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Cabin" panose="020B0604020202020204" charset="0"/>
      <p:regular r:id="rId16"/>
      <p:bold r:id="rId17"/>
      <p:italic r:id="rId18"/>
      <p:boldItalic r:id="rId19"/>
    </p:embeddedFont>
    <p:embeddedFont>
      <p:font typeface="Cabin Condensed" panose="020B0604020202020204" charset="0"/>
      <p:regular r:id="rId20"/>
      <p:bold r:id="rId21"/>
    </p:embeddedFont>
    <p:embeddedFont>
      <p:font typeface="Caveat" panose="020B0604020202020204" charset="0"/>
      <p:regular r:id="rId22"/>
      <p:bold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7-01T19:31:29.369" idx="1">
    <p:pos x="6000" y="0"/>
    <p:text>art edits: Change delta label to "Mississippi delta". Lowercase to "ocean".
-Stacey Luce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1" name="Google Shape;2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7" name="Google Shape;1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8" name="Google Shape;1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3" name="Google Shape;2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0" name="Google Shape;2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6" name="Google Shape;2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  <a:defRPr sz="5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CACEEC"/>
                </a:solidFill>
              </a:defRPr>
            </a:lvl1pPr>
            <a:lvl2pPr lvl="1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2900934" y="868680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2"/>
          </p:nvPr>
        </p:nvSpPr>
        <p:spPr>
          <a:xfrm>
            <a:off x="192024" y="3337560"/>
            <a:ext cx="212598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>
            <a:spLocks noGrp="1"/>
          </p:cNvSpPr>
          <p:nvPr>
            <p:ph type="pic" idx="2"/>
          </p:nvPr>
        </p:nvSpPr>
        <p:spPr>
          <a:xfrm>
            <a:off x="2677983" y="767419"/>
            <a:ext cx="6086423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192024" y="3340602"/>
            <a:ext cx="212598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2624326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3084831" y="681228"/>
            <a:ext cx="512064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 rot="5400000">
            <a:off x="-1133475" y="2409825"/>
            <a:ext cx="4953000" cy="211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 rot="5400000">
            <a:off x="3083814" y="685800"/>
            <a:ext cx="512064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 Layout Option 2">
  <p:cSld name="Comparison Layout Option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627460" y="2048843"/>
            <a:ext cx="3868340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2"/>
          </p:nvPr>
        </p:nvSpPr>
        <p:spPr>
          <a:xfrm>
            <a:off x="629842" y="2971800"/>
            <a:ext cx="3868340" cy="321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3"/>
          </p:nvPr>
        </p:nvSpPr>
        <p:spPr>
          <a:xfrm>
            <a:off x="4629150" y="2048843"/>
            <a:ext cx="3887391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4"/>
          </p:nvPr>
        </p:nvSpPr>
        <p:spPr>
          <a:xfrm>
            <a:off x="4629150" y="2971800"/>
            <a:ext cx="3887391" cy="321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Research presention no title">
  <p:cSld name="1_Research presention no 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457200" y="228601"/>
            <a:ext cx="8229600" cy="594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pic>
        <p:nvPicPr>
          <p:cNvPr id="111" name="Google Shape;111;p16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Research presention no title two content">
  <p:cSld name="2_Research presention no title two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457200" y="228601"/>
            <a:ext cx="3657600" cy="594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2"/>
          </p:nvPr>
        </p:nvSpPr>
        <p:spPr>
          <a:xfrm>
            <a:off x="5029200" y="228601"/>
            <a:ext cx="3657600" cy="594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pic>
        <p:nvPicPr>
          <p:cNvPr id="117" name="Google Shape;117;p1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ith Caption">
  <p:cSld name="2 Content with Ca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192024" y="3494176"/>
            <a:ext cx="212598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2"/>
          </p:nvPr>
        </p:nvSpPr>
        <p:spPr>
          <a:xfrm>
            <a:off x="2900934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3"/>
          </p:nvPr>
        </p:nvSpPr>
        <p:spPr>
          <a:xfrm>
            <a:off x="5863590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/titles with Caption">
  <p:cSld name="2 Content w/titles with Ca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192024" y="3494176"/>
            <a:ext cx="212598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2"/>
          </p:nvPr>
        </p:nvSpPr>
        <p:spPr>
          <a:xfrm>
            <a:off x="2900934" y="685800"/>
            <a:ext cx="2606040" cy="114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3"/>
          </p:nvPr>
        </p:nvSpPr>
        <p:spPr>
          <a:xfrm>
            <a:off x="2900934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4"/>
          </p:nvPr>
        </p:nvSpPr>
        <p:spPr>
          <a:xfrm>
            <a:off x="5863847" y="685801"/>
            <a:ext cx="2606040" cy="115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5"/>
          </p:nvPr>
        </p:nvSpPr>
        <p:spPr>
          <a:xfrm>
            <a:off x="5863847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ody 1 line title">
  <p:cSld name="1_Body 1 line 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628650" y="459468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628650" y="1287615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2 line title">
  <p:cSld name="Body 2 line titl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body" idx="1"/>
          </p:nvPr>
        </p:nvSpPr>
        <p:spPr>
          <a:xfrm>
            <a:off x="620104" y="1689266"/>
            <a:ext cx="7895246" cy="422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628650" y="94874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40" name="Google Shape;140;p21"/>
          <p:cNvCxnSpPr/>
          <p:nvPr/>
        </p:nvCxnSpPr>
        <p:spPr>
          <a:xfrm>
            <a:off x="692936" y="1357852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1" name="Google Shape;14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56031" y="6281159"/>
            <a:ext cx="1308587" cy="361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SCS 1 line - 4 Panel Body ">
  <p:cSld name="1_BSCS 1 line - 4 Panel Body 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630238" y="365127"/>
            <a:ext cx="7886700" cy="55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1"/>
          </p:nvPr>
        </p:nvSpPr>
        <p:spPr>
          <a:xfrm>
            <a:off x="630239" y="1284943"/>
            <a:ext cx="3868737" cy="4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2"/>
          </p:nvPr>
        </p:nvSpPr>
        <p:spPr>
          <a:xfrm>
            <a:off x="630239" y="1704233"/>
            <a:ext cx="3868737" cy="420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3"/>
          </p:nvPr>
        </p:nvSpPr>
        <p:spPr>
          <a:xfrm>
            <a:off x="4629150" y="1284943"/>
            <a:ext cx="3887788" cy="4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4"/>
          </p:nvPr>
        </p:nvSpPr>
        <p:spPr>
          <a:xfrm>
            <a:off x="4629150" y="1704233"/>
            <a:ext cx="3887788" cy="420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SCS 2 line - 2 Panel Body">
  <p:cSld name="1_BSCS 2 line - 2 Panel Bod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628650" y="1701366"/>
            <a:ext cx="3867150" cy="42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body" idx="2"/>
          </p:nvPr>
        </p:nvSpPr>
        <p:spPr>
          <a:xfrm>
            <a:off x="4648200" y="1701366"/>
            <a:ext cx="3867150" cy="42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628650" y="871826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Option 2">
  <p:cSld name="Title Only Option 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4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clusion">
  <p:cSld name="Conclus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0" y="1"/>
            <a:ext cx="1759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57150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  <a:defRPr sz="21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57200" y="228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50"/>
              <a:buNone/>
              <a:defRPr sz="405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pic>
        <p:nvPicPr>
          <p:cNvPr id="44" name="Google Shape;44;p6" descr="Graphical user interface, text, application, chat or text mess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2700" y="1556889"/>
            <a:ext cx="6342901" cy="4017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701573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  <a:defRPr sz="54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1371600" y="3613151"/>
            <a:ext cx="701573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49494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49494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1" y="685800"/>
            <a:ext cx="457199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2900934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5863590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2900934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3"/>
          </p:nvPr>
        </p:nvSpPr>
        <p:spPr>
          <a:xfrm>
            <a:off x="5863847" y="685801"/>
            <a:ext cx="2606040" cy="1150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4"/>
          </p:nvPr>
        </p:nvSpPr>
        <p:spPr>
          <a:xfrm>
            <a:off x="5863847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1" descr="Logo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chthedeltagrow.com/mississippi-river-path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ctrTitle"/>
          </p:nvPr>
        </p:nvSpPr>
        <p:spPr>
          <a:xfrm>
            <a:off x="802386" y="1298448"/>
            <a:ext cx="5598414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/>
              <a:t>Earth’s Changing Surface</a:t>
            </a:r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subTitle" idx="1"/>
          </p:nvPr>
        </p:nvSpPr>
        <p:spPr>
          <a:xfrm>
            <a:off x="825010" y="4670246"/>
            <a:ext cx="603299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400" b="1"/>
              <a:t>Lesson 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US" sz="2400" b="1"/>
              <a:t>Has Earth’s surface always looked this way? Why or why not?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 sz="2400" b="1"/>
          </a:p>
        </p:txBody>
      </p:sp>
      <p:pic>
        <p:nvPicPr>
          <p:cNvPr id="158" name="Google Shape;158;p24"/>
          <p:cNvPicPr preferRelativeResize="0"/>
          <p:nvPr/>
        </p:nvPicPr>
        <p:blipFill rotWithShape="1">
          <a:blip r:embed="rId3">
            <a:alphaModFix/>
          </a:blip>
          <a:srcRect b="9082"/>
          <a:stretch/>
        </p:blipFill>
        <p:spPr>
          <a:xfrm>
            <a:off x="4886200" y="228600"/>
            <a:ext cx="3943600" cy="26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Our Driving Question Board</a:t>
            </a:r>
            <a:endParaRPr/>
          </a:p>
        </p:txBody>
      </p:sp>
      <p:sp>
        <p:nvSpPr>
          <p:cNvPr id="227" name="Google Shape;227;p33"/>
          <p:cNvSpPr txBox="1"/>
          <p:nvPr/>
        </p:nvSpPr>
        <p:spPr>
          <a:xfrm>
            <a:off x="599166" y="2341727"/>
            <a:ext cx="7851900" cy="470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 Condensed"/>
              <a:buChar char="➔"/>
            </a:pPr>
            <a:r>
              <a:rPr lang="en-US" sz="22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The 1st team reads their question aloud to the class and then posts it on the Driving Question Board (DQB).</a:t>
            </a:r>
            <a:endParaRPr sz="22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 Condensed"/>
              <a:buChar char="➔"/>
            </a:pPr>
            <a:r>
              <a:rPr lang="en-US" sz="22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Students who are listening should raise their hand if their team has a question that relates to the question that was just read aloud.</a:t>
            </a:r>
            <a:endParaRPr sz="22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 Condensed"/>
              <a:buChar char="➔"/>
            </a:pPr>
            <a:r>
              <a:rPr lang="en-US" sz="22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The 1st team selects the next team whose hand is raised.</a:t>
            </a:r>
            <a:endParaRPr sz="22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 Condensed"/>
              <a:buChar char="➔"/>
            </a:pPr>
            <a:r>
              <a:rPr lang="en-US" sz="22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The 2nd team reads their question, says why or how it relates, and then posts it near the question it most relates to on the DQB. </a:t>
            </a:r>
            <a:endParaRPr sz="22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 Condensed"/>
              <a:buChar char="➔"/>
            </a:pPr>
            <a:r>
              <a:rPr lang="en-US" sz="22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The student selects the next student.  We will continue until every team has at least one question on the DQB.</a:t>
            </a:r>
            <a:endParaRPr sz="22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228" name="Google Shape;228;p33"/>
          <p:cNvSpPr txBox="1"/>
          <p:nvPr/>
        </p:nvSpPr>
        <p:spPr>
          <a:xfrm>
            <a:off x="646050" y="1724582"/>
            <a:ext cx="785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Driving Question Board Protocol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Lesson 1 Focus Questions</a:t>
            </a:r>
            <a:endParaRPr/>
          </a:p>
        </p:txBody>
      </p:sp>
      <p:cxnSp>
        <p:nvCxnSpPr>
          <p:cNvPr id="234" name="Google Shape;234;p34"/>
          <p:cNvCxnSpPr/>
          <p:nvPr/>
        </p:nvCxnSpPr>
        <p:spPr>
          <a:xfrm>
            <a:off x="692936" y="945494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5" name="Google Shape;235;p34"/>
          <p:cNvPicPr preferRelativeResize="0"/>
          <p:nvPr/>
        </p:nvPicPr>
        <p:blipFill rotWithShape="1">
          <a:blip r:embed="rId3">
            <a:alphaModFix/>
          </a:blip>
          <a:srcRect l="2660" t="6528" r="50247" b="-65"/>
          <a:stretch/>
        </p:blipFill>
        <p:spPr>
          <a:xfrm rot="-180144" flipH="1">
            <a:off x="5049721" y="1333667"/>
            <a:ext cx="3362461" cy="448639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236" name="Google Shape;236;p34"/>
          <p:cNvSpPr txBox="1"/>
          <p:nvPr/>
        </p:nvSpPr>
        <p:spPr>
          <a:xfrm rot="-162436">
            <a:off x="5226172" y="2131182"/>
            <a:ext cx="2902554" cy="1415742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marR="0" lvl="0" indent="-50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None/>
            </a:pPr>
            <a:r>
              <a:rPr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Focus Questions: Has Earth’s surface always looked this way? Why or why not?</a:t>
            </a:r>
            <a:endParaRPr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7" name="Google Shape;237;p34"/>
          <p:cNvSpPr txBox="1"/>
          <p:nvPr/>
        </p:nvSpPr>
        <p:spPr>
          <a:xfrm rot="-120000">
            <a:off x="5272873" y="3618592"/>
            <a:ext cx="27432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 think that Earth’s surface [has / has not] always looked this way because …​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4"/>
          <p:cNvSpPr txBox="1"/>
          <p:nvPr/>
        </p:nvSpPr>
        <p:spPr>
          <a:xfrm rot="-196311">
            <a:off x="1235174" y="3456190"/>
            <a:ext cx="3232669" cy="1877407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would you answer this question now?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your new ideas with a partner.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What can cause Earth’s surface to look the way it does?</a:t>
            </a:r>
            <a:endParaRPr/>
          </a:p>
        </p:txBody>
      </p:sp>
      <p:sp>
        <p:nvSpPr>
          <p:cNvPr id="244" name="Google Shape;244;p35"/>
          <p:cNvSpPr txBox="1">
            <a:spLocks noGrp="1"/>
          </p:cNvSpPr>
          <p:nvPr>
            <p:ph type="body" idx="4294967295"/>
          </p:nvPr>
        </p:nvSpPr>
        <p:spPr>
          <a:xfrm rot="267">
            <a:off x="297705" y="3297363"/>
            <a:ext cx="3232150" cy="213677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r>
              <a:rPr lang="en-US"/>
              <a:t>What questions on our DQB will help us answer this Unit Central Question?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endParaRPr sz="1000"/>
          </a:p>
        </p:txBody>
      </p:sp>
      <p:sp>
        <p:nvSpPr>
          <p:cNvPr id="245" name="Google Shape;245;p35"/>
          <p:cNvSpPr txBox="1">
            <a:spLocks noGrp="1"/>
          </p:cNvSpPr>
          <p:nvPr>
            <p:ph type="body" idx="4294967295"/>
          </p:nvPr>
        </p:nvSpPr>
        <p:spPr>
          <a:xfrm>
            <a:off x="4190816" y="1819275"/>
            <a:ext cx="4316412" cy="160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8738" lvl="0" indent="793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b="1">
                <a:solidFill>
                  <a:schemeClr val="dk1"/>
                </a:solidFill>
              </a:rPr>
              <a:t>Lesson 2 Focus Question</a:t>
            </a:r>
            <a:r>
              <a:rPr lang="en-US" b="1"/>
              <a:t> </a:t>
            </a:r>
            <a:endParaRPr/>
          </a:p>
          <a:p>
            <a:pPr marL="58738" lvl="0" indent="7937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400">
                <a:latin typeface="Cabin"/>
                <a:ea typeface="Cabin"/>
                <a:cs typeface="Cabin"/>
                <a:sym typeface="Cabin"/>
              </a:rPr>
              <a:t>What causes deltas to form?</a:t>
            </a:r>
            <a:endParaRPr sz="24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46" name="Google Shape;246;p35"/>
          <p:cNvPicPr preferRelativeResize="0"/>
          <p:nvPr/>
        </p:nvPicPr>
        <p:blipFill rotWithShape="1">
          <a:blip r:embed="rId3">
            <a:alphaModFix/>
          </a:blip>
          <a:srcRect b="9082"/>
          <a:stretch/>
        </p:blipFill>
        <p:spPr>
          <a:xfrm>
            <a:off x="3965781" y="2768246"/>
            <a:ext cx="4766481" cy="3195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>
            <a:spLocks noGrp="1"/>
          </p:cNvSpPr>
          <p:nvPr>
            <p:ph type="title"/>
          </p:nvPr>
        </p:nvSpPr>
        <p:spPr>
          <a:xfrm>
            <a:off x="457200" y="572516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6031" y="6281159"/>
            <a:ext cx="1308587" cy="361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5350" y="152400"/>
            <a:ext cx="3814319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What do we know and wonder about Earth’s surface?</a:t>
            </a:r>
            <a:endParaRPr/>
          </a:p>
        </p:txBody>
      </p:sp>
      <p:cxnSp>
        <p:nvCxnSpPr>
          <p:cNvPr id="170" name="Google Shape;170;p26"/>
          <p:cNvCxnSpPr/>
          <p:nvPr/>
        </p:nvCxnSpPr>
        <p:spPr>
          <a:xfrm>
            <a:off x="736500" y="2419050"/>
            <a:ext cx="7671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" name="Google Shape;171;p26"/>
          <p:cNvCxnSpPr/>
          <p:nvPr/>
        </p:nvCxnSpPr>
        <p:spPr>
          <a:xfrm>
            <a:off x="4114800" y="2057400"/>
            <a:ext cx="0" cy="4419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2" name="Google Shape;172;p26"/>
          <p:cNvSpPr txBox="1"/>
          <p:nvPr/>
        </p:nvSpPr>
        <p:spPr>
          <a:xfrm>
            <a:off x="1370913" y="1776687"/>
            <a:ext cx="28887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 </a:t>
            </a:r>
            <a:r>
              <a:rPr lang="en-US" sz="21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</a:t>
            </a:r>
            <a:endParaRPr sz="21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4935252" y="1776687"/>
            <a:ext cx="28887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 </a:t>
            </a:r>
            <a:r>
              <a:rPr lang="en-US" sz="21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wonder</a:t>
            </a:r>
            <a:endParaRPr sz="21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189689" y="2805439"/>
            <a:ext cx="2210612" cy="2919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Lesson 1 Focus Questions</a:t>
            </a:r>
            <a:endParaRPr/>
          </a:p>
        </p:txBody>
      </p:sp>
      <p:pic>
        <p:nvPicPr>
          <p:cNvPr id="179" name="Google Shape;179;p27"/>
          <p:cNvPicPr preferRelativeResize="0"/>
          <p:nvPr/>
        </p:nvPicPr>
        <p:blipFill rotWithShape="1">
          <a:blip r:embed="rId3">
            <a:alphaModFix/>
          </a:blip>
          <a:srcRect l="2660" t="6528" r="50247" b="-65"/>
          <a:stretch/>
        </p:blipFill>
        <p:spPr>
          <a:xfrm rot="-180144" flipH="1">
            <a:off x="5092973" y="1741526"/>
            <a:ext cx="3362461" cy="448639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80" name="Google Shape;180;p27"/>
          <p:cNvSpPr txBox="1"/>
          <p:nvPr/>
        </p:nvSpPr>
        <p:spPr>
          <a:xfrm rot="-162436">
            <a:off x="5226172" y="2131182"/>
            <a:ext cx="2902554" cy="1415742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marR="0" lvl="0" indent="-50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Focus Questions: Has Earth’s surface always looked this way? Why or why not?</a:t>
            </a:r>
            <a:endParaRPr sz="20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 rot="-196311">
            <a:off x="2650709" y="5395625"/>
            <a:ext cx="1970495" cy="86174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your ideas here.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7"/>
          <p:cNvSpPr/>
          <p:nvPr/>
        </p:nvSpPr>
        <p:spPr>
          <a:xfrm rot="-229577">
            <a:off x="4615856" y="5705837"/>
            <a:ext cx="803820" cy="23772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7"/>
          <p:cNvSpPr txBox="1"/>
          <p:nvPr/>
        </p:nvSpPr>
        <p:spPr>
          <a:xfrm rot="-120000">
            <a:off x="5272873" y="3618592"/>
            <a:ext cx="27432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 think that Earth’s surface [has / has not] always looked this way because …​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2743200" y="290089"/>
            <a:ext cx="6068100" cy="1077188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rPr lang="en-US" sz="2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Earth’s surface always looked this way? Why or why not? </a:t>
            </a:r>
            <a:endParaRPr sz="29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28"/>
          <p:cNvGrpSpPr/>
          <p:nvPr/>
        </p:nvGrpSpPr>
        <p:grpSpPr>
          <a:xfrm>
            <a:off x="152400" y="0"/>
            <a:ext cx="8991644" cy="5518843"/>
            <a:chOff x="152400" y="0"/>
            <a:chExt cx="8991644" cy="5518843"/>
          </a:xfrm>
        </p:grpSpPr>
        <p:pic>
          <p:nvPicPr>
            <p:cNvPr id="190" name="Google Shape;190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2400" y="168022"/>
              <a:ext cx="5892613" cy="53508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28"/>
            <p:cNvSpPr/>
            <p:nvPr/>
          </p:nvSpPr>
          <p:spPr>
            <a:xfrm>
              <a:off x="6311144" y="0"/>
              <a:ext cx="2832900" cy="5518800"/>
            </a:xfrm>
            <a:prstGeom prst="wedgeRectCallout">
              <a:avLst>
                <a:gd name="adj1" fmla="val -120663"/>
                <a:gd name="adj2" fmla="val 39601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2" name="Google Shape;192;p28"/>
            <p:cNvPicPr preferRelativeResize="0"/>
            <p:nvPr/>
          </p:nvPicPr>
          <p:blipFill rotWithShape="1">
            <a:blip r:embed="rId4">
              <a:alphaModFix/>
            </a:blip>
            <a:srcRect b="9082"/>
            <a:stretch/>
          </p:blipFill>
          <p:spPr>
            <a:xfrm>
              <a:off x="6424000" y="168025"/>
              <a:ext cx="2611600" cy="17505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2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424000" y="2061495"/>
              <a:ext cx="2611600" cy="17416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8"/>
            <p:cNvPicPr preferRelativeResize="0"/>
            <p:nvPr/>
          </p:nvPicPr>
          <p:blipFill rotWithShape="1">
            <a:blip r:embed="rId6">
              <a:alphaModFix/>
            </a:blip>
            <a:srcRect l="5734" r="6454"/>
            <a:stretch/>
          </p:blipFill>
          <p:spPr>
            <a:xfrm>
              <a:off x="6424000" y="3972998"/>
              <a:ext cx="2158918" cy="14120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5" name="Google Shape;195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27014" y="6328915"/>
            <a:ext cx="1308586" cy="361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118" y="43550"/>
            <a:ext cx="8135764" cy="67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85800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2800"/>
              <a:t>HO1.3 </a:t>
            </a:r>
            <a:r>
              <a:rPr lang="en-US" sz="2800" i="1"/>
              <a:t>How does land change to form a delta?</a:t>
            </a:r>
            <a:endParaRPr sz="2800" i="1"/>
          </a:p>
        </p:txBody>
      </p:sp>
      <p:sp>
        <p:nvSpPr>
          <p:cNvPr id="206" name="Google Shape;206;p30"/>
          <p:cNvSpPr txBox="1"/>
          <p:nvPr/>
        </p:nvSpPr>
        <p:spPr>
          <a:xfrm>
            <a:off x="423798" y="6356055"/>
            <a:ext cx="1703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animation link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936" y="1745845"/>
            <a:ext cx="7230402" cy="4610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85800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2800"/>
              <a:t>HO1.3 </a:t>
            </a:r>
            <a:r>
              <a:rPr lang="en-US" sz="2800" i="1"/>
              <a:t>How does land change to form a delta?</a:t>
            </a:r>
            <a:endParaRPr sz="2800" i="1"/>
          </a:p>
        </p:txBody>
      </p:sp>
      <p:pic>
        <p:nvPicPr>
          <p:cNvPr id="213" name="Google Shape;21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767111"/>
            <a:ext cx="6889441" cy="469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How did this happen?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How did the delta form?</a:t>
            </a:r>
            <a:endParaRPr/>
          </a:p>
        </p:txBody>
      </p:sp>
      <p:pic>
        <p:nvPicPr>
          <p:cNvPr id="219" name="Google Shape;21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6031" y="6281159"/>
            <a:ext cx="1308587" cy="36106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2"/>
          <p:cNvSpPr txBox="1"/>
          <p:nvPr/>
        </p:nvSpPr>
        <p:spPr>
          <a:xfrm rot="-430135">
            <a:off x="1415579" y="1357015"/>
            <a:ext cx="3487713" cy="923299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your ideas?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with your group.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8871" y="72920"/>
            <a:ext cx="3814319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SCS">
      <a:dk1>
        <a:srgbClr val="4C4C4C"/>
      </a:dk1>
      <a:lt1>
        <a:srgbClr val="FFFFFF"/>
      </a:lt1>
      <a:dk2>
        <a:srgbClr val="4C4C4C"/>
      </a:dk2>
      <a:lt2>
        <a:srgbClr val="FFFFFF"/>
      </a:lt2>
      <a:accent1>
        <a:srgbClr val="293476"/>
      </a:accent1>
      <a:accent2>
        <a:srgbClr val="3087B4"/>
      </a:accent2>
      <a:accent3>
        <a:srgbClr val="4C4C4C"/>
      </a:accent3>
      <a:accent4>
        <a:srgbClr val="DFE5ED"/>
      </a:accent4>
      <a:accent5>
        <a:srgbClr val="FDF3E7"/>
      </a:accent5>
      <a:accent6>
        <a:srgbClr val="5E3C7C"/>
      </a:accent6>
      <a:hlink>
        <a:srgbClr val="5E3C7C"/>
      </a:hlink>
      <a:folHlink>
        <a:srgbClr val="5E3C7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On-screen Show (4:3)</PresentationFormat>
  <Paragraphs>36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Noto Sans Symbols</vt:lpstr>
      <vt:lpstr>Calibri</vt:lpstr>
      <vt:lpstr>Arial</vt:lpstr>
      <vt:lpstr>Cabin</vt:lpstr>
      <vt:lpstr>Cabin Condensed</vt:lpstr>
      <vt:lpstr>Open Sans</vt:lpstr>
      <vt:lpstr>Caveat</vt:lpstr>
      <vt:lpstr>Frame</vt:lpstr>
      <vt:lpstr>Earth’s Changing Surface</vt:lpstr>
      <vt:lpstr>PowerPoint Presentation</vt:lpstr>
      <vt:lpstr>What do we know and wonder about Earth’s surface?</vt:lpstr>
      <vt:lpstr>Lesson 1 Focus Questions</vt:lpstr>
      <vt:lpstr>PowerPoint Presentation</vt:lpstr>
      <vt:lpstr>PowerPoint Presentation</vt:lpstr>
      <vt:lpstr>HO1.3 How does land change to form a delta?</vt:lpstr>
      <vt:lpstr>HO1.3 How does land change to form a delta?</vt:lpstr>
      <vt:lpstr>How did this happen?  How did the delta form?</vt:lpstr>
      <vt:lpstr>Our Driving Question Board</vt:lpstr>
      <vt:lpstr>Lesson 1 Focus Questions</vt:lpstr>
      <vt:lpstr>What can cause Earth’s surface to look the way it does?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Valerie Maltese</dc:creator>
  <cp:lastModifiedBy>Valerie Maltese</cp:lastModifiedBy>
  <cp:revision>1</cp:revision>
  <dcterms:modified xsi:type="dcterms:W3CDTF">2024-07-11T14:51:13Z</dcterms:modified>
</cp:coreProperties>
</file>