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17"/>
      <p:bold r:id="rId18"/>
      <p:italic r:id="rId19"/>
      <p:boldItalic r:id="rId20"/>
    </p:embeddedFont>
    <p:embeddedFont>
      <p:font typeface="Quattrocento Sans" panose="020B0502050000020003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01B1BC-75A1-4048-B4BB-91A942D251A2}">
  <a:tblStyle styleId="{1101B1BC-75A1-4048-B4BB-91A942D251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09" name="Google Shape;20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305" name="Google Shape;30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311" name="Google Shape;3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317" name="Google Shape;31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56" name="Google Shape;1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70" name="Google Shape;17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83" name="Google Shape;18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90" name="Google Shape;19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96" name="Google Shape;19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3" name="Google Shape;23;p2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2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 Layout Option 2">
  <p:cSld name="Comparison Layout Option 2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2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3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4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4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Research presention no title">
  <p:cSld name="1_Research presention no 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03" name="Google Shape;103;p1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Research presention no title two content">
  <p:cSld name="2_Research presention no title two conten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2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09" name="Google Shape;109;p1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ith Caption">
  <p:cSld name="2 Content with 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body" idx="2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3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/titles with Caption">
  <p:cSld name="2 Content w/titles with Captio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2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3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4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body" idx="5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BSCS title page">
  <p:cSld name="4_BSCS title page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687938" y="2415098"/>
            <a:ext cx="7770263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body" idx="1"/>
          </p:nvPr>
        </p:nvSpPr>
        <p:spPr>
          <a:xfrm>
            <a:off x="687938" y="3359595"/>
            <a:ext cx="7757445" cy="2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2"/>
          </p:nvPr>
        </p:nvSpPr>
        <p:spPr>
          <a:xfrm>
            <a:off x="687938" y="2928966"/>
            <a:ext cx="7770263" cy="25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3"/>
          </p:nvPr>
        </p:nvSpPr>
        <p:spPr>
          <a:xfrm>
            <a:off x="687937" y="3672500"/>
            <a:ext cx="3884063" cy="210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BAE40"/>
          </p15:clr>
        </p15:guide>
        <p15:guide id="2" pos="5328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2 line title">
  <p:cSld name="Body 2 line title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body" idx="1"/>
          </p:nvPr>
        </p:nvSpPr>
        <p:spPr>
          <a:xfrm>
            <a:off x="620104" y="1689266"/>
            <a:ext cx="7895246" cy="4227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title"/>
          </p:nvPr>
        </p:nvSpPr>
        <p:spPr>
          <a:xfrm>
            <a:off x="628650" y="948740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34" name="Google Shape;134;p20"/>
          <p:cNvCxnSpPr/>
          <p:nvPr/>
        </p:nvCxnSpPr>
        <p:spPr>
          <a:xfrm>
            <a:off x="692936" y="1357852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35" name="Google Shape;135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6031" y="6281159"/>
            <a:ext cx="1308587" cy="361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>
            <a:spLocks noGrp="1"/>
          </p:cNvSpPr>
          <p:nvPr>
            <p:ph type="pic" idx="2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1 line title">
  <p:cSld name="Body 1 line title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628650" y="459468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38" name="Google Shape;138;p21"/>
          <p:cNvCxnSpPr/>
          <p:nvPr/>
        </p:nvCxnSpPr>
        <p:spPr>
          <a:xfrm>
            <a:off x="692936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628650" y="1287615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6031" y="6281159"/>
            <a:ext cx="1308587" cy="361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BAE40"/>
          </p15:clr>
        </p15:guide>
        <p15:guide id="2" pos="5328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 Option 2">
  <p:cSld name="Title Only Option 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" name="Google Shape;35;p4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7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2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3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4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sz="30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1150" algn="l" rtl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1" descr="Logo&#10;&#10;Description automatically generated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/>
              <a:t>Energy: Every Day, Everywhere</a:t>
            </a:r>
            <a:br>
              <a:rPr lang="en-US"/>
            </a:br>
            <a:endParaRPr sz="3500" b="0"/>
          </a:p>
        </p:txBody>
      </p:sp>
      <p:sp>
        <p:nvSpPr>
          <p:cNvPr id="147" name="Google Shape;147;p23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Lesson 1: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Launching an Investigation of Energy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Generate Questions</a:t>
            </a:r>
            <a:endParaRPr/>
          </a:p>
        </p:txBody>
      </p:sp>
      <p:sp>
        <p:nvSpPr>
          <p:cNvPr id="206" name="Google Shape;206;p32"/>
          <p:cNvSpPr txBox="1">
            <a:spLocks noGrp="1"/>
          </p:cNvSpPr>
          <p:nvPr>
            <p:ph type="subTitle" idx="4294967295"/>
          </p:nvPr>
        </p:nvSpPr>
        <p:spPr>
          <a:xfrm>
            <a:off x="3200400" y="2514600"/>
            <a:ext cx="5486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●"/>
            </a:pPr>
            <a:r>
              <a:rPr lang="en-US"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Write your questions on sticky notes.</a:t>
            </a:r>
            <a:endParaRPr sz="2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●"/>
            </a:pPr>
            <a:r>
              <a:rPr lang="en-US"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Write one question per sticky note.</a:t>
            </a:r>
            <a:endParaRPr sz="20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●"/>
            </a:pPr>
            <a:r>
              <a:rPr lang="en-US"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Write in complete sentences.</a:t>
            </a:r>
            <a:endParaRPr sz="20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●"/>
            </a:pPr>
            <a:r>
              <a:rPr lang="en-US"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Write big and bold so your questions are easy to read.</a:t>
            </a:r>
            <a:endParaRPr sz="20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3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/>
              <a:t>Driving Question Board (DQB)</a:t>
            </a:r>
            <a:endParaRPr/>
          </a:p>
        </p:txBody>
      </p:sp>
      <p:grpSp>
        <p:nvGrpSpPr>
          <p:cNvPr id="212" name="Google Shape;212;p33"/>
          <p:cNvGrpSpPr/>
          <p:nvPr/>
        </p:nvGrpSpPr>
        <p:grpSpPr>
          <a:xfrm>
            <a:off x="439185" y="1891087"/>
            <a:ext cx="8059997" cy="4746771"/>
            <a:chOff x="76918" y="967810"/>
            <a:chExt cx="8895093" cy="5714270"/>
          </a:xfrm>
        </p:grpSpPr>
        <p:grpSp>
          <p:nvGrpSpPr>
            <p:cNvPr id="213" name="Google Shape;213;p33"/>
            <p:cNvGrpSpPr/>
            <p:nvPr/>
          </p:nvGrpSpPr>
          <p:grpSpPr>
            <a:xfrm>
              <a:off x="219083" y="1081782"/>
              <a:ext cx="1453019" cy="1565754"/>
              <a:chOff x="739036" y="1503123"/>
              <a:chExt cx="1453019" cy="1565754"/>
            </a:xfrm>
          </p:grpSpPr>
          <p:sp>
            <p:nvSpPr>
              <p:cNvPr id="214" name="Google Shape;214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15" name="Google Shape;215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16" name="Google Shape;216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17" name="Google Shape;217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18" name="Google Shape;218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19" name="Google Shape;219;p33"/>
            <p:cNvGrpSpPr/>
            <p:nvPr/>
          </p:nvGrpSpPr>
          <p:grpSpPr>
            <a:xfrm rot="771833">
              <a:off x="1473285" y="1842378"/>
              <a:ext cx="1453019" cy="1565754"/>
              <a:chOff x="739036" y="1503123"/>
              <a:chExt cx="1453019" cy="1565754"/>
            </a:xfrm>
          </p:grpSpPr>
          <p:sp>
            <p:nvSpPr>
              <p:cNvPr id="220" name="Google Shape;220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21" name="Google Shape;221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22" name="Google Shape;222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23" name="Google Shape;223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24" name="Google Shape;224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25" name="Google Shape;225;p33"/>
            <p:cNvGrpSpPr/>
            <p:nvPr/>
          </p:nvGrpSpPr>
          <p:grpSpPr>
            <a:xfrm>
              <a:off x="7518992" y="3022167"/>
              <a:ext cx="1453019" cy="1565754"/>
              <a:chOff x="739036" y="1503123"/>
              <a:chExt cx="1453019" cy="1565754"/>
            </a:xfrm>
          </p:grpSpPr>
          <p:sp>
            <p:nvSpPr>
              <p:cNvPr id="226" name="Google Shape;226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27" name="Google Shape;227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28" name="Google Shape;228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29" name="Google Shape;229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30" name="Google Shape;230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31" name="Google Shape;231;p33"/>
            <p:cNvGrpSpPr/>
            <p:nvPr/>
          </p:nvGrpSpPr>
          <p:grpSpPr>
            <a:xfrm>
              <a:off x="151579" y="4883378"/>
              <a:ext cx="1453019" cy="1565754"/>
              <a:chOff x="739036" y="1503123"/>
              <a:chExt cx="1453019" cy="1565754"/>
            </a:xfrm>
          </p:grpSpPr>
          <p:sp>
            <p:nvSpPr>
              <p:cNvPr id="232" name="Google Shape;232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33" name="Google Shape;233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34" name="Google Shape;234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35" name="Google Shape;235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36" name="Google Shape;236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37" name="Google Shape;237;p33"/>
            <p:cNvGrpSpPr/>
            <p:nvPr/>
          </p:nvGrpSpPr>
          <p:grpSpPr>
            <a:xfrm rot="-722097">
              <a:off x="5180249" y="1502316"/>
              <a:ext cx="1453019" cy="1565754"/>
              <a:chOff x="739036" y="1503123"/>
              <a:chExt cx="1453019" cy="1565754"/>
            </a:xfrm>
          </p:grpSpPr>
          <p:sp>
            <p:nvSpPr>
              <p:cNvPr id="238" name="Google Shape;238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39" name="Google Shape;239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40" name="Google Shape;240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41" name="Google Shape;241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42" name="Google Shape;242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43" name="Google Shape;243;p33"/>
            <p:cNvGrpSpPr/>
            <p:nvPr/>
          </p:nvGrpSpPr>
          <p:grpSpPr>
            <a:xfrm rot="-652280">
              <a:off x="4374733" y="4653447"/>
              <a:ext cx="1453019" cy="1565754"/>
              <a:chOff x="739036" y="1503123"/>
              <a:chExt cx="1453019" cy="1565754"/>
            </a:xfrm>
          </p:grpSpPr>
          <p:sp>
            <p:nvSpPr>
              <p:cNvPr id="244" name="Google Shape;244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45" name="Google Shape;245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46" name="Google Shape;246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47" name="Google Shape;247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48" name="Google Shape;248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49" name="Google Shape;249;p33"/>
            <p:cNvGrpSpPr/>
            <p:nvPr/>
          </p:nvGrpSpPr>
          <p:grpSpPr>
            <a:xfrm rot="893649">
              <a:off x="1278885" y="4009170"/>
              <a:ext cx="1453019" cy="1565754"/>
              <a:chOff x="739036" y="1503123"/>
              <a:chExt cx="1453019" cy="1565754"/>
            </a:xfrm>
          </p:grpSpPr>
          <p:sp>
            <p:nvSpPr>
              <p:cNvPr id="250" name="Google Shape;250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51" name="Google Shape;251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52" name="Google Shape;252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53" name="Google Shape;253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54" name="Google Shape;254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55" name="Google Shape;255;p33"/>
            <p:cNvGrpSpPr/>
            <p:nvPr/>
          </p:nvGrpSpPr>
          <p:grpSpPr>
            <a:xfrm>
              <a:off x="7516722" y="967810"/>
              <a:ext cx="1453019" cy="1565754"/>
              <a:chOff x="739036" y="1503123"/>
              <a:chExt cx="1453019" cy="1565754"/>
            </a:xfrm>
          </p:grpSpPr>
          <p:sp>
            <p:nvSpPr>
              <p:cNvPr id="256" name="Google Shape;256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57" name="Google Shape;257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58" name="Google Shape;258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59" name="Google Shape;259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60" name="Google Shape;260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61" name="Google Shape;261;p33"/>
            <p:cNvGrpSpPr/>
            <p:nvPr/>
          </p:nvGrpSpPr>
          <p:grpSpPr>
            <a:xfrm rot="-652280">
              <a:off x="7195439" y="1926681"/>
              <a:ext cx="1453019" cy="1565754"/>
              <a:chOff x="739036" y="1503123"/>
              <a:chExt cx="1453019" cy="1565754"/>
            </a:xfrm>
          </p:grpSpPr>
          <p:sp>
            <p:nvSpPr>
              <p:cNvPr id="262" name="Google Shape;262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63" name="Google Shape;263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64" name="Google Shape;264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65" name="Google Shape;265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66" name="Google Shape;266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67" name="Google Shape;267;p33"/>
            <p:cNvGrpSpPr/>
            <p:nvPr/>
          </p:nvGrpSpPr>
          <p:grpSpPr>
            <a:xfrm>
              <a:off x="3522602" y="1029168"/>
              <a:ext cx="1453019" cy="1565754"/>
              <a:chOff x="739036" y="1503123"/>
              <a:chExt cx="1453019" cy="1565754"/>
            </a:xfrm>
          </p:grpSpPr>
          <p:sp>
            <p:nvSpPr>
              <p:cNvPr id="268" name="Google Shape;268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69" name="Google Shape;269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70" name="Google Shape;270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71" name="Google Shape;271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72" name="Google Shape;272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73" name="Google Shape;273;p33"/>
            <p:cNvGrpSpPr/>
            <p:nvPr/>
          </p:nvGrpSpPr>
          <p:grpSpPr>
            <a:xfrm>
              <a:off x="5633680" y="4670972"/>
              <a:ext cx="1453019" cy="1565754"/>
              <a:chOff x="739036" y="1503123"/>
              <a:chExt cx="1453019" cy="1565754"/>
            </a:xfrm>
          </p:grpSpPr>
          <p:sp>
            <p:nvSpPr>
              <p:cNvPr id="274" name="Google Shape;274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75" name="Google Shape;275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76" name="Google Shape;276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77" name="Google Shape;277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78" name="Google Shape;278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79" name="Google Shape;279;p33"/>
            <p:cNvGrpSpPr/>
            <p:nvPr/>
          </p:nvGrpSpPr>
          <p:grpSpPr>
            <a:xfrm rot="-684863">
              <a:off x="1892400" y="4988031"/>
              <a:ext cx="1453019" cy="1565754"/>
              <a:chOff x="739036" y="1503123"/>
              <a:chExt cx="1453019" cy="1565754"/>
            </a:xfrm>
          </p:grpSpPr>
          <p:sp>
            <p:nvSpPr>
              <p:cNvPr id="280" name="Google Shape;280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81" name="Google Shape;281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82" name="Google Shape;282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83" name="Google Shape;283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84" name="Google Shape;284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85" name="Google Shape;285;p33"/>
            <p:cNvGrpSpPr/>
            <p:nvPr/>
          </p:nvGrpSpPr>
          <p:grpSpPr>
            <a:xfrm rot="-722097">
              <a:off x="224186" y="2309308"/>
              <a:ext cx="1453019" cy="1565754"/>
              <a:chOff x="739036" y="1503123"/>
              <a:chExt cx="1453019" cy="1565754"/>
            </a:xfrm>
          </p:grpSpPr>
          <p:sp>
            <p:nvSpPr>
              <p:cNvPr id="286" name="Google Shape;286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87" name="Google Shape;287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88" name="Google Shape;288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89" name="Google Shape;289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90" name="Google Shape;290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91" name="Google Shape;291;p33"/>
            <p:cNvGrpSpPr/>
            <p:nvPr/>
          </p:nvGrpSpPr>
          <p:grpSpPr>
            <a:xfrm>
              <a:off x="3672265" y="2057820"/>
              <a:ext cx="1519456" cy="1565754"/>
              <a:chOff x="739036" y="1503123"/>
              <a:chExt cx="1519456" cy="1565754"/>
            </a:xfrm>
          </p:grpSpPr>
          <p:sp>
            <p:nvSpPr>
              <p:cNvPr id="292" name="Google Shape;292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93" name="Google Shape;293;p33"/>
              <p:cNvGrpSpPr/>
              <p:nvPr/>
            </p:nvGrpSpPr>
            <p:grpSpPr>
              <a:xfrm>
                <a:off x="958240" y="1828780"/>
                <a:ext cx="1300252" cy="515113"/>
                <a:chOff x="958240" y="1828780"/>
                <a:chExt cx="1300252" cy="515113"/>
              </a:xfrm>
            </p:grpSpPr>
            <p:sp>
              <p:nvSpPr>
                <p:cNvPr id="294" name="Google Shape;294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95" name="Google Shape;295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96" name="Google Shape;296;p33"/>
                <p:cNvSpPr txBox="1"/>
                <p:nvPr/>
              </p:nvSpPr>
              <p:spPr>
                <a:xfrm>
                  <a:off x="2039288" y="1974561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97" name="Google Shape;297;p33"/>
            <p:cNvGrpSpPr/>
            <p:nvPr/>
          </p:nvGrpSpPr>
          <p:grpSpPr>
            <a:xfrm rot="771833">
              <a:off x="4730410" y="2559184"/>
              <a:ext cx="1453019" cy="1565754"/>
              <a:chOff x="739036" y="1503123"/>
              <a:chExt cx="1453019" cy="1565754"/>
            </a:xfrm>
          </p:grpSpPr>
          <p:sp>
            <p:nvSpPr>
              <p:cNvPr id="298" name="Google Shape;298;p33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99" name="Google Shape;299;p33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300" name="Google Shape;300;p33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301" name="Google Shape;301;p33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302" name="Google Shape;302;p33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4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/>
              <a:t>Unit Central Question</a:t>
            </a:r>
            <a:endParaRPr/>
          </a:p>
        </p:txBody>
      </p:sp>
      <p:sp>
        <p:nvSpPr>
          <p:cNvPr id="308" name="Google Shape;308;p34"/>
          <p:cNvSpPr/>
          <p:nvPr/>
        </p:nvSpPr>
        <p:spPr>
          <a:xfrm>
            <a:off x="3200400" y="2057400"/>
            <a:ext cx="5029200" cy="2312025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1D25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Font typeface="Calibri"/>
              <a:buNone/>
            </a:pPr>
            <a:endParaRPr sz="2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2" indent="-19431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60"/>
              <a:buFont typeface="Noto Sans Symbols"/>
              <a:buChar char="●"/>
            </a:pPr>
            <a:r>
              <a:rPr lang="en-US"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does the energy of an object or system change?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5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Calibri"/>
              <a:buNone/>
            </a:pPr>
            <a:r>
              <a:rPr lang="en-US" sz="320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How did using the CSW sentence stems help you think like a scientist?</a:t>
            </a:r>
            <a:b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pic>
        <p:nvPicPr>
          <p:cNvPr id="314" name="Google Shape;31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32988" y="228600"/>
            <a:ext cx="3657600" cy="6057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6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20" name="Google Shape;320;p36"/>
          <p:cNvSpPr txBox="1">
            <a:spLocks noGrp="1"/>
          </p:cNvSpPr>
          <p:nvPr>
            <p:ph type="subTitle" idx="4294967295"/>
          </p:nvPr>
        </p:nvSpPr>
        <p:spPr>
          <a:xfrm>
            <a:off x="457200" y="2967038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Next class, we will investigate ...</a:t>
            </a:r>
            <a:endParaRPr sz="2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>
            <a:spLocks noGrp="1"/>
          </p:cNvSpPr>
          <p:nvPr>
            <p:ph type="title"/>
          </p:nvPr>
        </p:nvSpPr>
        <p:spPr>
          <a:xfrm>
            <a:off x="192024" y="1600200"/>
            <a:ext cx="2125980" cy="3545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What do we know and wonder about energy?</a:t>
            </a:r>
            <a:endParaRPr sz="3000"/>
          </a:p>
        </p:txBody>
      </p:sp>
      <p:graphicFrame>
        <p:nvGraphicFramePr>
          <p:cNvPr id="153" name="Google Shape;153;p24"/>
          <p:cNvGraphicFramePr/>
          <p:nvPr/>
        </p:nvGraphicFramePr>
        <p:xfrm>
          <a:off x="3200400" y="193874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{1101B1BC-75A1-4048-B4BB-91A942D251A2}</a:tableStyleId>
              </a:tblPr>
              <a:tblGrid>
                <a:gridCol w="240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solidFill>
                            <a:schemeClr val="dk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Know</a:t>
                      </a:r>
                      <a:endParaRPr sz="1400" b="1" u="none" strike="noStrike" cap="none">
                        <a:solidFill>
                          <a:schemeClr val="dk2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1CD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Wonder</a:t>
                      </a:r>
                      <a:endParaRPr sz="1400" b="1" u="none" strike="noStrike" cap="none">
                        <a:solidFill>
                          <a:schemeClr val="dk2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1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000"/>
              <a:t>Lesson 1: </a:t>
            </a: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Focus Question</a:t>
            </a:r>
            <a:endParaRPr sz="4000"/>
          </a:p>
        </p:txBody>
      </p:sp>
      <p:sp>
        <p:nvSpPr>
          <p:cNvPr id="159" name="Google Shape;159;p25"/>
          <p:cNvSpPr txBox="1">
            <a:spLocks noGrp="1"/>
          </p:cNvSpPr>
          <p:nvPr>
            <p:ph type="subTitle" idx="4294967295"/>
          </p:nvPr>
        </p:nvSpPr>
        <p:spPr>
          <a:xfrm>
            <a:off x="570368" y="23622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r>
              <a:rPr lang="en-US" sz="3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How do we know if something has energy?</a:t>
            </a:r>
            <a:endParaRPr sz="35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>
            <a:spLocks noGrp="1"/>
          </p:cNvSpPr>
          <p:nvPr>
            <p:ph type="title"/>
          </p:nvPr>
        </p:nvSpPr>
        <p:spPr>
          <a:xfrm>
            <a:off x="189689" y="1123839"/>
            <a:ext cx="2210612" cy="2305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Car Launcher System</a:t>
            </a:r>
            <a:endParaRPr/>
          </a:p>
        </p:txBody>
      </p:sp>
      <p:sp>
        <p:nvSpPr>
          <p:cNvPr id="166" name="Google Shape;166;p26"/>
          <p:cNvSpPr txBox="1">
            <a:spLocks noGrp="1"/>
          </p:cNvSpPr>
          <p:nvPr>
            <p:ph type="subTitle" idx="4294967295"/>
          </p:nvPr>
        </p:nvSpPr>
        <p:spPr>
          <a:xfrm>
            <a:off x="189689" y="3068429"/>
            <a:ext cx="221061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Identify the parts of the car launcher system.</a:t>
            </a:r>
            <a:endParaRPr sz="2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endParaRPr sz="2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endParaRPr sz="2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p26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8185" t="6548" r="14156" b="13095"/>
          <a:stretch/>
        </p:blipFill>
        <p:spPr>
          <a:xfrm>
            <a:off x="3200400" y="1497248"/>
            <a:ext cx="5281026" cy="4056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>
            <a:spLocks noGrp="1"/>
          </p:cNvSpPr>
          <p:nvPr>
            <p:ph type="title"/>
          </p:nvPr>
        </p:nvSpPr>
        <p:spPr>
          <a:xfrm>
            <a:off x="0" y="685800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n-US"/>
              <a:t>Communicating is Scientific ways </a:t>
            </a:r>
            <a:endParaRPr/>
          </a:p>
        </p:txBody>
      </p:sp>
      <p:pic>
        <p:nvPicPr>
          <p:cNvPr id="173" name="Google Shape;17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01589" y="1745539"/>
            <a:ext cx="2883163" cy="47747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Car Launcher System</a:t>
            </a:r>
            <a:endParaRPr/>
          </a:p>
        </p:txBody>
      </p:sp>
      <p:sp>
        <p:nvSpPr>
          <p:cNvPr id="179" name="Google Shape;179;p28"/>
          <p:cNvSpPr txBox="1">
            <a:spLocks noGrp="1"/>
          </p:cNvSpPr>
          <p:nvPr>
            <p:ph type="subTitle" idx="4294967295"/>
          </p:nvPr>
        </p:nvSpPr>
        <p:spPr>
          <a:xfrm>
            <a:off x="457200" y="20574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Do any of the parts of the car launcher system have energy?</a:t>
            </a:r>
            <a:endParaRPr sz="2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endParaRPr sz="2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endParaRPr sz="2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Google Shape;180;p28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8185" t="6548" r="14156" b="13095"/>
          <a:stretch/>
        </p:blipFill>
        <p:spPr>
          <a:xfrm>
            <a:off x="1371600" y="2971800"/>
            <a:ext cx="4959639" cy="3809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Explore the Car Launcher System</a:t>
            </a:r>
            <a:endParaRPr/>
          </a:p>
        </p:txBody>
      </p:sp>
      <p:sp>
        <p:nvSpPr>
          <p:cNvPr id="186" name="Google Shape;186;p29"/>
          <p:cNvSpPr txBox="1">
            <a:spLocks noGrp="1"/>
          </p:cNvSpPr>
          <p:nvPr>
            <p:ph type="subTitle" idx="4294967295"/>
          </p:nvPr>
        </p:nvSpPr>
        <p:spPr>
          <a:xfrm>
            <a:off x="329897" y="2057400"/>
            <a:ext cx="4429243" cy="426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Launch the car one time.</a:t>
            </a:r>
            <a:endParaRPr sz="25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" marR="0" lvl="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Add observations to the “Notice” column.</a:t>
            </a:r>
            <a:endParaRPr sz="25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" marR="0" lvl="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Add a question to the “Wonder” column.</a:t>
            </a:r>
            <a:endParaRPr sz="25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Something to investigate</a:t>
            </a:r>
            <a:endParaRPr sz="20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Question about energy</a:t>
            </a:r>
            <a:endParaRPr sz="20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" marR="0" lvl="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Continue this process 3-4 times, adding noticings and wonderings.</a:t>
            </a:r>
            <a:endParaRPr sz="25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0" marR="0" lvl="0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endParaRPr sz="2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7" name="Google Shape;187;p29"/>
          <p:cNvGraphicFramePr/>
          <p:nvPr/>
        </p:nvGraphicFramePr>
        <p:xfrm>
          <a:off x="4966380" y="252495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{1101B1BC-75A1-4048-B4BB-91A942D251A2}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solidFill>
                            <a:schemeClr val="dk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Know</a:t>
                      </a:r>
                      <a:endParaRPr sz="1400" b="1" u="none" strike="noStrike" cap="none">
                        <a:solidFill>
                          <a:schemeClr val="dk2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1CD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Wonder</a:t>
                      </a:r>
                      <a:endParaRPr sz="1400" b="1" u="none" strike="noStrike" cap="none">
                        <a:solidFill>
                          <a:schemeClr val="dk2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1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7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Class Notice and Wonder Chart </a:t>
            </a:r>
            <a:endParaRPr/>
          </a:p>
        </p:txBody>
      </p:sp>
      <p:graphicFrame>
        <p:nvGraphicFramePr>
          <p:cNvPr id="193" name="Google Shape;193;p30"/>
          <p:cNvGraphicFramePr/>
          <p:nvPr/>
        </p:nvGraphicFramePr>
        <p:xfrm>
          <a:off x="1371600" y="220875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{1101B1BC-75A1-4048-B4BB-91A942D251A2}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1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solidFill>
                            <a:schemeClr val="dk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Know</a:t>
                      </a:r>
                      <a:endParaRPr sz="1400" b="1" u="none" strike="noStrike" cap="none">
                        <a:solidFill>
                          <a:schemeClr val="dk2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C1CD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Wonder</a:t>
                      </a:r>
                      <a:endParaRPr sz="1400" b="1" u="none" strike="noStrike" cap="none">
                        <a:solidFill>
                          <a:schemeClr val="dk2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C1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Lesson 1: Focus Question</a:t>
            </a:r>
            <a:endParaRPr/>
          </a:p>
        </p:txBody>
      </p:sp>
      <p:sp>
        <p:nvSpPr>
          <p:cNvPr id="199" name="Google Shape;199;p31"/>
          <p:cNvSpPr txBox="1">
            <a:spLocks noGrp="1"/>
          </p:cNvSpPr>
          <p:nvPr>
            <p:ph type="subTitle" idx="4294967295"/>
          </p:nvPr>
        </p:nvSpPr>
        <p:spPr>
          <a:xfrm>
            <a:off x="1600200" y="2667000"/>
            <a:ext cx="5943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r>
              <a:rPr lang="en-US" sz="3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How do we know if something has energy?</a:t>
            </a:r>
            <a:endParaRPr sz="35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31"/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On-screen Show (4:3)</PresentationFormat>
  <Paragraphs>54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Open Sans</vt:lpstr>
      <vt:lpstr>Arial</vt:lpstr>
      <vt:lpstr>Quattrocento Sans</vt:lpstr>
      <vt:lpstr>Noto Sans Symbols</vt:lpstr>
      <vt:lpstr>Frame</vt:lpstr>
      <vt:lpstr>Energy: Every Day, Everywhere </vt:lpstr>
      <vt:lpstr>What do we know and wonder about energy?</vt:lpstr>
      <vt:lpstr>Lesson 1: Focus Question</vt:lpstr>
      <vt:lpstr>Car Launcher System</vt:lpstr>
      <vt:lpstr>Communicating is Scientific ways </vt:lpstr>
      <vt:lpstr>Car Launcher System</vt:lpstr>
      <vt:lpstr>Explore the Car Launcher System</vt:lpstr>
      <vt:lpstr>Class Notice and Wonder Chart </vt:lpstr>
      <vt:lpstr>Lesson 1: Focus Question</vt:lpstr>
      <vt:lpstr>Generate Questions</vt:lpstr>
      <vt:lpstr>Driving Question Board (DQB)</vt:lpstr>
      <vt:lpstr>Unit Central Question</vt:lpstr>
      <vt:lpstr>How did using the CSW sentence stems help you think like a scientist? 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Valerie Maltese</dc:creator>
  <cp:lastModifiedBy>Valerie Maltese</cp:lastModifiedBy>
  <cp:revision>1</cp:revision>
  <dcterms:modified xsi:type="dcterms:W3CDTF">2024-07-11T15:22:58Z</dcterms:modified>
</cp:coreProperties>
</file>