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83182E-10B9-431E-B57C-9F44D29D3274}">
  <a:tblStyle styleId="{3883182E-10B9-431E-B57C-9F44D29D32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07" name="Google Shape;20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20" name="Google Shape;22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47" name="Google Shape;1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53" name="Google Shape;1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61" name="Google Shape;1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68" name="Google Shape;1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74" name="Google Shape;1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3" name="Google Shape;19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199" name="Google Shape;19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2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 Layout Option 2">
  <p:cSld name="Comparison Layout Option 2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2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3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4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esearch presention no title">
  <p:cSld name="1_Research presention no 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03" name="Google Shape;103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esearch presention no title two content">
  <p:cSld name="2_Research presention no title two conte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2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09" name="Google Shape;109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Caption">
  <p:cSld name="2 Content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2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3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/titles with Caption">
  <p:cSld name="2 Content w/titles with Caption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2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3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4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5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SCS title page">
  <p:cSld name="BSCS title page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Google Shape;131;p19"/>
          <p:cNvSpPr txBox="1"/>
          <p:nvPr/>
        </p:nvSpPr>
        <p:spPr>
          <a:xfrm>
            <a:off x="0" y="1097308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Transforming Science Education Through Research-Driven Innovation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19"/>
          <p:cNvCxnSpPr/>
          <p:nvPr/>
        </p:nvCxnSpPr>
        <p:spPr>
          <a:xfrm>
            <a:off x="685800" y="1110950"/>
            <a:ext cx="7772401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33" name="Google Shape;133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50244" y="540249"/>
            <a:ext cx="1643511" cy="4534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6" name="Google Shape;136;p20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7" name="Google Shape;137;p20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138" name="Google Shape;13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Option 2">
  <p:cSld name="Title Only Option 2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4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2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3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4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2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1" descr="Logo&#10;&#10;Description automatically generated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/>
              <a:t>Energy: Every Day, Everywhere</a:t>
            </a:r>
            <a:br>
              <a:rPr lang="en-US"/>
            </a:br>
            <a:endParaRPr/>
          </a:p>
        </p:txBody>
      </p:sp>
      <p:sp>
        <p:nvSpPr>
          <p:cNvPr id="144" name="Google Shape;144;p21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Lesson 2: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Patterns of Energy in Collisions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Analogy Map—Comparing Systems</a:t>
            </a:r>
            <a:endParaRPr/>
          </a:p>
        </p:txBody>
      </p:sp>
      <p:pic>
        <p:nvPicPr>
          <p:cNvPr id="210" name="Google Shape;210;p30" descr="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2057400"/>
            <a:ext cx="6840070" cy="46315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Lesson 2: Focus Question</a:t>
            </a:r>
            <a:endParaRPr/>
          </a:p>
        </p:txBody>
      </p:sp>
      <p:sp>
        <p:nvSpPr>
          <p:cNvPr id="216" name="Google Shape;216;p31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6172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What happens to motion energy when objects collide?</a:t>
            </a:r>
            <a:endParaRPr sz="36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1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body" idx="4294967295"/>
          </p:nvPr>
        </p:nvSpPr>
        <p:spPr>
          <a:xfrm>
            <a:off x="457200" y="2514600"/>
            <a:ext cx="73152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Are there other ways to change the amount of motion energy of an object?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Unit Central Question</a:t>
            </a:r>
            <a:endParaRPr/>
          </a:p>
        </p:txBody>
      </p:sp>
      <p:sp>
        <p:nvSpPr>
          <p:cNvPr id="150" name="Google Shape;150;p22"/>
          <p:cNvSpPr/>
          <p:nvPr/>
        </p:nvSpPr>
        <p:spPr>
          <a:xfrm>
            <a:off x="3200400" y="2057400"/>
            <a:ext cx="5029200" cy="2312025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1D25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60"/>
              <a:buFont typeface="Calibri"/>
              <a:buNone/>
            </a:pPr>
            <a:endParaRPr sz="2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2" indent="-19431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6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the energy of an object or system change?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Science Ideas We’ve Figured Out</a:t>
            </a:r>
            <a:endParaRPr/>
          </a:p>
        </p:txBody>
      </p:sp>
      <p:grpSp>
        <p:nvGrpSpPr>
          <p:cNvPr id="156" name="Google Shape;156;p23"/>
          <p:cNvGrpSpPr/>
          <p:nvPr/>
        </p:nvGrpSpPr>
        <p:grpSpPr>
          <a:xfrm>
            <a:off x="3200400" y="1468126"/>
            <a:ext cx="5486400" cy="3921748"/>
            <a:chOff x="2743201" y="1225649"/>
            <a:chExt cx="5486400" cy="3921748"/>
          </a:xfrm>
        </p:grpSpPr>
        <p:sp>
          <p:nvSpPr>
            <p:cNvPr id="157" name="Google Shape;157;p23"/>
            <p:cNvSpPr/>
            <p:nvPr/>
          </p:nvSpPr>
          <p:spPr>
            <a:xfrm>
              <a:off x="3016675" y="1336053"/>
              <a:ext cx="4755725" cy="3354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Science Ideas We've Figure Out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3"/>
            <p:cNvSpPr/>
            <p:nvPr/>
          </p:nvSpPr>
          <p:spPr>
            <a:xfrm>
              <a:off x="2743201" y="1225649"/>
              <a:ext cx="5486400" cy="3921748"/>
            </a:xfrm>
            <a:prstGeom prst="rect">
              <a:avLst/>
            </a:prstGeom>
            <a:noFill/>
            <a:ln w="2857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Lesson 2: Focus Question</a:t>
            </a:r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6172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What happens to motion energy when objects collide?</a:t>
            </a:r>
            <a:endParaRPr sz="36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4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Marble-Ruler System</a:t>
            </a:r>
            <a:endParaRPr/>
          </a:p>
        </p:txBody>
      </p:sp>
      <p:sp>
        <p:nvSpPr>
          <p:cNvPr id="171" name="Google Shape;171;p25"/>
          <p:cNvSpPr txBox="1">
            <a:spLocks noGrp="1"/>
          </p:cNvSpPr>
          <p:nvPr>
            <p:ph type="body" idx="4294967295"/>
          </p:nvPr>
        </p:nvSpPr>
        <p:spPr>
          <a:xfrm>
            <a:off x="622482" y="2514600"/>
            <a:ext cx="7138988" cy="296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the parts of the marble-ruler system.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observable changes are happening in the system?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>
            <a:spLocks noGrp="1"/>
          </p:cNvSpPr>
          <p:nvPr>
            <p:ph type="title"/>
          </p:nvPr>
        </p:nvSpPr>
        <p:spPr>
          <a:xfrm>
            <a:off x="1415664" y="124557"/>
            <a:ext cx="7015734" cy="1932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500">
                <a:latin typeface="Calibri"/>
                <a:ea typeface="Calibri"/>
                <a:cs typeface="Calibri"/>
                <a:sym typeface="Calibri"/>
              </a:rPr>
              <a:t>Representing Energy in the System</a:t>
            </a:r>
            <a:endParaRPr sz="4500"/>
          </a:p>
        </p:txBody>
      </p:sp>
      <p:sp>
        <p:nvSpPr>
          <p:cNvPr id="177" name="Google Shape;177;p26"/>
          <p:cNvSpPr txBox="1">
            <a:spLocks noGrp="1"/>
          </p:cNvSpPr>
          <p:nvPr>
            <p:ph type="body" idx="1"/>
          </p:nvPr>
        </p:nvSpPr>
        <p:spPr>
          <a:xfrm>
            <a:off x="1371600" y="1771203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Draw a representation of the red marble before and after the push.</a:t>
            </a:r>
            <a:endParaRPr>
              <a:solidFill>
                <a:schemeClr val="dk2"/>
              </a:solidFill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dk2"/>
              </a:solidFill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rabicPeriod"/>
            </a:pPr>
            <a:r>
              <a:rPr lang="en-US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Before the push</a:t>
            </a:r>
            <a:endParaRPr>
              <a:solidFill>
                <a:schemeClr val="dk2"/>
              </a:solidFill>
            </a:endParaRPr>
          </a:p>
          <a:p>
            <a:pPr marL="45720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0" lvl="0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AutoNum type="arabicPeriod"/>
            </a:pPr>
            <a:r>
              <a:rPr lang="en-US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After the push</a:t>
            </a:r>
            <a:endParaRPr>
              <a:solidFill>
                <a:schemeClr val="dk2"/>
              </a:solidFill>
            </a:endParaRPr>
          </a:p>
        </p:txBody>
      </p:sp>
      <p:cxnSp>
        <p:nvCxnSpPr>
          <p:cNvPr id="178" name="Google Shape;178;p26"/>
          <p:cNvCxnSpPr/>
          <p:nvPr/>
        </p:nvCxnSpPr>
        <p:spPr>
          <a:xfrm rot="10800000" flipH="1">
            <a:off x="1564522" y="3970658"/>
            <a:ext cx="5827317" cy="26427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9" name="Google Shape;179;p26"/>
          <p:cNvCxnSpPr/>
          <p:nvPr/>
        </p:nvCxnSpPr>
        <p:spPr>
          <a:xfrm rot="10800000" flipH="1">
            <a:off x="1564521" y="5652797"/>
            <a:ext cx="5827317" cy="26427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p26"/>
          <p:cNvSpPr/>
          <p:nvPr/>
        </p:nvSpPr>
        <p:spPr>
          <a:xfrm>
            <a:off x="2117026" y="3241416"/>
            <a:ext cx="713550" cy="739977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1" name="Google Shape;181;p26"/>
          <p:cNvSpPr/>
          <p:nvPr/>
        </p:nvSpPr>
        <p:spPr>
          <a:xfrm>
            <a:off x="5275141" y="4923555"/>
            <a:ext cx="713550" cy="739977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>
            <a:spLocks noGrp="1"/>
          </p:cNvSpPr>
          <p:nvPr>
            <p:ph type="title"/>
          </p:nvPr>
        </p:nvSpPr>
        <p:spPr>
          <a:xfrm>
            <a:off x="1134920" y="51598"/>
            <a:ext cx="725241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Energy bars can represent energy.</a:t>
            </a:r>
            <a:endParaRPr sz="4000"/>
          </a:p>
        </p:txBody>
      </p:sp>
      <p:sp>
        <p:nvSpPr>
          <p:cNvPr id="187" name="Google Shape;187;p27"/>
          <p:cNvSpPr txBox="1">
            <a:spLocks noGrp="1"/>
          </p:cNvSpPr>
          <p:nvPr>
            <p:ph type="body" idx="1"/>
          </p:nvPr>
        </p:nvSpPr>
        <p:spPr>
          <a:xfrm>
            <a:off x="1329070" y="1429678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No energy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Some energy</a:t>
            </a: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A lot of energy</a:t>
            </a:r>
            <a:endParaRPr>
              <a:solidFill>
                <a:schemeClr val="accent3"/>
              </a:solidFill>
            </a:endParaRPr>
          </a:p>
        </p:txBody>
      </p:sp>
      <p:graphicFrame>
        <p:nvGraphicFramePr>
          <p:cNvPr id="188" name="Google Shape;188;p27"/>
          <p:cNvGraphicFramePr/>
          <p:nvPr/>
        </p:nvGraphicFramePr>
        <p:xfrm>
          <a:off x="3239903" y="1918257"/>
          <a:ext cx="3404700" cy="370850"/>
        </p:xfrm>
        <a:graphic>
          <a:graphicData uri="http://schemas.openxmlformats.org/drawingml/2006/table">
            <a:tbl>
              <a:tblPr>
                <a:noFill/>
                <a:tableStyleId>{3883182E-10B9-431E-B57C-9F44D29D3274}</a:tableStyleId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9" name="Google Shape;189;p27"/>
          <p:cNvGraphicFramePr/>
          <p:nvPr/>
        </p:nvGraphicFramePr>
        <p:xfrm>
          <a:off x="3257832" y="3379503"/>
          <a:ext cx="3404700" cy="367550"/>
        </p:xfrm>
        <a:graphic>
          <a:graphicData uri="http://schemas.openxmlformats.org/drawingml/2006/table">
            <a:tbl>
              <a:tblPr>
                <a:noFill/>
                <a:tableStyleId>{3883182E-10B9-431E-B57C-9F44D29D3274}</a:tableStyleId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0" name="Google Shape;190;p27"/>
          <p:cNvGraphicFramePr/>
          <p:nvPr/>
        </p:nvGraphicFramePr>
        <p:xfrm>
          <a:off x="3284726" y="4903504"/>
          <a:ext cx="3404700" cy="370850"/>
        </p:xfrm>
        <a:graphic>
          <a:graphicData uri="http://schemas.openxmlformats.org/drawingml/2006/table">
            <a:tbl>
              <a:tblPr>
                <a:noFill/>
                <a:tableStyleId>{3883182E-10B9-431E-B57C-9F44D29D3274}</a:tableStyleId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63800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Investigating Energy Changes in Collisions</a:t>
            </a:r>
            <a:endParaRPr dirty="0"/>
          </a:p>
        </p:txBody>
      </p:sp>
      <p:pic>
        <p:nvPicPr>
          <p:cNvPr id="196" name="Google Shape;196;p28" descr="A picture containing timeli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400" y="1123838"/>
            <a:ext cx="5572264" cy="42973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Science Ideas We’ve Figured Out</a:t>
            </a:r>
            <a:endParaRPr/>
          </a:p>
        </p:txBody>
      </p:sp>
      <p:grpSp>
        <p:nvGrpSpPr>
          <p:cNvPr id="202" name="Google Shape;202;p29"/>
          <p:cNvGrpSpPr/>
          <p:nvPr/>
        </p:nvGrpSpPr>
        <p:grpSpPr>
          <a:xfrm>
            <a:off x="3200400" y="1468126"/>
            <a:ext cx="5486400" cy="3921748"/>
            <a:chOff x="2743201" y="1225649"/>
            <a:chExt cx="5486400" cy="3921748"/>
          </a:xfrm>
        </p:grpSpPr>
        <p:sp>
          <p:nvSpPr>
            <p:cNvPr id="203" name="Google Shape;203;p29"/>
            <p:cNvSpPr/>
            <p:nvPr/>
          </p:nvSpPr>
          <p:spPr>
            <a:xfrm>
              <a:off x="3016675" y="1336053"/>
              <a:ext cx="4755725" cy="3354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Science Ideas We've Figure Out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743201" y="1225649"/>
              <a:ext cx="5486400" cy="3921748"/>
            </a:xfrm>
            <a:prstGeom prst="rect">
              <a:avLst/>
            </a:prstGeom>
            <a:noFill/>
            <a:ln w="2857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On-screen Show (4:3)</PresentationFormat>
  <Paragraphs>51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Arial</vt:lpstr>
      <vt:lpstr>Noto Sans Symbols</vt:lpstr>
      <vt:lpstr>Open Sans</vt:lpstr>
      <vt:lpstr>Frame</vt:lpstr>
      <vt:lpstr>Energy: Every Day, Everywhere </vt:lpstr>
      <vt:lpstr>Unit Central Question</vt:lpstr>
      <vt:lpstr>Science Ideas We’ve Figured Out</vt:lpstr>
      <vt:lpstr>Lesson 2: Focus Question</vt:lpstr>
      <vt:lpstr>Marble-Ruler System</vt:lpstr>
      <vt:lpstr>Representing Energy in the System</vt:lpstr>
      <vt:lpstr>Energy bars can represent energy.</vt:lpstr>
      <vt:lpstr>Investigating Energy Changes in Collisions</vt:lpstr>
      <vt:lpstr>Science Ideas We’ve Figured Out</vt:lpstr>
      <vt:lpstr>Analogy Map—Comparing Systems</vt:lpstr>
      <vt:lpstr>Lesson 2: Focus Question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Valerie Maltese</dc:creator>
  <cp:lastModifiedBy>Valerie Maltese</cp:lastModifiedBy>
  <cp:revision>2</cp:revision>
  <dcterms:modified xsi:type="dcterms:W3CDTF">2024-07-11T15:47:06Z</dcterms:modified>
</cp:coreProperties>
</file>