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34" name="Google Shape;3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CACEEC"/>
                </a:solidFill>
              </a:defRPr>
            </a:lvl1pPr>
            <a:lvl2pPr lvl="1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Layout Option 2">
  <p:cSld name="Comparison Layout Option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629842" y="2971800"/>
            <a:ext cx="3868340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3"/>
          </p:nvPr>
        </p:nvSpPr>
        <p:spPr>
          <a:xfrm>
            <a:off x="4629150" y="2048843"/>
            <a:ext cx="3887391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4"/>
          </p:nvPr>
        </p:nvSpPr>
        <p:spPr>
          <a:xfrm>
            <a:off x="4629150" y="2971800"/>
            <a:ext cx="3887391" cy="32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earch presention no title">
  <p:cSld name="1_Research presention no 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8229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03" name="Google Shape;103;p1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earch presention no title two content">
  <p:cSld name="2_Research presention no title two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5029200" y="228601"/>
            <a:ext cx="3657600" cy="59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pic>
        <p:nvPicPr>
          <p:cNvPr id="109" name="Google Shape;109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ith Caption">
  <p:cSld name="2 Content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2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3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w/titles with Caption">
  <p:cSld name="2 Content w/titles with 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192024" y="3494176"/>
            <a:ext cx="212598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3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4"/>
          </p:nvPr>
        </p:nvSpPr>
        <p:spPr>
          <a:xfrm>
            <a:off x="5863847" y="685801"/>
            <a:ext cx="2606040" cy="11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5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6pPr>
            <a:lvl7pPr marL="3200400" lvl="6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7pPr>
            <a:lvl8pPr marL="3657600" lvl="7" indent="-29527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50"/>
              <a:buChar char="●"/>
              <a:defRPr sz="1050"/>
            </a:lvl8pPr>
            <a:lvl9pPr marL="4114800" lvl="8" indent="-295275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050"/>
              <a:buChar char="●"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687938" y="2415098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687938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3"/>
          </p:nvPr>
        </p:nvSpPr>
        <p:spPr>
          <a:xfrm>
            <a:off x="687937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0" y="1097308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Transforming Science Education Through Research-Driven 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9"/>
          <p:cNvCxnSpPr/>
          <p:nvPr/>
        </p:nvCxnSpPr>
        <p:spPr>
          <a:xfrm>
            <a:off x="685800" y="1110950"/>
            <a:ext cx="777240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244" y="540249"/>
            <a:ext cx="1643511" cy="45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532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628650" y="45946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692936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628650" y="94874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2" name="Google Shape;142;p21"/>
          <p:cNvCxnSpPr/>
          <p:nvPr/>
        </p:nvCxnSpPr>
        <p:spPr>
          <a:xfrm>
            <a:off x="692936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6031" y="6281159"/>
            <a:ext cx="1308587" cy="36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Option 2">
  <p:cSld name="Title Only Option 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49494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49494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949494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5863847" y="685801"/>
            <a:ext cx="2606040" cy="11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4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marL="3200400" lvl="6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marL="4114800" lvl="8" indent="-31115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55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sz="13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" descr="Logo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772400" y="6349703"/>
            <a:ext cx="1233516" cy="3403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Energy: Every Day, Everywhere</a:t>
            </a:r>
            <a:br>
              <a:rPr lang="en-US"/>
            </a:b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Lesson 3: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Predicting and Observing Changes in Energy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Science Ideas We’ve Figured Out</a:t>
            </a:r>
            <a:endParaRPr/>
          </a:p>
        </p:txBody>
      </p:sp>
      <p:grpSp>
        <p:nvGrpSpPr>
          <p:cNvPr id="204" name="Google Shape;204;p31"/>
          <p:cNvGrpSpPr/>
          <p:nvPr/>
        </p:nvGrpSpPr>
        <p:grpSpPr>
          <a:xfrm>
            <a:off x="3200400" y="1468126"/>
            <a:ext cx="5486400" cy="3921748"/>
            <a:chOff x="2743201" y="1225649"/>
            <a:chExt cx="5486400" cy="3921748"/>
          </a:xfrm>
        </p:grpSpPr>
        <p:sp>
          <p:nvSpPr>
            <p:cNvPr id="205" name="Google Shape;205;p31"/>
            <p:cNvSpPr/>
            <p:nvPr/>
          </p:nvSpPr>
          <p:spPr>
            <a:xfrm>
              <a:off x="3016675" y="1336053"/>
              <a:ext cx="4755725" cy="3354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Science Ideas We've Figure Out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-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2743201" y="1225649"/>
              <a:ext cx="5486400" cy="3921748"/>
            </a:xfrm>
            <a:prstGeom prst="rect">
              <a:avLst/>
            </a:prstGeom>
            <a:noFill/>
            <a:ln w="2857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Scientific Explanations: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Linking Observations and Science Ideas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4294967295"/>
          </p:nvPr>
        </p:nvSpPr>
        <p:spPr>
          <a:xfrm>
            <a:off x="457200" y="1758283"/>
            <a:ext cx="7881937" cy="99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Match the observed change in the system with a science idea.</a:t>
            </a:r>
            <a:endParaRPr/>
          </a:p>
        </p:txBody>
      </p:sp>
      <p:grpSp>
        <p:nvGrpSpPr>
          <p:cNvPr id="213" name="Google Shape;213;p32"/>
          <p:cNvGrpSpPr/>
          <p:nvPr/>
        </p:nvGrpSpPr>
        <p:grpSpPr>
          <a:xfrm>
            <a:off x="457200" y="2858861"/>
            <a:ext cx="4380778" cy="3652932"/>
            <a:chOff x="419768" y="2626374"/>
            <a:chExt cx="4380778" cy="3652932"/>
          </a:xfrm>
        </p:grpSpPr>
        <p:pic>
          <p:nvPicPr>
            <p:cNvPr id="214" name="Google Shape;214;p32" descr="Tex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480000">
              <a:off x="612761" y="2784538"/>
              <a:ext cx="2381624" cy="1554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32" descr="Tex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9768" y="4727152"/>
              <a:ext cx="2380996" cy="1552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32" descr="Tex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260000">
              <a:off x="2220372" y="3916477"/>
              <a:ext cx="2381310" cy="15511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32"/>
          <p:cNvGrpSpPr/>
          <p:nvPr/>
        </p:nvGrpSpPr>
        <p:grpSpPr>
          <a:xfrm>
            <a:off x="4966074" y="2530632"/>
            <a:ext cx="3898931" cy="3843723"/>
            <a:chOff x="4951664" y="2334959"/>
            <a:chExt cx="3898931" cy="3843723"/>
          </a:xfrm>
        </p:grpSpPr>
        <p:pic>
          <p:nvPicPr>
            <p:cNvPr id="218" name="Google Shape;218;p32" descr="Text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51664" y="2334959"/>
              <a:ext cx="2368413" cy="1550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2" descr="Text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780000">
              <a:off x="6328563" y="3264435"/>
              <a:ext cx="2377221" cy="1558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32" descr="Text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20000">
              <a:off x="5328052" y="4582595"/>
              <a:ext cx="2373133" cy="1555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Lesson 3: Focus Question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4294967295"/>
          </p:nvPr>
        </p:nvSpPr>
        <p:spPr>
          <a:xfrm>
            <a:off x="1600200" y="2667000"/>
            <a:ext cx="617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can we change the amount of motion (kinetic) energy of an object?</a:t>
            </a:r>
            <a:endParaRPr sz="3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1183342" y="2362200"/>
            <a:ext cx="6777317" cy="152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Driving Question Board (DQB)</a:t>
            </a:r>
            <a:endParaRPr/>
          </a:p>
        </p:txBody>
      </p:sp>
      <p:grpSp>
        <p:nvGrpSpPr>
          <p:cNvPr id="233" name="Google Shape;233;p34"/>
          <p:cNvGrpSpPr/>
          <p:nvPr/>
        </p:nvGrpSpPr>
        <p:grpSpPr>
          <a:xfrm>
            <a:off x="634852" y="1991334"/>
            <a:ext cx="7650834" cy="4695299"/>
            <a:chOff x="76918" y="967810"/>
            <a:chExt cx="8895093" cy="5886420"/>
          </a:xfrm>
        </p:grpSpPr>
        <p:grpSp>
          <p:nvGrpSpPr>
            <p:cNvPr id="234" name="Google Shape;234;p34"/>
            <p:cNvGrpSpPr/>
            <p:nvPr/>
          </p:nvGrpSpPr>
          <p:grpSpPr>
            <a:xfrm>
              <a:off x="219083" y="1081782"/>
              <a:ext cx="1453019" cy="1565754"/>
              <a:chOff x="739036" y="1503123"/>
              <a:chExt cx="1453019" cy="1565754"/>
            </a:xfrm>
          </p:grpSpPr>
          <p:sp>
            <p:nvSpPr>
              <p:cNvPr id="235" name="Google Shape;235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36" name="Google Shape;236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37" name="Google Shape;237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38" name="Google Shape;238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39" name="Google Shape;239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0" name="Google Shape;240;p34"/>
            <p:cNvGrpSpPr/>
            <p:nvPr/>
          </p:nvGrpSpPr>
          <p:grpSpPr>
            <a:xfrm rot="771833">
              <a:off x="1473285" y="1842378"/>
              <a:ext cx="1453019" cy="1565754"/>
              <a:chOff x="739036" y="1503123"/>
              <a:chExt cx="1453019" cy="1565754"/>
            </a:xfrm>
          </p:grpSpPr>
          <p:sp>
            <p:nvSpPr>
              <p:cNvPr id="241" name="Google Shape;241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42" name="Google Shape;242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43" name="Google Shape;243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44" name="Google Shape;244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45" name="Google Shape;245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6" name="Google Shape;246;p34"/>
            <p:cNvGrpSpPr/>
            <p:nvPr/>
          </p:nvGrpSpPr>
          <p:grpSpPr>
            <a:xfrm>
              <a:off x="7518992" y="3022167"/>
              <a:ext cx="1453019" cy="1565754"/>
              <a:chOff x="739036" y="1503123"/>
              <a:chExt cx="1453019" cy="1565754"/>
            </a:xfrm>
          </p:grpSpPr>
          <p:sp>
            <p:nvSpPr>
              <p:cNvPr id="247" name="Google Shape;247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48" name="Google Shape;248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49" name="Google Shape;249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50" name="Google Shape;250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51" name="Google Shape;251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2" name="Google Shape;252;p34"/>
            <p:cNvGrpSpPr/>
            <p:nvPr/>
          </p:nvGrpSpPr>
          <p:grpSpPr>
            <a:xfrm>
              <a:off x="151579" y="4883378"/>
              <a:ext cx="1453019" cy="1565754"/>
              <a:chOff x="739036" y="1503123"/>
              <a:chExt cx="1453019" cy="1565754"/>
            </a:xfrm>
          </p:grpSpPr>
          <p:sp>
            <p:nvSpPr>
              <p:cNvPr id="253" name="Google Shape;253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54" name="Google Shape;254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55" name="Google Shape;255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56" name="Google Shape;256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57" name="Google Shape;257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8" name="Google Shape;258;p34"/>
            <p:cNvGrpSpPr/>
            <p:nvPr/>
          </p:nvGrpSpPr>
          <p:grpSpPr>
            <a:xfrm rot="-722097">
              <a:off x="5180249" y="1502316"/>
              <a:ext cx="1453019" cy="1565754"/>
              <a:chOff x="739036" y="1503123"/>
              <a:chExt cx="1453019" cy="1565754"/>
            </a:xfrm>
          </p:grpSpPr>
          <p:sp>
            <p:nvSpPr>
              <p:cNvPr id="259" name="Google Shape;259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60" name="Google Shape;260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61" name="Google Shape;261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62" name="Google Shape;262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63" name="Google Shape;263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64" name="Google Shape;264;p34"/>
            <p:cNvGrpSpPr/>
            <p:nvPr/>
          </p:nvGrpSpPr>
          <p:grpSpPr>
            <a:xfrm rot="-652280">
              <a:off x="4575994" y="4709697"/>
              <a:ext cx="1453019" cy="1565754"/>
              <a:chOff x="739036" y="1503123"/>
              <a:chExt cx="1453019" cy="1565754"/>
            </a:xfrm>
          </p:grpSpPr>
          <p:sp>
            <p:nvSpPr>
              <p:cNvPr id="265" name="Google Shape;265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66" name="Google Shape;266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67" name="Google Shape;267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68" name="Google Shape;268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69" name="Google Shape;269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0" name="Google Shape;270;p34"/>
            <p:cNvGrpSpPr/>
            <p:nvPr/>
          </p:nvGrpSpPr>
          <p:grpSpPr>
            <a:xfrm rot="893649">
              <a:off x="1278885" y="4009170"/>
              <a:ext cx="1453019" cy="1565754"/>
              <a:chOff x="739036" y="1503123"/>
              <a:chExt cx="1453019" cy="1565754"/>
            </a:xfrm>
          </p:grpSpPr>
          <p:sp>
            <p:nvSpPr>
              <p:cNvPr id="271" name="Google Shape;271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72" name="Google Shape;272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73" name="Google Shape;273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74" name="Google Shape;274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75" name="Google Shape;275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6" name="Google Shape;276;p34"/>
            <p:cNvGrpSpPr/>
            <p:nvPr/>
          </p:nvGrpSpPr>
          <p:grpSpPr>
            <a:xfrm>
              <a:off x="7516722" y="967810"/>
              <a:ext cx="1453019" cy="1565754"/>
              <a:chOff x="739036" y="1503123"/>
              <a:chExt cx="1453019" cy="1565754"/>
            </a:xfrm>
          </p:grpSpPr>
          <p:sp>
            <p:nvSpPr>
              <p:cNvPr id="277" name="Google Shape;277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78" name="Google Shape;278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79" name="Google Shape;279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80" name="Google Shape;280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81" name="Google Shape;281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2" name="Google Shape;282;p34"/>
            <p:cNvGrpSpPr/>
            <p:nvPr/>
          </p:nvGrpSpPr>
          <p:grpSpPr>
            <a:xfrm rot="-652280">
              <a:off x="7195439" y="1926681"/>
              <a:ext cx="1453019" cy="1565754"/>
              <a:chOff x="739036" y="1503123"/>
              <a:chExt cx="1453019" cy="1565754"/>
            </a:xfrm>
          </p:grpSpPr>
          <p:sp>
            <p:nvSpPr>
              <p:cNvPr id="283" name="Google Shape;283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84" name="Google Shape;284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85" name="Google Shape;285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86" name="Google Shape;286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87" name="Google Shape;287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8" name="Google Shape;288;p34"/>
            <p:cNvGrpSpPr/>
            <p:nvPr/>
          </p:nvGrpSpPr>
          <p:grpSpPr>
            <a:xfrm>
              <a:off x="3522602" y="1029168"/>
              <a:ext cx="1453019" cy="1565754"/>
              <a:chOff x="739036" y="1503123"/>
              <a:chExt cx="1453019" cy="1565754"/>
            </a:xfrm>
          </p:grpSpPr>
          <p:sp>
            <p:nvSpPr>
              <p:cNvPr id="289" name="Google Shape;289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90" name="Google Shape;290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91" name="Google Shape;291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2" name="Google Shape;292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3" name="Google Shape;293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94" name="Google Shape;294;p34"/>
            <p:cNvGrpSpPr/>
            <p:nvPr/>
          </p:nvGrpSpPr>
          <p:grpSpPr>
            <a:xfrm>
              <a:off x="5910758" y="4789162"/>
              <a:ext cx="1453019" cy="1565754"/>
              <a:chOff x="739036" y="1503123"/>
              <a:chExt cx="1453019" cy="1565754"/>
            </a:xfrm>
          </p:grpSpPr>
          <p:sp>
            <p:nvSpPr>
              <p:cNvPr id="295" name="Google Shape;295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96" name="Google Shape;296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297" name="Google Shape;297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8" name="Google Shape;298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99" name="Google Shape;299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0" name="Google Shape;300;p34"/>
            <p:cNvGrpSpPr/>
            <p:nvPr/>
          </p:nvGrpSpPr>
          <p:grpSpPr>
            <a:xfrm rot="-684863">
              <a:off x="1743828" y="5160181"/>
              <a:ext cx="1453019" cy="1565754"/>
              <a:chOff x="739036" y="1503123"/>
              <a:chExt cx="1453019" cy="1565754"/>
            </a:xfrm>
          </p:grpSpPr>
          <p:sp>
            <p:nvSpPr>
              <p:cNvPr id="301" name="Google Shape;301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302" name="Google Shape;302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303" name="Google Shape;303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04" name="Google Shape;304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05" name="Google Shape;305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6" name="Google Shape;306;p34"/>
            <p:cNvGrpSpPr/>
            <p:nvPr/>
          </p:nvGrpSpPr>
          <p:grpSpPr>
            <a:xfrm rot="-722097">
              <a:off x="224186" y="2309308"/>
              <a:ext cx="1453019" cy="1565754"/>
              <a:chOff x="739036" y="1503123"/>
              <a:chExt cx="1453019" cy="1565754"/>
            </a:xfrm>
          </p:grpSpPr>
          <p:sp>
            <p:nvSpPr>
              <p:cNvPr id="307" name="Google Shape;307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308" name="Google Shape;308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309" name="Google Shape;309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10" name="Google Shape;310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11" name="Google Shape;311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2" name="Google Shape;312;p34"/>
            <p:cNvGrpSpPr/>
            <p:nvPr/>
          </p:nvGrpSpPr>
          <p:grpSpPr>
            <a:xfrm>
              <a:off x="3672265" y="2057820"/>
              <a:ext cx="1519456" cy="1565754"/>
              <a:chOff x="739036" y="1503123"/>
              <a:chExt cx="1519456" cy="1565754"/>
            </a:xfrm>
          </p:grpSpPr>
          <p:sp>
            <p:nvSpPr>
              <p:cNvPr id="313" name="Google Shape;313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314" name="Google Shape;314;p34"/>
              <p:cNvGrpSpPr/>
              <p:nvPr/>
            </p:nvGrpSpPr>
            <p:grpSpPr>
              <a:xfrm>
                <a:off x="958240" y="1828780"/>
                <a:ext cx="1300252" cy="515113"/>
                <a:chOff x="958240" y="1828780"/>
                <a:chExt cx="1300252" cy="515113"/>
              </a:xfrm>
            </p:grpSpPr>
            <p:sp>
              <p:nvSpPr>
                <p:cNvPr id="315" name="Google Shape;315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16" name="Google Shape;316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17" name="Google Shape;317;p34"/>
                <p:cNvSpPr txBox="1"/>
                <p:nvPr/>
              </p:nvSpPr>
              <p:spPr>
                <a:xfrm>
                  <a:off x="2039288" y="1974561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8" name="Google Shape;318;p34"/>
            <p:cNvGrpSpPr/>
            <p:nvPr/>
          </p:nvGrpSpPr>
          <p:grpSpPr>
            <a:xfrm rot="771833">
              <a:off x="4730410" y="2559184"/>
              <a:ext cx="1453019" cy="1565754"/>
              <a:chOff x="739036" y="1503123"/>
              <a:chExt cx="1453019" cy="1565754"/>
            </a:xfrm>
          </p:grpSpPr>
          <p:sp>
            <p:nvSpPr>
              <p:cNvPr id="319" name="Google Shape;319;p34"/>
              <p:cNvSpPr/>
              <p:nvPr/>
            </p:nvSpPr>
            <p:spPr>
              <a:xfrm>
                <a:off x="739036" y="1503123"/>
                <a:ext cx="1453019" cy="1565754"/>
              </a:xfrm>
              <a:prstGeom prst="rect">
                <a:avLst/>
              </a:prstGeom>
              <a:solidFill>
                <a:srgbClr val="FFFF00"/>
              </a:solidFill>
              <a:ln w="127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320" name="Google Shape;320;p34"/>
              <p:cNvGrpSpPr/>
              <p:nvPr/>
            </p:nvGrpSpPr>
            <p:grpSpPr>
              <a:xfrm>
                <a:off x="958240" y="1828780"/>
                <a:ext cx="1183711" cy="506148"/>
                <a:chOff x="958240" y="1828780"/>
                <a:chExt cx="1183711" cy="506148"/>
              </a:xfrm>
            </p:grpSpPr>
            <p:sp>
              <p:nvSpPr>
                <p:cNvPr id="321" name="Google Shape;321;p34"/>
                <p:cNvSpPr/>
                <p:nvPr/>
              </p:nvSpPr>
              <p:spPr>
                <a:xfrm>
                  <a:off x="1127342" y="1828780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22" name="Google Shape;322;p34"/>
                <p:cNvSpPr/>
                <p:nvPr/>
              </p:nvSpPr>
              <p:spPr>
                <a:xfrm>
                  <a:off x="958240" y="2150262"/>
                  <a:ext cx="1014609" cy="11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09" h="112754" extrusionOk="0">
                      <a:moveTo>
                        <a:pt x="0" y="12546"/>
                      </a:moveTo>
                      <a:cubicBezTo>
                        <a:pt x="23821" y="7782"/>
                        <a:pt x="74531" y="-13132"/>
                        <a:pt x="100209" y="12546"/>
                      </a:cubicBezTo>
                      <a:cubicBezTo>
                        <a:pt x="121499" y="33836"/>
                        <a:pt x="150313" y="87702"/>
                        <a:pt x="150313" y="87702"/>
                      </a:cubicBezTo>
                      <a:cubicBezTo>
                        <a:pt x="158664" y="75176"/>
                        <a:pt x="160603" y="53076"/>
                        <a:pt x="175365" y="50124"/>
                      </a:cubicBezTo>
                      <a:cubicBezTo>
                        <a:pt x="190127" y="47172"/>
                        <a:pt x="199478" y="68443"/>
                        <a:pt x="212943" y="75176"/>
                      </a:cubicBezTo>
                      <a:cubicBezTo>
                        <a:pt x="224753" y="81081"/>
                        <a:pt x="237995" y="83527"/>
                        <a:pt x="250521" y="87702"/>
                      </a:cubicBezTo>
                      <a:cubicBezTo>
                        <a:pt x="339959" y="57889"/>
                        <a:pt x="303705" y="77298"/>
                        <a:pt x="363255" y="37598"/>
                      </a:cubicBezTo>
                      <a:cubicBezTo>
                        <a:pt x="375781" y="41773"/>
                        <a:pt x="391497" y="40788"/>
                        <a:pt x="400833" y="50124"/>
                      </a:cubicBezTo>
                      <a:cubicBezTo>
                        <a:pt x="410169" y="59460"/>
                        <a:pt x="400288" y="85835"/>
                        <a:pt x="413359" y="87702"/>
                      </a:cubicBezTo>
                      <a:cubicBezTo>
                        <a:pt x="439501" y="91437"/>
                        <a:pt x="488516" y="62650"/>
                        <a:pt x="488516" y="62650"/>
                      </a:cubicBezTo>
                      <a:cubicBezTo>
                        <a:pt x="551146" y="83527"/>
                        <a:pt x="513568" y="79351"/>
                        <a:pt x="601250" y="50124"/>
                      </a:cubicBezTo>
                      <a:lnTo>
                        <a:pt x="638828" y="37598"/>
                      </a:lnTo>
                      <a:cubicBezTo>
                        <a:pt x="651354" y="41773"/>
                        <a:pt x="665420" y="42800"/>
                        <a:pt x="676406" y="50124"/>
                      </a:cubicBezTo>
                      <a:cubicBezTo>
                        <a:pt x="691145" y="59950"/>
                        <a:pt x="696511" y="84790"/>
                        <a:pt x="713984" y="87702"/>
                      </a:cubicBezTo>
                      <a:cubicBezTo>
                        <a:pt x="728834" y="90177"/>
                        <a:pt x="738097" y="69383"/>
                        <a:pt x="751562" y="62650"/>
                      </a:cubicBezTo>
                      <a:cubicBezTo>
                        <a:pt x="763372" y="56745"/>
                        <a:pt x="776614" y="54299"/>
                        <a:pt x="789140" y="50124"/>
                      </a:cubicBezTo>
                      <a:cubicBezTo>
                        <a:pt x="797491" y="62650"/>
                        <a:pt x="802437" y="78298"/>
                        <a:pt x="814192" y="87702"/>
                      </a:cubicBezTo>
                      <a:cubicBezTo>
                        <a:pt x="827031" y="97973"/>
                        <a:pt x="911281" y="112130"/>
                        <a:pt x="914400" y="112754"/>
                      </a:cubicBezTo>
                      <a:cubicBezTo>
                        <a:pt x="939452" y="108579"/>
                        <a:pt x="966840" y="111586"/>
                        <a:pt x="989557" y="100228"/>
                      </a:cubicBezTo>
                      <a:cubicBezTo>
                        <a:pt x="1003022" y="93496"/>
                        <a:pt x="1014609" y="62650"/>
                        <a:pt x="1014609" y="6265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323" name="Google Shape;323;p34"/>
                <p:cNvSpPr txBox="1"/>
                <p:nvPr/>
              </p:nvSpPr>
              <p:spPr>
                <a:xfrm>
                  <a:off x="1922747" y="1965596"/>
                  <a:ext cx="21920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324" name="Google Shape;324;p34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22776" y="1277049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34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98894" y="5490461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4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3058" y="3087919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4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799" y="2576931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4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2565" y="5571143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4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8258" y="1653567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34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12423" y="3805096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4" descr="A picture containing 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88305" y="2711403"/>
              <a:ext cx="824754" cy="7538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body" idx="4294967295"/>
          </p:nvPr>
        </p:nvSpPr>
        <p:spPr>
          <a:xfrm>
            <a:off x="457200" y="2057400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Next class, we will investigate 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3200400" y="2057400"/>
            <a:ext cx="5029200" cy="2312025"/>
          </a:xfrm>
          <a:prstGeom prst="rect">
            <a:avLst/>
          </a:prstGeom>
          <a:solidFill>
            <a:schemeClr val="accent1"/>
          </a:solidFill>
          <a:ln w="10775" cap="flat" cmpd="sng">
            <a:solidFill>
              <a:srgbClr val="1D25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0"/>
              <a:buFont typeface="Calibri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-19431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does the energy of an object or system change?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Lesson 3: Focus Question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4294967295"/>
          </p:nvPr>
        </p:nvSpPr>
        <p:spPr>
          <a:xfrm>
            <a:off x="1600200" y="2667000"/>
            <a:ext cx="617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can we change the amount of motion (kinetic) energy of an object?</a:t>
            </a:r>
            <a:endParaRPr sz="30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1183342" y="2362200"/>
            <a:ext cx="6777317" cy="1524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Changing Energy: Car Launcher System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5" descr="A picture containing person, holding, toy, ha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205818"/>
            <a:ext cx="6148135" cy="425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Changing Energy: Marble-Ruler System</a:t>
            </a:r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4294967295"/>
          </p:nvPr>
        </p:nvSpPr>
        <p:spPr>
          <a:xfrm>
            <a:off x="3200400" y="2743200"/>
            <a:ext cx="533318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could we change the amount of energy in the marble-ruler system?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Marble-Ruler System</a:t>
            </a: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8553" y="2514600"/>
            <a:ext cx="5476647" cy="271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Predicting Changes in Energy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8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3475" y="2057399"/>
            <a:ext cx="5991725" cy="426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Test Your Predictions</a:t>
            </a:r>
            <a:endParaRPr/>
          </a:p>
        </p:txBody>
      </p:sp>
      <p:pic>
        <p:nvPicPr>
          <p:cNvPr id="192" name="Google Shape;192;p29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1" y="1859134"/>
            <a:ext cx="7315200" cy="44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Representing Energy with Energy Bars</a:t>
            </a:r>
            <a:endParaRPr/>
          </a:p>
        </p:txBody>
      </p:sp>
      <p:pic>
        <p:nvPicPr>
          <p:cNvPr id="198" name="Google Shape;198;p30" descr="Timeli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885295"/>
            <a:ext cx="5053262" cy="492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(4:3)</PresentationFormat>
  <Paragraphs>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Noto Sans Symbols</vt:lpstr>
      <vt:lpstr>Calibri</vt:lpstr>
      <vt:lpstr>Arial</vt:lpstr>
      <vt:lpstr>Open Sans</vt:lpstr>
      <vt:lpstr>Frame</vt:lpstr>
      <vt:lpstr>Energy: Every Day, Everywhere </vt:lpstr>
      <vt:lpstr>Unit Central Question</vt:lpstr>
      <vt:lpstr>Lesson 3: Focus Question</vt:lpstr>
      <vt:lpstr>Changing Energy: Car Launcher System</vt:lpstr>
      <vt:lpstr>Changing Energy: Marble-Ruler System</vt:lpstr>
      <vt:lpstr>Marble-Ruler System</vt:lpstr>
      <vt:lpstr>Predicting Changes in Energy</vt:lpstr>
      <vt:lpstr>Test Your Predictions</vt:lpstr>
      <vt:lpstr>Representing Energy with Energy Bars</vt:lpstr>
      <vt:lpstr>Science Ideas We’ve Figured Out</vt:lpstr>
      <vt:lpstr>Scientific Explanations: Linking Observations and Science Ideas</vt:lpstr>
      <vt:lpstr>Lesson 3: Focus Question</vt:lpstr>
      <vt:lpstr>Driving Question Board (DQB)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Valerie Maltese</dc:creator>
  <cp:lastModifiedBy>Valerie Maltese</cp:lastModifiedBy>
  <cp:revision>1</cp:revision>
  <dcterms:modified xsi:type="dcterms:W3CDTF">2024-07-11T15:37:17Z</dcterms:modified>
</cp:coreProperties>
</file>