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6CDBA5-2B55-427B-8952-EF64D36FB208}">
  <a:tblStyle styleId="{B06CDBA5-2B55-427B-8952-EF64D36FB20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05" name="Google Shape;20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11" name="Google Shape;21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17" name="Google Shape;21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23" name="Google Shape;2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29" name="Google Shape;22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3" name="Google Shape;1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66" name="Google Shape;16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79" name="Google Shape;1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92" name="Google Shape;1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99" name="Google Shape;19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2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>
            <a:spLocks noGrp="1"/>
          </p:cNvSpPr>
          <p:nvPr>
            <p:ph type="pic" idx="2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 Layout Option 2">
  <p:cSld name="Comparison Layout Option 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2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3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4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Research presention no title">
  <p:cSld name="1_Research presention no titl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12" name="Google Shape;112;p17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Caption">
  <p:cSld name="2 Content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2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3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/titles with Caption">
  <p:cSld name="2 Content w/titles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2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3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4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5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BSCS title page">
  <p:cSld name="4_BSCS title pag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2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3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ody 2 line title">
  <p:cSld name="1_Body 2 line 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620104" y="1689266"/>
            <a:ext cx="7895246" cy="422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628650" y="948740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 line title">
  <p:cSld name="Body 1 line titl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628650" y="459468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6" name="Google Shape;136;p21"/>
          <p:cNvCxnSpPr/>
          <p:nvPr/>
        </p:nvCxnSpPr>
        <p:spPr>
          <a:xfrm>
            <a:off x="692936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138" name="Google Shape;13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1469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Option 2">
  <p:cSld name="Title Only Option 2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Google Shape;32;p4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esearch presention no title two content">
  <p:cSld name="2_Research presention no title 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3" name="Google Shape;43;p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8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1" descr="Logo&#10;&#10;Description automatically generated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/>
              <a:t>Energy: Every Day, Everywhere</a:t>
            </a:r>
            <a:br>
              <a:rPr lang="en-US"/>
            </a:b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Lesson 4: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Keeping Track of Energy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2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/>
            </a:br>
            <a:r>
              <a:rPr lang="en-US" sz="3600"/>
              <a:t>How do we know if something has energy?</a:t>
            </a:r>
            <a:br>
              <a:rPr lang="en-US" sz="3600"/>
            </a:br>
            <a:endParaRPr sz="3600"/>
          </a:p>
        </p:txBody>
      </p:sp>
      <p:sp>
        <p:nvSpPr>
          <p:cNvPr id="208" name="Google Shape;208;p32"/>
          <p:cNvSpPr txBox="1">
            <a:spLocks noGrp="1"/>
          </p:cNvSpPr>
          <p:nvPr>
            <p:ph type="body" idx="4294967295"/>
          </p:nvPr>
        </p:nvSpPr>
        <p:spPr>
          <a:xfrm>
            <a:off x="494876" y="1854728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245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i="1"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9431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Char char="●"/>
            </a:pP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I know that something has energy because it ...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651510" lvl="0" indent="-26289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9431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Share your sentences with the class.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811212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72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You may demonstrate your ideas using the objects you explored.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</a:t>
            </a:r>
            <a:endParaRPr/>
          </a:p>
        </p:txBody>
      </p:sp>
      <p:sp>
        <p:nvSpPr>
          <p:cNvPr id="214" name="Google Shape;214;p33"/>
          <p:cNvSpPr txBox="1">
            <a:spLocks noGrp="1"/>
          </p:cNvSpPr>
          <p:nvPr>
            <p:ph type="body" idx="4294967295"/>
          </p:nvPr>
        </p:nvSpPr>
        <p:spPr>
          <a:xfrm>
            <a:off x="2711302" y="1143000"/>
            <a:ext cx="5893094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Draw a system diagram for the object you have been assigned.</a:t>
            </a:r>
            <a:endParaRPr/>
          </a:p>
          <a:p>
            <a:pPr marL="182880" lvl="0" indent="-50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Remember to include the System Diagram Key Components:</a:t>
            </a:r>
            <a:endParaRPr/>
          </a:p>
          <a:p>
            <a:pPr marL="912812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The parts of the system</a:t>
            </a:r>
            <a:endParaRPr/>
          </a:p>
          <a:p>
            <a:pPr marL="912812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Observable changes taking place</a:t>
            </a:r>
            <a:endParaRPr/>
          </a:p>
          <a:p>
            <a:pPr marL="912812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Where in the system are energy changes occurring?</a:t>
            </a:r>
            <a:endParaRPr/>
          </a:p>
          <a:p>
            <a:pPr marL="912812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Where does the energy come from? </a:t>
            </a:r>
            <a:endParaRPr/>
          </a:p>
          <a:p>
            <a:pPr marL="912812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Where does the energy go?</a:t>
            </a:r>
            <a:endParaRPr/>
          </a:p>
          <a:p>
            <a:pPr marL="49530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495300" lvl="0" indent="-190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800100" lvl="1" indent="-165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Diagram: Feedback</a:t>
            </a:r>
            <a:endParaRPr/>
          </a:p>
        </p:txBody>
      </p:sp>
      <p:sp>
        <p:nvSpPr>
          <p:cNvPr id="220" name="Google Shape;220;p34"/>
          <p:cNvSpPr txBox="1">
            <a:spLocks noGrp="1"/>
          </p:cNvSpPr>
          <p:nvPr>
            <p:ph type="body" idx="4294967295"/>
          </p:nvPr>
        </p:nvSpPr>
        <p:spPr>
          <a:xfrm>
            <a:off x="457200" y="2057400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Use sticky notes to give feedback to the other group with which you traded system diagrams.</a:t>
            </a:r>
            <a:endParaRPr/>
          </a:p>
          <a:p>
            <a:pPr marL="182880" lvl="0" indent="-50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Does the system diagram identify the key components?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The parts of the system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Observable changes taking place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Where in the system are energy changes occurring?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Where does the energy come from? 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Where does the energy go?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Diagram: Revisions</a:t>
            </a:r>
            <a:endParaRPr/>
          </a:p>
        </p:txBody>
      </p:sp>
      <p:sp>
        <p:nvSpPr>
          <p:cNvPr id="226" name="Google Shape;226;p35"/>
          <p:cNvSpPr txBox="1">
            <a:spLocks noGrp="1"/>
          </p:cNvSpPr>
          <p:nvPr>
            <p:ph type="body" idx="4294967295"/>
          </p:nvPr>
        </p:nvSpPr>
        <p:spPr>
          <a:xfrm>
            <a:off x="2743200" y="1287463"/>
            <a:ext cx="59436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Use the feedback you received from the other group to revise your energy system diagram.</a:t>
            </a:r>
            <a:endParaRPr/>
          </a:p>
          <a:p>
            <a:pPr marL="687387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ort and group the sticky notes.</a:t>
            </a:r>
            <a:endParaRPr/>
          </a:p>
          <a:p>
            <a:pPr marL="687387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 as a group if you will accept or reject each piece of feedback.</a:t>
            </a: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b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7387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b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ake your revisions by using a single line through changes and using a different color for added information.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Lesson Summary: Key Science Ideas</a:t>
            </a:r>
            <a:endParaRPr/>
          </a:p>
        </p:txBody>
      </p:sp>
      <p:sp>
        <p:nvSpPr>
          <p:cNvPr id="232" name="Google Shape;232;p36"/>
          <p:cNvSpPr txBox="1">
            <a:spLocks noGrp="1"/>
          </p:cNvSpPr>
          <p:nvPr>
            <p:ph type="body" idx="4294967295"/>
          </p:nvPr>
        </p:nvSpPr>
        <p:spPr>
          <a:xfrm>
            <a:off x="377918" y="2013992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Write in your notebook all the ways we know that something has energy and how the energy of an object has changed. </a:t>
            </a:r>
            <a:endParaRPr/>
          </a:p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Do any of these new ideas connect to our car launcher system?</a:t>
            </a:r>
            <a:endParaRPr/>
          </a:p>
          <a:p>
            <a:pPr marL="18224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</a:pPr>
            <a:endParaRPr sz="3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659" y="484890"/>
            <a:ext cx="8633011" cy="5717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/>
              <a:t>Lesson 4: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Focus Question</a:t>
            </a:r>
            <a:endParaRPr sz="4000"/>
          </a:p>
        </p:txBody>
      </p:sp>
      <p:sp>
        <p:nvSpPr>
          <p:cNvPr id="161" name="Google Shape;161;p25"/>
          <p:cNvSpPr txBox="1">
            <a:spLocks noGrp="1"/>
          </p:cNvSpPr>
          <p:nvPr>
            <p:ph type="subTitle" idx="4294967295"/>
          </p:nvPr>
        </p:nvSpPr>
        <p:spPr>
          <a:xfrm>
            <a:off x="1371600" y="2362200"/>
            <a:ext cx="6400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do we detect and represent energy changes in a system?</a:t>
            </a:r>
            <a:endParaRPr sz="36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5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Google Shape;163;p25"/>
          <p:cNvSpPr txBox="1"/>
          <p:nvPr/>
        </p:nvSpPr>
        <p:spPr>
          <a:xfrm>
            <a:off x="914400" y="4343400"/>
            <a:ext cx="777240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Font typeface="Calibri"/>
              <a:buNone/>
            </a:pPr>
            <a:r>
              <a:rPr lang="en-US" sz="3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know that the energy of an object or system has changed ...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</a:t>
            </a:r>
            <a:endParaRPr/>
          </a:p>
        </p:txBody>
      </p:sp>
      <p:sp>
        <p:nvSpPr>
          <p:cNvPr id="169" name="Google Shape;169;p26"/>
          <p:cNvSpPr txBox="1">
            <a:spLocks noGrp="1"/>
          </p:cNvSpPr>
          <p:nvPr>
            <p:ph type="body" idx="4294967295"/>
          </p:nvPr>
        </p:nvSpPr>
        <p:spPr>
          <a:xfrm>
            <a:off x="2743200" y="1319462"/>
            <a:ext cx="5943600" cy="4520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Can anyone name a system that we have investigated in this unit?</a:t>
            </a:r>
            <a:endParaRPr/>
          </a:p>
          <a:p>
            <a:pPr marL="63500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What do you think is meant by a “system”?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768869" y="1057852"/>
            <a:ext cx="71750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 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4294967295"/>
          </p:nvPr>
        </p:nvSpPr>
        <p:spPr>
          <a:xfrm>
            <a:off x="495300" y="2057400"/>
            <a:ext cx="8191500" cy="3938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3500"/>
              <a:t>System diagram key components</a:t>
            </a:r>
            <a:endParaRPr sz="3500"/>
          </a:p>
          <a:p>
            <a:pPr marL="685800" lvl="1" indent="-18288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 parts of the system</a:t>
            </a:r>
            <a:endParaRPr/>
          </a:p>
          <a:p>
            <a:pPr marL="685800" lvl="1" indent="-182880" algn="l" rtl="0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Observable changes taking place</a:t>
            </a:r>
            <a:endParaRPr/>
          </a:p>
          <a:p>
            <a:pPr marL="685800" lvl="1" indent="-182880" algn="l" rtl="0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/>
              <a:t>Where in the system are energy changes occurring?</a:t>
            </a:r>
            <a:endParaRPr/>
          </a:p>
          <a:p>
            <a:pPr marL="685800" lvl="1" indent="-182880" algn="l" rtl="0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/>
              <a:t>Where does the energy come from? </a:t>
            </a:r>
            <a:endParaRPr/>
          </a:p>
          <a:p>
            <a:pPr marL="685800" lvl="1" indent="-182880" algn="l" rtl="0">
              <a:lnSpc>
                <a:spcPct val="15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/>
              <a:t>Where does the energy go?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000000"/>
              </a:buClr>
              <a:buSzPts val="204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Energy System Diagram</a:t>
            </a:r>
            <a:endParaRPr/>
          </a:p>
        </p:txBody>
      </p:sp>
      <p:sp>
        <p:nvSpPr>
          <p:cNvPr id="182" name="Google Shape;182;p28"/>
          <p:cNvSpPr txBox="1">
            <a:spLocks noGrp="1"/>
          </p:cNvSpPr>
          <p:nvPr>
            <p:ph type="body" idx="4294967295"/>
          </p:nvPr>
        </p:nvSpPr>
        <p:spPr>
          <a:xfrm>
            <a:off x="0" y="1287463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/>
          </a:p>
        </p:txBody>
      </p:sp>
      <p:sp>
        <p:nvSpPr>
          <p:cNvPr id="183" name="Google Shape;183;p28"/>
          <p:cNvSpPr txBox="1"/>
          <p:nvPr/>
        </p:nvSpPr>
        <p:spPr>
          <a:xfrm>
            <a:off x="3200400" y="1401456"/>
            <a:ext cx="5828488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Identify the parts of the marble-ramp system or other system we have investigated in this unit.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Think about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where in the system you observed changes occurring.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where energy changes are happening.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85800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/>
            </a:br>
            <a:r>
              <a:rPr lang="en-US"/>
              <a:t>Investigation: </a:t>
            </a:r>
            <a:br>
              <a:rPr lang="en-US"/>
            </a:br>
            <a:r>
              <a:rPr lang="en-US"/>
              <a:t>How do we know if something has energy?</a:t>
            </a:r>
            <a:br>
              <a:rPr lang="en-US" sz="3600"/>
            </a:br>
            <a:endParaRPr sz="3600"/>
          </a:p>
        </p:txBody>
      </p:sp>
      <p:sp>
        <p:nvSpPr>
          <p:cNvPr id="189" name="Google Shape;189;p29"/>
          <p:cNvSpPr txBox="1">
            <a:spLocks noGrp="1"/>
          </p:cNvSpPr>
          <p:nvPr>
            <p:ph type="body" idx="4294967295"/>
          </p:nvPr>
        </p:nvSpPr>
        <p:spPr>
          <a:xfrm>
            <a:off x="685800" y="2057400"/>
            <a:ext cx="6400800" cy="354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943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How do we know if an object has energy?</a:t>
            </a:r>
            <a:endParaRPr/>
          </a:p>
          <a:p>
            <a:pPr marL="18288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/>
          </a:p>
          <a:p>
            <a:pPr marL="182880" lvl="0" indent="-19431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Char char="●"/>
            </a:pPr>
            <a:r>
              <a:rPr lang="en-US"/>
              <a:t>What is your evidence? </a:t>
            </a:r>
            <a:endParaRPr/>
          </a:p>
          <a:p>
            <a:pPr marL="176213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380"/>
              <a:buNone/>
            </a:pPr>
            <a:br>
              <a:rPr lang="en-US" sz="3600"/>
            </a:br>
            <a:endParaRPr sz="3600"/>
          </a:p>
          <a:p>
            <a:pPr marL="182563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Investigation: How do we know if something has energy?</a:t>
            </a:r>
            <a:endParaRPr/>
          </a:p>
        </p:txBody>
      </p:sp>
      <p:sp>
        <p:nvSpPr>
          <p:cNvPr id="195" name="Google Shape;195;p30"/>
          <p:cNvSpPr txBox="1">
            <a:spLocks noGrp="1"/>
          </p:cNvSpPr>
          <p:nvPr>
            <p:ph type="body" idx="4294967295"/>
          </p:nvPr>
        </p:nvSpPr>
        <p:spPr>
          <a:xfrm>
            <a:off x="624681" y="2105202"/>
            <a:ext cx="7894638" cy="422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943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Char char="●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Investigate these objects for energy.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32155" lvl="1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Courier New"/>
              <a:buChar char="o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will use a data table to record your observations and evidence.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32155" lvl="1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Courier New"/>
              <a:buChar char="o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Draw this data table in your science notebook. We will complete the first row together.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" name="Google Shape;201;p31"/>
          <p:cNvGraphicFramePr/>
          <p:nvPr/>
        </p:nvGraphicFramePr>
        <p:xfrm>
          <a:off x="685800" y="7127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{B06CDBA5-2B55-427B-8952-EF64D36FB208}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Object</a:t>
                      </a:r>
                      <a:endParaRPr sz="3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of energy</a:t>
                      </a:r>
                      <a:endParaRPr sz="3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u="none" strike="noStrike" cap="none"/>
                        <a:t>Marble rolling down the ramp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2" name="Google Shape;202;p31"/>
          <p:cNvSpPr txBox="1">
            <a:spLocks noGrp="1"/>
          </p:cNvSpPr>
          <p:nvPr>
            <p:ph type="title" idx="4294967295"/>
          </p:nvPr>
        </p:nvSpPr>
        <p:spPr>
          <a:xfrm>
            <a:off x="4625163" y="1600200"/>
            <a:ext cx="3418367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2400" b="0">
                <a:solidFill>
                  <a:schemeClr val="dk1"/>
                </a:solidFill>
              </a:rPr>
              <a:t>The marble is moving</a:t>
            </a:r>
            <a:endParaRPr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(4:3)</PresentationFormat>
  <Paragraphs>73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Noto Sans Symbols</vt:lpstr>
      <vt:lpstr>Calibri</vt:lpstr>
      <vt:lpstr>Arial</vt:lpstr>
      <vt:lpstr>Open Sans</vt:lpstr>
      <vt:lpstr>Courier New</vt:lpstr>
      <vt:lpstr>Frame</vt:lpstr>
      <vt:lpstr>Energy: Every Day, Everywhere </vt:lpstr>
      <vt:lpstr>PowerPoint Presentation</vt:lpstr>
      <vt:lpstr>Lesson 4: Focus Question</vt:lpstr>
      <vt:lpstr>Energy System Diagram</vt:lpstr>
      <vt:lpstr>Energy System Diagram </vt:lpstr>
      <vt:lpstr>Energy System Diagram</vt:lpstr>
      <vt:lpstr> Investigation:  How do we know if something has energy? </vt:lpstr>
      <vt:lpstr>Investigation: How do we know if something has energy?</vt:lpstr>
      <vt:lpstr>The marble is moving</vt:lpstr>
      <vt:lpstr> How do we know if something has energy? </vt:lpstr>
      <vt:lpstr>Energy System Diagram</vt:lpstr>
      <vt:lpstr>Energy System Diagram: Feedback</vt:lpstr>
      <vt:lpstr>Energy System Diagram: Revisions</vt:lpstr>
      <vt:lpstr>Lesson Summary: Key Science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Valerie Maltese</dc:creator>
  <cp:lastModifiedBy>Valerie Maltese</cp:lastModifiedBy>
  <cp:revision>1</cp:revision>
  <dcterms:modified xsi:type="dcterms:W3CDTF">2024-07-11T15:39:38Z</dcterms:modified>
</cp:coreProperties>
</file>