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embeddedFontLst>
    <p:embeddedFont>
      <p:font typeface="Open Sans" panose="020B0606030504020204" pitchFamily="3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06CDBA5-2B55-427B-8952-EF64D36FB208}">
  <a:tblStyle styleId="{B06CDBA5-2B55-427B-8952-EF64D36FB20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7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147" name="Google Shape;1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205" name="Google Shape;20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211" name="Google Shape;21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217" name="Google Shape;21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223" name="Google Shape;22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229" name="Google Shape;22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153" name="Google Shape;15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158" name="Google Shape;1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166" name="Google Shape;16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173" name="Google Shape;17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179" name="Google Shape;17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186" name="Google Shape;18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192" name="Google Shape;19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8" name="Google Shape;19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199" name="Google Shape;199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chemeClr val="accent4">
              <a:alpha val="49803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Calibri"/>
              <a:buNone/>
              <a:defRPr sz="54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rgbClr val="CACEEC"/>
                </a:solidFill>
              </a:defRPr>
            </a:lvl1pPr>
            <a:lvl2pPr lvl="1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3" name="Google Shape;23;p2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sz="3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>
            <a:off x="2900934" y="868680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175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marL="3200400" lvl="6" indent="-3175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marL="4114800" lvl="8" indent="-3175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2"/>
          </p:nvPr>
        </p:nvSpPr>
        <p:spPr>
          <a:xfrm>
            <a:off x="192024" y="3337560"/>
            <a:ext cx="2125980" cy="2560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sz="3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>
            <a:spLocks noGrp="1"/>
          </p:cNvSpPr>
          <p:nvPr>
            <p:ph type="pic" idx="2"/>
          </p:nvPr>
        </p:nvSpPr>
        <p:spPr>
          <a:xfrm>
            <a:off x="2677983" y="767419"/>
            <a:ext cx="6086423" cy="5330952"/>
          </a:xfrm>
          <a:prstGeom prst="rect">
            <a:avLst/>
          </a:prstGeom>
          <a:solidFill>
            <a:srgbClr val="BFBFBF"/>
          </a:solidFill>
          <a:ln>
            <a:noFill/>
          </a:ln>
        </p:spPr>
      </p:sp>
      <p:sp>
        <p:nvSpPr>
          <p:cNvPr id="82" name="Google Shape;82;p13"/>
          <p:cNvSpPr txBox="1">
            <a:spLocks noGrp="1"/>
          </p:cNvSpPr>
          <p:nvPr>
            <p:ph type="body" idx="1"/>
          </p:nvPr>
        </p:nvSpPr>
        <p:spPr>
          <a:xfrm>
            <a:off x="192024" y="3340602"/>
            <a:ext cx="2125980" cy="2560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ftr" idx="11"/>
          </p:nvPr>
        </p:nvSpPr>
        <p:spPr>
          <a:xfrm>
            <a:off x="2624326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 rot="5400000">
            <a:off x="3084831" y="681228"/>
            <a:ext cx="512064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5"/>
          <p:cNvSpPr txBox="1">
            <a:spLocks noGrp="1"/>
          </p:cNvSpPr>
          <p:nvPr>
            <p:ph type="title"/>
          </p:nvPr>
        </p:nvSpPr>
        <p:spPr>
          <a:xfrm rot="5400000">
            <a:off x="-1133475" y="2409825"/>
            <a:ext cx="4953000" cy="2114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body" idx="1"/>
          </p:nvPr>
        </p:nvSpPr>
        <p:spPr>
          <a:xfrm rot="5400000">
            <a:off x="3083814" y="685800"/>
            <a:ext cx="512064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5"/>
          <p:cNvSpPr txBox="1">
            <a:spLocks noGrp="1"/>
          </p:cNvSpPr>
          <p:nvPr>
            <p:ph type="sldNum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mparison Layout Option 2">
  <p:cSld name="Comparison Layout Option 2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6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6"/>
          <p:cNvSpPr txBox="1">
            <a:spLocks noGrp="1"/>
          </p:cNvSpPr>
          <p:nvPr>
            <p:ph type="body" idx="1"/>
          </p:nvPr>
        </p:nvSpPr>
        <p:spPr>
          <a:xfrm>
            <a:off x="627460" y="2048843"/>
            <a:ext cx="3868340" cy="9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01" name="Google Shape;101;p16"/>
          <p:cNvSpPr txBox="1">
            <a:spLocks noGrp="1"/>
          </p:cNvSpPr>
          <p:nvPr>
            <p:ph type="body" idx="2"/>
          </p:nvPr>
        </p:nvSpPr>
        <p:spPr>
          <a:xfrm>
            <a:off x="629842" y="2971800"/>
            <a:ext cx="3868340" cy="3217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02" name="Google Shape;102;p16"/>
          <p:cNvSpPr txBox="1">
            <a:spLocks noGrp="1"/>
          </p:cNvSpPr>
          <p:nvPr>
            <p:ph type="body" idx="3"/>
          </p:nvPr>
        </p:nvSpPr>
        <p:spPr>
          <a:xfrm>
            <a:off x="4629150" y="2048843"/>
            <a:ext cx="3887391" cy="9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body" idx="4"/>
          </p:nvPr>
        </p:nvSpPr>
        <p:spPr>
          <a:xfrm>
            <a:off x="4629150" y="2971800"/>
            <a:ext cx="3887391" cy="3217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04" name="Google Shape;104;p16"/>
          <p:cNvSpPr/>
          <p:nvPr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6"/>
          <p:cNvSpPr/>
          <p:nvPr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6" name="Google Shape;106;p16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6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Research presention no title">
  <p:cSld name="1_Research presention no title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7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7"/>
          <p:cNvSpPr txBox="1">
            <a:spLocks noGrp="1"/>
          </p:cNvSpPr>
          <p:nvPr>
            <p:ph type="body" idx="1"/>
          </p:nvPr>
        </p:nvSpPr>
        <p:spPr>
          <a:xfrm>
            <a:off x="457200" y="228601"/>
            <a:ext cx="8229600" cy="5948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pic>
        <p:nvPicPr>
          <p:cNvPr id="112" name="Google Shape;112;p17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ntent with Caption">
  <p:cSld name="2 Content with Caption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sz="3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8"/>
          <p:cNvSpPr txBox="1">
            <a:spLocks noGrp="1"/>
          </p:cNvSpPr>
          <p:nvPr>
            <p:ph type="body" idx="1"/>
          </p:nvPr>
        </p:nvSpPr>
        <p:spPr>
          <a:xfrm>
            <a:off x="192024" y="3494176"/>
            <a:ext cx="2125980" cy="2321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100"/>
              <a:buNone/>
              <a:defRPr sz="21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750"/>
              <a:buNone/>
              <a:defRPr sz="750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116" name="Google Shape;116;p18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8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8"/>
          <p:cNvSpPr txBox="1">
            <a:spLocks noGrp="1"/>
          </p:cNvSpPr>
          <p:nvPr>
            <p:ph type="body" idx="2"/>
          </p:nvPr>
        </p:nvSpPr>
        <p:spPr>
          <a:xfrm>
            <a:off x="2900934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marL="3200400" lvl="6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marL="3657600" lvl="7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marL="4114800" lvl="8" indent="-295275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>
            <a:endParaRPr/>
          </a:p>
        </p:txBody>
      </p:sp>
      <p:sp>
        <p:nvSpPr>
          <p:cNvPr id="119" name="Google Shape;119;p18"/>
          <p:cNvSpPr txBox="1">
            <a:spLocks noGrp="1"/>
          </p:cNvSpPr>
          <p:nvPr>
            <p:ph type="body" idx="3"/>
          </p:nvPr>
        </p:nvSpPr>
        <p:spPr>
          <a:xfrm>
            <a:off x="5863590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marL="3200400" lvl="6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marL="3657600" lvl="7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marL="4114800" lvl="8" indent="-295275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ntent w/titles with Caption">
  <p:cSld name="2 Content w/titles with Caption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sz="3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9"/>
          <p:cNvSpPr txBox="1">
            <a:spLocks noGrp="1"/>
          </p:cNvSpPr>
          <p:nvPr>
            <p:ph type="body" idx="1"/>
          </p:nvPr>
        </p:nvSpPr>
        <p:spPr>
          <a:xfrm>
            <a:off x="192024" y="3494176"/>
            <a:ext cx="2125980" cy="2321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100"/>
              <a:buNone/>
              <a:defRPr sz="21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750"/>
              <a:buNone/>
              <a:defRPr sz="750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123" name="Google Shape;123;p19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19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9"/>
          <p:cNvSpPr txBox="1">
            <a:spLocks noGrp="1"/>
          </p:cNvSpPr>
          <p:nvPr>
            <p:ph type="body" idx="2"/>
          </p:nvPr>
        </p:nvSpPr>
        <p:spPr>
          <a:xfrm>
            <a:off x="2900934" y="685800"/>
            <a:ext cx="2606040" cy="1145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26" name="Google Shape;126;p19"/>
          <p:cNvSpPr txBox="1">
            <a:spLocks noGrp="1"/>
          </p:cNvSpPr>
          <p:nvPr>
            <p:ph type="body" idx="3"/>
          </p:nvPr>
        </p:nvSpPr>
        <p:spPr>
          <a:xfrm>
            <a:off x="2900934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marL="3200400" lvl="6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marL="3657600" lvl="7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marL="4114800" lvl="8" indent="-295275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>
            <a:endParaRPr/>
          </a:p>
        </p:txBody>
      </p:sp>
      <p:sp>
        <p:nvSpPr>
          <p:cNvPr id="127" name="Google Shape;127;p19"/>
          <p:cNvSpPr txBox="1">
            <a:spLocks noGrp="1"/>
          </p:cNvSpPr>
          <p:nvPr>
            <p:ph type="body" idx="4"/>
          </p:nvPr>
        </p:nvSpPr>
        <p:spPr>
          <a:xfrm>
            <a:off x="5863847" y="685801"/>
            <a:ext cx="2606040" cy="1150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28" name="Google Shape;128;p19"/>
          <p:cNvSpPr txBox="1">
            <a:spLocks noGrp="1"/>
          </p:cNvSpPr>
          <p:nvPr>
            <p:ph type="body" idx="5"/>
          </p:nvPr>
        </p:nvSpPr>
        <p:spPr>
          <a:xfrm>
            <a:off x="5863847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marL="3200400" lvl="6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marL="3657600" lvl="7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marL="4114800" lvl="8" indent="-295275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BSCS title page">
  <p:cSld name="4_BSCS title page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>
            <a:spLocks noGrp="1"/>
          </p:cNvSpPr>
          <p:nvPr>
            <p:ph type="title"/>
          </p:nvPr>
        </p:nvSpPr>
        <p:spPr>
          <a:xfrm>
            <a:off x="687938" y="2415098"/>
            <a:ext cx="7770263" cy="441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1" name="Google Shape;131;p20"/>
          <p:cNvSpPr txBox="1">
            <a:spLocks noGrp="1"/>
          </p:cNvSpPr>
          <p:nvPr>
            <p:ph type="body" idx="1"/>
          </p:nvPr>
        </p:nvSpPr>
        <p:spPr>
          <a:xfrm>
            <a:off x="687938" y="3359595"/>
            <a:ext cx="7757445" cy="206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2" name="Google Shape;132;p20"/>
          <p:cNvSpPr txBox="1">
            <a:spLocks noGrp="1"/>
          </p:cNvSpPr>
          <p:nvPr>
            <p:ph type="body" idx="2"/>
          </p:nvPr>
        </p:nvSpPr>
        <p:spPr>
          <a:xfrm>
            <a:off x="687938" y="2928966"/>
            <a:ext cx="7770263" cy="25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3" name="Google Shape;133;p20"/>
          <p:cNvSpPr txBox="1">
            <a:spLocks noGrp="1"/>
          </p:cNvSpPr>
          <p:nvPr>
            <p:ph type="body" idx="3"/>
          </p:nvPr>
        </p:nvSpPr>
        <p:spPr>
          <a:xfrm>
            <a:off x="687937" y="3672500"/>
            <a:ext cx="3884063" cy="2104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432">
          <p15:clr>
            <a:srgbClr val="FBAE40"/>
          </p15:clr>
        </p15:guide>
        <p15:guide id="2" pos="5328">
          <p15:clr>
            <a:srgbClr val="FBAE40"/>
          </p15:clr>
        </p15:guide>
        <p15:guide id="3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ody 2 line title">
  <p:cSld name="1_Body 2 line titl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>
            <a:spLocks noGrp="1"/>
          </p:cNvSpPr>
          <p:nvPr>
            <p:ph type="body" idx="1"/>
          </p:nvPr>
        </p:nvSpPr>
        <p:spPr>
          <a:xfrm>
            <a:off x="620104" y="1689266"/>
            <a:ext cx="7895246" cy="4227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title"/>
          </p:nvPr>
        </p:nvSpPr>
        <p:spPr>
          <a:xfrm>
            <a:off x="628650" y="948740"/>
            <a:ext cx="7886700" cy="367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ody 1 line title">
  <p:cSld name="Body 1 line title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1"/>
          <p:cNvSpPr txBox="1">
            <a:spLocks noGrp="1"/>
          </p:cNvSpPr>
          <p:nvPr>
            <p:ph type="title"/>
          </p:nvPr>
        </p:nvSpPr>
        <p:spPr>
          <a:xfrm>
            <a:off x="628650" y="459468"/>
            <a:ext cx="7886700" cy="367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36" name="Google Shape;136;p21"/>
          <p:cNvCxnSpPr/>
          <p:nvPr/>
        </p:nvCxnSpPr>
        <p:spPr>
          <a:xfrm>
            <a:off x="692936" y="945494"/>
            <a:ext cx="7758130" cy="0"/>
          </a:xfrm>
          <a:prstGeom prst="straightConnector1">
            <a:avLst/>
          </a:prstGeom>
          <a:noFill/>
          <a:ln w="19050" cap="flat" cmpd="sng">
            <a:solidFill>
              <a:srgbClr val="FAAD6D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7" name="Google Shape;137;p21"/>
          <p:cNvSpPr txBox="1">
            <a:spLocks noGrp="1"/>
          </p:cNvSpPr>
          <p:nvPr>
            <p:ph type="body" idx="1"/>
          </p:nvPr>
        </p:nvSpPr>
        <p:spPr>
          <a:xfrm>
            <a:off x="628650" y="1287615"/>
            <a:ext cx="7886700" cy="4629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pic>
        <p:nvPicPr>
          <p:cNvPr id="138" name="Google Shape;138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956031" y="6281159"/>
            <a:ext cx="1308587" cy="3610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1" name="Google Shape;141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814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65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1469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2" name="Google Shape;142;p22"/>
          <p:cNvSpPr txBox="1">
            <a:spLocks noGrp="1"/>
          </p:cNvSpPr>
          <p:nvPr>
            <p:ph type="dt" idx="10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3" name="Google Shape;143;p22"/>
          <p:cNvSpPr txBox="1">
            <a:spLocks noGrp="1"/>
          </p:cNvSpPr>
          <p:nvPr>
            <p:ph type="ftr" idx="11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4" name="Google Shape;144;p22"/>
          <p:cNvSpPr txBox="1">
            <a:spLocks noGrp="1"/>
          </p:cNvSpPr>
          <p:nvPr>
            <p:ph type="sldNum" idx="12"/>
          </p:nvPr>
        </p:nvSpPr>
        <p:spPr>
          <a:xfrm>
            <a:off x="7620000" y="190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 Option 2">
  <p:cSld name="Title Only Option 2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/>
          <p:nvPr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4"/>
          <p:cNvSpPr/>
          <p:nvPr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2" name="Google Shape;32;p4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4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2_Research presention no title two content">
  <p:cSld name="2_Research presention no title two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1"/>
          </p:nvPr>
        </p:nvSpPr>
        <p:spPr>
          <a:xfrm>
            <a:off x="457200" y="228601"/>
            <a:ext cx="3657600" cy="5948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2"/>
          </p:nvPr>
        </p:nvSpPr>
        <p:spPr>
          <a:xfrm>
            <a:off x="5029200" y="228601"/>
            <a:ext cx="3657600" cy="5948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pic>
        <p:nvPicPr>
          <p:cNvPr id="43" name="Google Shape;43;p6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7015734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  <a:defRPr sz="5400" b="1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1"/>
          </p:nvPr>
        </p:nvSpPr>
        <p:spPr>
          <a:xfrm>
            <a:off x="1371600" y="3613151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rgbClr val="8A8A8A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949494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949494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ldNum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5" name="Google Shape;55;p8"/>
          <p:cNvSpPr/>
          <p:nvPr/>
        </p:nvSpPr>
        <p:spPr>
          <a:xfrm>
            <a:off x="1" y="685800"/>
            <a:ext cx="457199" cy="548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1"/>
          </p:nvPr>
        </p:nvSpPr>
        <p:spPr>
          <a:xfrm>
            <a:off x="2900934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marL="3200400" lvl="6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marL="3657600" lvl="7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marL="4114800" lvl="8" indent="-31115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body" idx="2"/>
          </p:nvPr>
        </p:nvSpPr>
        <p:spPr>
          <a:xfrm>
            <a:off x="5863590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marL="3200400" lvl="6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marL="3657600" lvl="7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marL="4114800" lvl="8" indent="-31115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2900934" y="685800"/>
            <a:ext cx="2606040" cy="1145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00"/>
              <a:buNone/>
              <a:defRPr sz="1900" b="1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2"/>
          </p:nvPr>
        </p:nvSpPr>
        <p:spPr>
          <a:xfrm>
            <a:off x="2900934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marL="3200400" lvl="6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marL="3657600" lvl="7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marL="4114800" lvl="8" indent="-31115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body" idx="3"/>
          </p:nvPr>
        </p:nvSpPr>
        <p:spPr>
          <a:xfrm>
            <a:off x="5863847" y="685801"/>
            <a:ext cx="2606040" cy="1150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00"/>
              <a:buNone/>
              <a:defRPr sz="1900" b="1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body" idx="4"/>
          </p:nvPr>
        </p:nvSpPr>
        <p:spPr>
          <a:xfrm>
            <a:off x="5863847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marL="3200400" lvl="6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marL="3657600" lvl="7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marL="4114800" lvl="8" indent="-31115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Calibri"/>
              <a:buNone/>
              <a:defRPr sz="3000" b="1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115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sz="1300" b="0" i="0" u="none" strike="noStrike" cap="non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115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sz="1300" b="0" i="0" u="none" strike="noStrike" cap="non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115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sz="1300" b="0" i="0" u="none" strike="noStrike" cap="non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1150" algn="l" rtl="0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ts val="1300"/>
              <a:buFont typeface="Noto Sans Symbols"/>
              <a:buChar char="●"/>
              <a:defRPr sz="1300" b="0" i="0" u="none" strike="noStrike" cap="non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5" name="Google Shape;15;p1" descr="Logo&#10;&#10;Description automatically generated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3"/>
          <p:cNvSpPr txBox="1"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/>
              <a:t>Energy: Every Day, Everywhere</a:t>
            </a:r>
            <a:br>
              <a:rPr lang="en-US"/>
            </a:br>
            <a:endParaRPr/>
          </a:p>
        </p:txBody>
      </p:sp>
      <p:sp>
        <p:nvSpPr>
          <p:cNvPr id="150" name="Google Shape;150;p23"/>
          <p:cNvSpPr txBox="1"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Lesson 4: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Keeping Track of Energy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2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br>
              <a:rPr lang="en-US" sz="3600"/>
            </a:br>
            <a:r>
              <a:rPr lang="en-US" sz="3600"/>
              <a:t>How do we know if something has energy?</a:t>
            </a:r>
            <a:br>
              <a:rPr lang="en-US" sz="3600"/>
            </a:br>
            <a:endParaRPr sz="3600"/>
          </a:p>
        </p:txBody>
      </p:sp>
      <p:sp>
        <p:nvSpPr>
          <p:cNvPr id="208" name="Google Shape;208;p32"/>
          <p:cNvSpPr txBox="1">
            <a:spLocks noGrp="1"/>
          </p:cNvSpPr>
          <p:nvPr>
            <p:ph type="body" idx="4294967295"/>
          </p:nvPr>
        </p:nvSpPr>
        <p:spPr>
          <a:xfrm>
            <a:off x="494876" y="1854728"/>
            <a:ext cx="7886700" cy="4629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245" lvl="0" indent="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3060"/>
              <a:buNone/>
            </a:pPr>
            <a:endParaRPr i="1">
              <a:latin typeface="Calibri"/>
              <a:ea typeface="Calibri"/>
              <a:cs typeface="Calibri"/>
              <a:sym typeface="Calibri"/>
            </a:endParaRPr>
          </a:p>
          <a:p>
            <a:pPr marL="182880" lvl="0" indent="-19431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3060"/>
              <a:buChar char="●"/>
            </a:pPr>
            <a:r>
              <a:rPr lang="en-US" i="1">
                <a:latin typeface="Calibri"/>
                <a:ea typeface="Calibri"/>
                <a:cs typeface="Calibri"/>
                <a:sym typeface="Calibri"/>
              </a:rPr>
              <a:t>I know that something has energy because it ...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651510" lvl="0" indent="-26289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3060"/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182880" lvl="0" indent="-19431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3060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Share your sentences with the class.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811212" lvl="1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720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You may demonstrate your ideas using the objects you explored.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3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Energy System Diagram</a:t>
            </a:r>
            <a:endParaRPr/>
          </a:p>
        </p:txBody>
      </p:sp>
      <p:sp>
        <p:nvSpPr>
          <p:cNvPr id="214" name="Google Shape;214;p33"/>
          <p:cNvSpPr txBox="1">
            <a:spLocks noGrp="1"/>
          </p:cNvSpPr>
          <p:nvPr>
            <p:ph type="body" idx="4294967295"/>
          </p:nvPr>
        </p:nvSpPr>
        <p:spPr>
          <a:xfrm>
            <a:off x="2711302" y="1143000"/>
            <a:ext cx="5893094" cy="4629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lvl="0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Draw a system diagram for the object you have been assigned.</a:t>
            </a:r>
            <a:endParaRPr/>
          </a:p>
          <a:p>
            <a:pPr marL="182880" lvl="0" indent="-5079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182880" lvl="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Remember to include the System Diagram Key Components:</a:t>
            </a:r>
            <a:endParaRPr/>
          </a:p>
          <a:p>
            <a:pPr marL="912812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The parts of the system</a:t>
            </a:r>
            <a:endParaRPr/>
          </a:p>
          <a:p>
            <a:pPr marL="912812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Observable changes taking place</a:t>
            </a:r>
            <a:endParaRPr/>
          </a:p>
          <a:p>
            <a:pPr marL="912812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Where in the system are energy changes occurring?</a:t>
            </a:r>
            <a:endParaRPr/>
          </a:p>
          <a:p>
            <a:pPr marL="912812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Where does the energy come from? </a:t>
            </a:r>
            <a:endParaRPr/>
          </a:p>
          <a:p>
            <a:pPr marL="912812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Where does the energy go?</a:t>
            </a:r>
            <a:endParaRPr/>
          </a:p>
          <a:p>
            <a:pPr marL="495300" lvl="0" indent="-190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marL="495300" lvl="0" indent="-190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marL="800100" lvl="1" indent="-165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4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Energy System Diagram: Feedback</a:t>
            </a:r>
            <a:endParaRPr/>
          </a:p>
        </p:txBody>
      </p:sp>
      <p:sp>
        <p:nvSpPr>
          <p:cNvPr id="220" name="Google Shape;220;p34"/>
          <p:cNvSpPr txBox="1">
            <a:spLocks noGrp="1"/>
          </p:cNvSpPr>
          <p:nvPr>
            <p:ph type="body" idx="4294967295"/>
          </p:nvPr>
        </p:nvSpPr>
        <p:spPr>
          <a:xfrm>
            <a:off x="457200" y="2057400"/>
            <a:ext cx="7886700" cy="4629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lvl="0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Use sticky notes to give feedback to the other group with which you traded system diagrams.</a:t>
            </a:r>
            <a:endParaRPr/>
          </a:p>
          <a:p>
            <a:pPr marL="182880" lvl="0" indent="-5079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182880" lvl="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Does the system diagram identify the key components?</a:t>
            </a:r>
            <a:endParaRPr/>
          </a:p>
          <a:p>
            <a:pPr marL="80010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The parts of the system</a:t>
            </a:r>
            <a:endParaRPr/>
          </a:p>
          <a:p>
            <a:pPr marL="80010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Observable changes taking place</a:t>
            </a:r>
            <a:endParaRPr/>
          </a:p>
          <a:p>
            <a:pPr marL="80010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Where in the system are energy changes occurring?</a:t>
            </a:r>
            <a:endParaRPr/>
          </a:p>
          <a:p>
            <a:pPr marL="80010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Where does the energy come from? </a:t>
            </a:r>
            <a:endParaRPr/>
          </a:p>
          <a:p>
            <a:pPr marL="80010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Where does the energy go?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5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Energy System Diagram: Revisions</a:t>
            </a:r>
            <a:endParaRPr/>
          </a:p>
        </p:txBody>
      </p:sp>
      <p:sp>
        <p:nvSpPr>
          <p:cNvPr id="226" name="Google Shape;226;p35"/>
          <p:cNvSpPr txBox="1">
            <a:spLocks noGrp="1"/>
          </p:cNvSpPr>
          <p:nvPr>
            <p:ph type="body" idx="4294967295"/>
          </p:nvPr>
        </p:nvSpPr>
        <p:spPr>
          <a:xfrm>
            <a:off x="2743200" y="1287463"/>
            <a:ext cx="5943600" cy="4629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lvl="0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Use the feedback you received from the other group to revise your energy system diagram.</a:t>
            </a:r>
            <a:endParaRPr/>
          </a:p>
          <a:p>
            <a:pPr marL="687387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sz="2400" b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ort and group the sticky notes.</a:t>
            </a:r>
            <a:endParaRPr/>
          </a:p>
          <a:p>
            <a:pPr marL="687387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-US" sz="2400" b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Discuss as a group if you will accept or reject each piece of feedback.</a:t>
            </a: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 </a:t>
            </a:r>
            <a:endParaRPr sz="2400" b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7387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US" sz="2400" b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ake your revisions by using a single line through changes and using a different color for added information.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6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/>
              <a:t>Lesson Summary: Key Science Ideas</a:t>
            </a:r>
            <a:endParaRPr/>
          </a:p>
        </p:txBody>
      </p:sp>
      <p:sp>
        <p:nvSpPr>
          <p:cNvPr id="232" name="Google Shape;232;p36"/>
          <p:cNvSpPr txBox="1">
            <a:spLocks noGrp="1"/>
          </p:cNvSpPr>
          <p:nvPr>
            <p:ph type="body" idx="4294967295"/>
          </p:nvPr>
        </p:nvSpPr>
        <p:spPr>
          <a:xfrm>
            <a:off x="377918" y="2013992"/>
            <a:ext cx="7886700" cy="4629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245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60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Write in your notebook all the ways we know that something has energy and how the energy of an object has changed. </a:t>
            </a:r>
            <a:endParaRPr/>
          </a:p>
          <a:p>
            <a:pPr marL="182245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60"/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182245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60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Do any of these new ideas connect to our car launcher system?</a:t>
            </a:r>
            <a:endParaRPr/>
          </a:p>
          <a:p>
            <a:pPr marL="182245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None/>
            </a:pPr>
            <a:endParaRPr sz="36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0659" y="484890"/>
            <a:ext cx="8633011" cy="57178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5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4000"/>
              <a:t>Lesson 4: </a:t>
            </a:r>
            <a:r>
              <a:rPr lang="en-US" sz="4000">
                <a:latin typeface="Calibri"/>
                <a:ea typeface="Calibri"/>
                <a:cs typeface="Calibri"/>
                <a:sym typeface="Calibri"/>
              </a:rPr>
              <a:t>Focus Question</a:t>
            </a:r>
            <a:endParaRPr sz="4000"/>
          </a:p>
        </p:txBody>
      </p:sp>
      <p:sp>
        <p:nvSpPr>
          <p:cNvPr id="161" name="Google Shape;161;p25"/>
          <p:cNvSpPr txBox="1">
            <a:spLocks noGrp="1"/>
          </p:cNvSpPr>
          <p:nvPr>
            <p:ph type="subTitle" idx="4294967295"/>
          </p:nvPr>
        </p:nvSpPr>
        <p:spPr>
          <a:xfrm>
            <a:off x="1371600" y="2362200"/>
            <a:ext cx="64008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3060"/>
              <a:buFont typeface="Noto Sans Symbols"/>
              <a:buNone/>
            </a:pPr>
            <a:r>
              <a:rPr lang="en-US" sz="36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How do we detect and represent energy changes in a system?</a:t>
            </a:r>
            <a:endParaRPr sz="36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25"/>
          <p:cNvSpPr/>
          <p:nvPr/>
        </p:nvSpPr>
        <p:spPr>
          <a:xfrm>
            <a:off x="1183342" y="2362200"/>
            <a:ext cx="6777317" cy="15240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63" name="Google Shape;163;p25"/>
          <p:cNvSpPr txBox="1"/>
          <p:nvPr/>
        </p:nvSpPr>
        <p:spPr>
          <a:xfrm>
            <a:off x="914400" y="4343400"/>
            <a:ext cx="7772400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60"/>
              <a:buFont typeface="Calibri"/>
              <a:buNone/>
            </a:pPr>
            <a:r>
              <a:rPr lang="en-US" sz="3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know that the energy of an object or system has changed ...</a:t>
            </a: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6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Energy System Diagram</a:t>
            </a:r>
            <a:endParaRPr/>
          </a:p>
        </p:txBody>
      </p:sp>
      <p:sp>
        <p:nvSpPr>
          <p:cNvPr id="169" name="Google Shape;169;p26"/>
          <p:cNvSpPr txBox="1">
            <a:spLocks noGrp="1"/>
          </p:cNvSpPr>
          <p:nvPr>
            <p:ph type="body" idx="4294967295"/>
          </p:nvPr>
        </p:nvSpPr>
        <p:spPr>
          <a:xfrm>
            <a:off x="2743200" y="1319462"/>
            <a:ext cx="5943600" cy="4520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50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182880" lvl="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Can anyone name a system that we have investigated in this unit?</a:t>
            </a:r>
            <a:endParaRPr/>
          </a:p>
          <a:p>
            <a:pPr marL="635000" lvl="0" indent="-279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182880" lvl="0" indent="-182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What do you think is meant by a “system”?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26"/>
          <p:cNvSpPr txBox="1"/>
          <p:nvPr/>
        </p:nvSpPr>
        <p:spPr>
          <a:xfrm>
            <a:off x="768869" y="1057852"/>
            <a:ext cx="717502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7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Energy System Diagram </a:t>
            </a:r>
            <a:endParaRPr sz="20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27"/>
          <p:cNvSpPr txBox="1">
            <a:spLocks noGrp="1"/>
          </p:cNvSpPr>
          <p:nvPr>
            <p:ph type="body" idx="4294967295"/>
          </p:nvPr>
        </p:nvSpPr>
        <p:spPr>
          <a:xfrm>
            <a:off x="495300" y="2057400"/>
            <a:ext cx="8191500" cy="3938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en-US" sz="3500"/>
              <a:t>System diagram key components</a:t>
            </a:r>
            <a:endParaRPr sz="3500"/>
          </a:p>
          <a:p>
            <a:pPr marL="685800" lvl="1" indent="-18288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The parts of the system</a:t>
            </a:r>
            <a:endParaRPr/>
          </a:p>
          <a:p>
            <a:pPr marL="685800" lvl="1" indent="-182880" algn="l" rtl="0">
              <a:lnSpc>
                <a:spcPct val="150000"/>
              </a:lnSpc>
              <a:spcBef>
                <a:spcPts val="850"/>
              </a:spcBef>
              <a:spcAft>
                <a:spcPts val="0"/>
              </a:spcAft>
              <a:buClr>
                <a:srgbClr val="000000"/>
              </a:buClr>
              <a:buSzPts val="2800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Observable changes taking place</a:t>
            </a:r>
            <a:endParaRPr/>
          </a:p>
          <a:p>
            <a:pPr marL="685800" lvl="1" indent="-182880" algn="l" rtl="0">
              <a:lnSpc>
                <a:spcPct val="150000"/>
              </a:lnSpc>
              <a:spcBef>
                <a:spcPts val="850"/>
              </a:spcBef>
              <a:spcAft>
                <a:spcPts val="0"/>
              </a:spcAft>
              <a:buClr>
                <a:srgbClr val="000000"/>
              </a:buClr>
              <a:buSzPts val="2800"/>
              <a:buChar char="●"/>
            </a:pPr>
            <a:r>
              <a:rPr lang="en-US"/>
              <a:t>Where in the system are energy changes occurring?</a:t>
            </a:r>
            <a:endParaRPr/>
          </a:p>
          <a:p>
            <a:pPr marL="685800" lvl="1" indent="-182880" algn="l" rtl="0">
              <a:lnSpc>
                <a:spcPct val="150000"/>
              </a:lnSpc>
              <a:spcBef>
                <a:spcPts val="850"/>
              </a:spcBef>
              <a:spcAft>
                <a:spcPts val="0"/>
              </a:spcAft>
              <a:buClr>
                <a:srgbClr val="000000"/>
              </a:buClr>
              <a:buSzPts val="2800"/>
              <a:buChar char="●"/>
            </a:pPr>
            <a:r>
              <a:rPr lang="en-US"/>
              <a:t>Where does the energy come from? </a:t>
            </a:r>
            <a:endParaRPr/>
          </a:p>
          <a:p>
            <a:pPr marL="685800" lvl="1" indent="-182880" algn="l" rtl="0">
              <a:lnSpc>
                <a:spcPct val="150000"/>
              </a:lnSpc>
              <a:spcBef>
                <a:spcPts val="850"/>
              </a:spcBef>
              <a:spcAft>
                <a:spcPts val="0"/>
              </a:spcAft>
              <a:buClr>
                <a:srgbClr val="000000"/>
              </a:buClr>
              <a:buSzPts val="2800"/>
              <a:buChar char="●"/>
            </a:pPr>
            <a:r>
              <a:rPr lang="en-US"/>
              <a:t>Where does the energy go?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85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rgbClr val="000000"/>
              </a:buClr>
              <a:buSzPts val="2040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8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Energy System Diagram</a:t>
            </a:r>
            <a:endParaRPr/>
          </a:p>
        </p:txBody>
      </p:sp>
      <p:sp>
        <p:nvSpPr>
          <p:cNvPr id="182" name="Google Shape;182;p28"/>
          <p:cNvSpPr txBox="1">
            <a:spLocks noGrp="1"/>
          </p:cNvSpPr>
          <p:nvPr>
            <p:ph type="body" idx="4294967295"/>
          </p:nvPr>
        </p:nvSpPr>
        <p:spPr>
          <a:xfrm>
            <a:off x="0" y="1287463"/>
            <a:ext cx="7886700" cy="4629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50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50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/>
          </a:p>
        </p:txBody>
      </p:sp>
      <p:sp>
        <p:nvSpPr>
          <p:cNvPr id="183" name="Google Shape;183;p28"/>
          <p:cNvSpPr txBox="1"/>
          <p:nvPr/>
        </p:nvSpPr>
        <p:spPr>
          <a:xfrm>
            <a:off x="3200400" y="1401456"/>
            <a:ext cx="5828488" cy="4401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Identify the parts of the marble-ramp system or other system we have investigated in this unit.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Think about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where in the system you observed changes occurring.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where energy changes are happening.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9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85800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br>
              <a:rPr lang="en-US" sz="3600"/>
            </a:br>
            <a:r>
              <a:rPr lang="en-US"/>
              <a:t>Investigation: </a:t>
            </a:r>
            <a:br>
              <a:rPr lang="en-US"/>
            </a:br>
            <a:r>
              <a:rPr lang="en-US"/>
              <a:t>How do we know if something has energy?</a:t>
            </a:r>
            <a:br>
              <a:rPr lang="en-US" sz="3600"/>
            </a:br>
            <a:endParaRPr sz="3600"/>
          </a:p>
        </p:txBody>
      </p:sp>
      <p:sp>
        <p:nvSpPr>
          <p:cNvPr id="189" name="Google Shape;189;p29"/>
          <p:cNvSpPr txBox="1">
            <a:spLocks noGrp="1"/>
          </p:cNvSpPr>
          <p:nvPr>
            <p:ph type="body" idx="4294967295"/>
          </p:nvPr>
        </p:nvSpPr>
        <p:spPr>
          <a:xfrm>
            <a:off x="685800" y="2057400"/>
            <a:ext cx="6400800" cy="3546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lvl="0" indent="-19431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60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How do we know if an object has energy?</a:t>
            </a:r>
            <a:endParaRPr/>
          </a:p>
          <a:p>
            <a:pPr marL="182880" lvl="0" indent="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3060"/>
              <a:buNone/>
            </a:pPr>
            <a:endParaRPr/>
          </a:p>
          <a:p>
            <a:pPr marL="182880" lvl="0" indent="-19431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3060"/>
              <a:buChar char="●"/>
            </a:pPr>
            <a:r>
              <a:rPr lang="en-US"/>
              <a:t>What is your evidence? </a:t>
            </a:r>
            <a:endParaRPr/>
          </a:p>
          <a:p>
            <a:pPr marL="176213" lvl="0" indent="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2380"/>
              <a:buNone/>
            </a:pPr>
            <a:br>
              <a:rPr lang="en-US" sz="3600"/>
            </a:br>
            <a:endParaRPr sz="3600"/>
          </a:p>
          <a:p>
            <a:pPr marL="182563" lvl="0" indent="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3060"/>
              <a:buNone/>
            </a:pPr>
            <a:endParaRPr sz="3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0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/>
              <a:t>Investigation: How do we know if something has energy?</a:t>
            </a:r>
            <a:endParaRPr/>
          </a:p>
        </p:txBody>
      </p:sp>
      <p:sp>
        <p:nvSpPr>
          <p:cNvPr id="195" name="Google Shape;195;p30"/>
          <p:cNvSpPr txBox="1">
            <a:spLocks noGrp="1"/>
          </p:cNvSpPr>
          <p:nvPr>
            <p:ph type="body" idx="4294967295"/>
          </p:nvPr>
        </p:nvSpPr>
        <p:spPr>
          <a:xfrm>
            <a:off x="624681" y="2105202"/>
            <a:ext cx="7894638" cy="4227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lvl="0" indent="-19431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60"/>
              <a:buChar char="●"/>
            </a:pPr>
            <a:r>
              <a:rPr lang="en-US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Investigate these objects for energy.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32155" lvl="1" indent="-4572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240"/>
              <a:buFont typeface="Courier New"/>
              <a:buChar char="o"/>
            </a:pP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You will use a data table to record your observations and evidence.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32155" lvl="1" indent="-4572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240"/>
              <a:buFont typeface="Courier New"/>
              <a:buChar char="o"/>
            </a:pP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Draw this data table in your science notebook. We will complete the first row together.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1" name="Google Shape;201;p31"/>
          <p:cNvGraphicFramePr/>
          <p:nvPr/>
        </p:nvGraphicFramePr>
        <p:xfrm>
          <a:off x="685800" y="71279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{B06CDBA5-2B55-427B-8952-EF64D36FB208}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69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Arial"/>
                        <a:buNone/>
                      </a:pPr>
                      <a:r>
                        <a:rPr lang="en-US" sz="3200" b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Object</a:t>
                      </a:r>
                      <a:endParaRPr sz="3200" b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Arial"/>
                        <a:buNone/>
                      </a:pPr>
                      <a:r>
                        <a:rPr lang="en-US" sz="3200" b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Evidence of energy</a:t>
                      </a:r>
                      <a:endParaRPr sz="3200" b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2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rPr lang="en-US" sz="2400" u="none" strike="noStrike" cap="none"/>
                        <a:t>Marble rolling down the ramp</a:t>
                      </a:r>
                      <a:endParaRPr sz="2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2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endParaRPr sz="2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2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2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2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2" name="Google Shape;202;p31"/>
          <p:cNvSpPr txBox="1">
            <a:spLocks noGrp="1"/>
          </p:cNvSpPr>
          <p:nvPr>
            <p:ph type="title" idx="4294967295"/>
          </p:nvPr>
        </p:nvSpPr>
        <p:spPr>
          <a:xfrm>
            <a:off x="4625163" y="1600200"/>
            <a:ext cx="3418367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2400" b="0">
                <a:solidFill>
                  <a:schemeClr val="dk1"/>
                </a:solidFill>
              </a:rPr>
              <a:t>The marble is moving</a:t>
            </a:r>
            <a:endParaRPr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rame">
  <a:themeElements>
    <a:clrScheme name="BSCS">
      <a:dk1>
        <a:srgbClr val="4C4C4C"/>
      </a:dk1>
      <a:lt1>
        <a:srgbClr val="FFFFFF"/>
      </a:lt1>
      <a:dk2>
        <a:srgbClr val="4C4C4C"/>
      </a:dk2>
      <a:lt2>
        <a:srgbClr val="FFFFFF"/>
      </a:lt2>
      <a:accent1>
        <a:srgbClr val="293476"/>
      </a:accent1>
      <a:accent2>
        <a:srgbClr val="3087B4"/>
      </a:accent2>
      <a:accent3>
        <a:srgbClr val="4C4C4C"/>
      </a:accent3>
      <a:accent4>
        <a:srgbClr val="DFE5ED"/>
      </a:accent4>
      <a:accent5>
        <a:srgbClr val="FDF3E7"/>
      </a:accent5>
      <a:accent6>
        <a:srgbClr val="5E3C7C"/>
      </a:accent6>
      <a:hlink>
        <a:srgbClr val="5E3C7C"/>
      </a:hlink>
      <a:folHlink>
        <a:srgbClr val="5E3C7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496</Words>
  <Application>Microsoft Office PowerPoint</Application>
  <PresentationFormat>On-screen Show (4:3)</PresentationFormat>
  <Paragraphs>73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Noto Sans Symbols</vt:lpstr>
      <vt:lpstr>Calibri</vt:lpstr>
      <vt:lpstr>Arial</vt:lpstr>
      <vt:lpstr>Open Sans</vt:lpstr>
      <vt:lpstr>Courier New</vt:lpstr>
      <vt:lpstr>Frame</vt:lpstr>
      <vt:lpstr>Energy: Every Day, Everywhere </vt:lpstr>
      <vt:lpstr>PowerPoint Presentation</vt:lpstr>
      <vt:lpstr>Lesson 4: Focus Question</vt:lpstr>
      <vt:lpstr>Energy System Diagram</vt:lpstr>
      <vt:lpstr>Energy System Diagram </vt:lpstr>
      <vt:lpstr>Energy System Diagram</vt:lpstr>
      <vt:lpstr> Investigation:  How do we know if something has energy? </vt:lpstr>
      <vt:lpstr>Investigation: How do we know if something has energy?</vt:lpstr>
      <vt:lpstr>The marble is moving</vt:lpstr>
      <vt:lpstr> How do we know if something has energy? </vt:lpstr>
      <vt:lpstr>Energy System Diagram</vt:lpstr>
      <vt:lpstr>Energy System Diagram: Feedback</vt:lpstr>
      <vt:lpstr>Energy System Diagram: Revisions</vt:lpstr>
      <vt:lpstr>Lesson Summary: Key Science Ideas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Valerie Maltese</dc:creator>
  <cp:lastModifiedBy>Valerie Maltese</cp:lastModifiedBy>
  <cp:revision>1</cp:revision>
  <dcterms:modified xsi:type="dcterms:W3CDTF">2024-07-11T15:39:38Z</dcterms:modified>
</cp:coreProperties>
</file>