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09" name="Google Shape;109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0" y="1097308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Transforming Science Education Through Research-Driven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9"/>
          <p:cNvCxnSpPr/>
          <p:nvPr/>
        </p:nvCxnSpPr>
        <p:spPr>
          <a:xfrm>
            <a:off x="685800" y="1110950"/>
            <a:ext cx="777240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244" y="540249"/>
            <a:ext cx="1643511" cy="45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SCS Contact page">
  <p:cSld name="3_BSCS Contact p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29" name="Google Shape;29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Energy: Every Day, Everywhere</a:t>
            </a:r>
            <a:br>
              <a:rPr lang="en-US"/>
            </a:b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Lesson 5: Energy Coming and Going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body" idx="4294967295"/>
          </p:nvPr>
        </p:nvSpPr>
        <p:spPr>
          <a:xfrm>
            <a:off x="5607050" y="2049100"/>
            <a:ext cx="30797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Make a list of observable changes that happened when Mumford started down the hill and then collided with Leroy.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57400"/>
            <a:ext cx="4614666" cy="403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372140" y="840344"/>
            <a:ext cx="7886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Mumford and Leroy’s Big Crash!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628650" y="507059"/>
            <a:ext cx="7886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Mumford and Leroy’s Big Crash! System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344842" y="4220376"/>
            <a:ext cx="6261149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 each stage of the bike crash identify: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Where in the system are energy changes occurring?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from?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go?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31"/>
          <p:cNvGrpSpPr/>
          <p:nvPr/>
        </p:nvGrpSpPr>
        <p:grpSpPr>
          <a:xfrm>
            <a:off x="306257" y="1056688"/>
            <a:ext cx="2865807" cy="2597433"/>
            <a:chOff x="306257" y="1056688"/>
            <a:chExt cx="2865807" cy="2597433"/>
          </a:xfrm>
        </p:grpSpPr>
        <p:pic>
          <p:nvPicPr>
            <p:cNvPr id="207" name="Google Shape;207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257" y="1487535"/>
              <a:ext cx="2681028" cy="2166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31"/>
            <p:cNvSpPr txBox="1"/>
            <p:nvPr/>
          </p:nvSpPr>
          <p:spPr>
            <a:xfrm>
              <a:off x="341596" y="1056688"/>
              <a:ext cx="2830468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AutoNum type="arabicPeriod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Mumford is at the top of the hill. Leroy is at the bottom of the hill.</a:t>
              </a: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9" name="Google Shape;209;p31"/>
          <p:cNvGrpSpPr/>
          <p:nvPr/>
        </p:nvGrpSpPr>
        <p:grpSpPr>
          <a:xfrm>
            <a:off x="3385971" y="1280581"/>
            <a:ext cx="2681029" cy="2603339"/>
            <a:chOff x="3385971" y="1280581"/>
            <a:chExt cx="2681029" cy="2603339"/>
          </a:xfrm>
        </p:grpSpPr>
        <p:pic>
          <p:nvPicPr>
            <p:cNvPr id="210" name="Google Shape;210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39134" y="1926871"/>
              <a:ext cx="2504466" cy="1957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31"/>
            <p:cNvSpPr txBox="1"/>
            <p:nvPr/>
          </p:nvSpPr>
          <p:spPr>
            <a:xfrm>
              <a:off x="3385971" y="1280581"/>
              <a:ext cx="26810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AutoNum type="arabicPeriod" startAt="2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Mumford is rolling down the hill. Leroy is at the bottom of the hill.</a:t>
              </a: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2" name="Google Shape;212;p31"/>
          <p:cNvGrpSpPr/>
          <p:nvPr/>
        </p:nvGrpSpPr>
        <p:grpSpPr>
          <a:xfrm>
            <a:off x="6181849" y="2307824"/>
            <a:ext cx="2760132" cy="2242351"/>
            <a:chOff x="6075777" y="2467476"/>
            <a:chExt cx="2760132" cy="2242351"/>
          </a:xfrm>
        </p:grpSpPr>
        <p:pic>
          <p:nvPicPr>
            <p:cNvPr id="213" name="Google Shape;213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75777" y="2752778"/>
              <a:ext cx="2760132" cy="1957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1"/>
            <p:cNvSpPr txBox="1"/>
            <p:nvPr/>
          </p:nvSpPr>
          <p:spPr>
            <a:xfrm>
              <a:off x="6080149" y="2467476"/>
              <a:ext cx="26734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AutoNum type="arabicPeriod" startAt="3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Mumford collides with Leroy.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/>
        </p:nvSpPr>
        <p:spPr>
          <a:xfrm>
            <a:off x="138223" y="507058"/>
            <a:ext cx="6229350" cy="10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Mumford and Leroy’s Big Crash!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4294967295"/>
          </p:nvPr>
        </p:nvSpPr>
        <p:spPr>
          <a:xfrm>
            <a:off x="457200" y="1600199"/>
            <a:ext cx="78867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/>
              <a:t>Explain the energy changes in energy that happened during the bike crash.</a:t>
            </a:r>
            <a:endParaRPr/>
          </a:p>
          <a:p>
            <a:pPr marL="182880" lvl="0" indent="-50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/>
              <a:t>Explain how these changes are similar to or different from the changes in the car launcher system.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3200400" y="2057400"/>
            <a:ext cx="5029200" cy="2312025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1D2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0"/>
              <a:buFont typeface="Calibri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-19431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energy of an object or system change?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495300" y="350729"/>
            <a:ext cx="8122607" cy="5348613"/>
          </a:xfrm>
          <a:custGeom>
            <a:avLst/>
            <a:gdLst/>
            <a:ahLst/>
            <a:cxnLst/>
            <a:rect l="l" t="t" r="r" b="b"/>
            <a:pathLst>
              <a:path w="8122607" h="5348613" extrusionOk="0">
                <a:moveTo>
                  <a:pt x="0" y="891453"/>
                </a:moveTo>
                <a:cubicBezTo>
                  <a:pt x="-34451" y="399921"/>
                  <a:pt x="449903" y="9346"/>
                  <a:pt x="891453" y="0"/>
                </a:cubicBezTo>
                <a:cubicBezTo>
                  <a:pt x="1058491" y="-1613"/>
                  <a:pt x="1235031" y="42413"/>
                  <a:pt x="1340995" y="0"/>
                </a:cubicBezTo>
                <a:cubicBezTo>
                  <a:pt x="1446959" y="-42413"/>
                  <a:pt x="1662207" y="35977"/>
                  <a:pt x="1790538" y="0"/>
                </a:cubicBezTo>
                <a:cubicBezTo>
                  <a:pt x="1918869" y="-35977"/>
                  <a:pt x="2274820" y="62314"/>
                  <a:pt x="2493668" y="0"/>
                </a:cubicBezTo>
                <a:cubicBezTo>
                  <a:pt x="2712516" y="-62314"/>
                  <a:pt x="2871605" y="29682"/>
                  <a:pt x="3006608" y="0"/>
                </a:cubicBezTo>
                <a:cubicBezTo>
                  <a:pt x="3141611" y="-29682"/>
                  <a:pt x="3332486" y="50985"/>
                  <a:pt x="3519547" y="0"/>
                </a:cubicBezTo>
                <a:cubicBezTo>
                  <a:pt x="3706608" y="-50985"/>
                  <a:pt x="3858217" y="53147"/>
                  <a:pt x="4095884" y="0"/>
                </a:cubicBezTo>
                <a:cubicBezTo>
                  <a:pt x="4333551" y="-53147"/>
                  <a:pt x="4331750" y="10536"/>
                  <a:pt x="4482029" y="0"/>
                </a:cubicBezTo>
                <a:cubicBezTo>
                  <a:pt x="4632309" y="-10536"/>
                  <a:pt x="4696671" y="6331"/>
                  <a:pt x="4868175" y="0"/>
                </a:cubicBezTo>
                <a:cubicBezTo>
                  <a:pt x="5039679" y="-6331"/>
                  <a:pt x="5244823" y="72330"/>
                  <a:pt x="5571305" y="0"/>
                </a:cubicBezTo>
                <a:cubicBezTo>
                  <a:pt x="5897787" y="-72330"/>
                  <a:pt x="5977008" y="554"/>
                  <a:pt x="6147641" y="0"/>
                </a:cubicBezTo>
                <a:cubicBezTo>
                  <a:pt x="6318274" y="-554"/>
                  <a:pt x="6504510" y="16172"/>
                  <a:pt x="6660581" y="0"/>
                </a:cubicBezTo>
                <a:cubicBezTo>
                  <a:pt x="6816652" y="-16172"/>
                  <a:pt x="7081675" y="26610"/>
                  <a:pt x="7231154" y="0"/>
                </a:cubicBezTo>
                <a:cubicBezTo>
                  <a:pt x="7622161" y="33352"/>
                  <a:pt x="8060633" y="413935"/>
                  <a:pt x="8122607" y="891453"/>
                </a:cubicBezTo>
                <a:cubicBezTo>
                  <a:pt x="8150861" y="1062868"/>
                  <a:pt x="8086843" y="1207203"/>
                  <a:pt x="8122607" y="1414423"/>
                </a:cubicBezTo>
                <a:cubicBezTo>
                  <a:pt x="8158371" y="1621643"/>
                  <a:pt x="8089928" y="1761644"/>
                  <a:pt x="8122607" y="2044365"/>
                </a:cubicBezTo>
                <a:cubicBezTo>
                  <a:pt x="8155286" y="2327086"/>
                  <a:pt x="8119480" y="2451611"/>
                  <a:pt x="8122607" y="2638649"/>
                </a:cubicBezTo>
                <a:cubicBezTo>
                  <a:pt x="8125734" y="2825687"/>
                  <a:pt x="8074923" y="3103572"/>
                  <a:pt x="8122607" y="3268591"/>
                </a:cubicBezTo>
                <a:cubicBezTo>
                  <a:pt x="8170291" y="3433610"/>
                  <a:pt x="8067778" y="3639540"/>
                  <a:pt x="8122607" y="3791561"/>
                </a:cubicBezTo>
                <a:cubicBezTo>
                  <a:pt x="8177436" y="3943582"/>
                  <a:pt x="8100004" y="4225812"/>
                  <a:pt x="8122607" y="4457160"/>
                </a:cubicBezTo>
                <a:cubicBezTo>
                  <a:pt x="8111908" y="4963880"/>
                  <a:pt x="7719861" y="5364327"/>
                  <a:pt x="7231154" y="5348613"/>
                </a:cubicBezTo>
                <a:cubicBezTo>
                  <a:pt x="6968575" y="5370518"/>
                  <a:pt x="6803526" y="5347137"/>
                  <a:pt x="6654818" y="5348613"/>
                </a:cubicBezTo>
                <a:cubicBezTo>
                  <a:pt x="6506110" y="5350089"/>
                  <a:pt x="6384960" y="5340889"/>
                  <a:pt x="6268672" y="5348613"/>
                </a:cubicBezTo>
                <a:cubicBezTo>
                  <a:pt x="6152384" y="5356337"/>
                  <a:pt x="5995772" y="5331206"/>
                  <a:pt x="5882527" y="5348613"/>
                </a:cubicBezTo>
                <a:cubicBezTo>
                  <a:pt x="5769282" y="5366020"/>
                  <a:pt x="5462371" y="5292728"/>
                  <a:pt x="5179396" y="5348613"/>
                </a:cubicBezTo>
                <a:cubicBezTo>
                  <a:pt x="4896421" y="5404498"/>
                  <a:pt x="4682427" y="5320586"/>
                  <a:pt x="4539663" y="5348613"/>
                </a:cubicBezTo>
                <a:cubicBezTo>
                  <a:pt x="4396899" y="5376640"/>
                  <a:pt x="4212760" y="5316846"/>
                  <a:pt x="4026723" y="5348613"/>
                </a:cubicBezTo>
                <a:cubicBezTo>
                  <a:pt x="3840686" y="5380380"/>
                  <a:pt x="3743577" y="5311922"/>
                  <a:pt x="3577181" y="5348613"/>
                </a:cubicBezTo>
                <a:cubicBezTo>
                  <a:pt x="3410785" y="5385304"/>
                  <a:pt x="3205586" y="5301712"/>
                  <a:pt x="3064241" y="5348613"/>
                </a:cubicBezTo>
                <a:cubicBezTo>
                  <a:pt x="2922896" y="5395514"/>
                  <a:pt x="2835441" y="5332084"/>
                  <a:pt x="2614699" y="5348613"/>
                </a:cubicBezTo>
                <a:cubicBezTo>
                  <a:pt x="2393957" y="5365142"/>
                  <a:pt x="2285435" y="5287928"/>
                  <a:pt x="2101760" y="5348613"/>
                </a:cubicBezTo>
                <a:cubicBezTo>
                  <a:pt x="1918085" y="5409298"/>
                  <a:pt x="1808506" y="5338245"/>
                  <a:pt x="1715614" y="5348613"/>
                </a:cubicBezTo>
                <a:cubicBezTo>
                  <a:pt x="1622722" y="5358981"/>
                  <a:pt x="1183791" y="5308092"/>
                  <a:pt x="891453" y="5348613"/>
                </a:cubicBezTo>
                <a:cubicBezTo>
                  <a:pt x="275238" y="5321518"/>
                  <a:pt x="35186" y="4975522"/>
                  <a:pt x="0" y="4457160"/>
                </a:cubicBezTo>
                <a:cubicBezTo>
                  <a:pt x="-21442" y="4215538"/>
                  <a:pt x="70351" y="4131310"/>
                  <a:pt x="0" y="3862876"/>
                </a:cubicBezTo>
                <a:cubicBezTo>
                  <a:pt x="-70351" y="3594442"/>
                  <a:pt x="8217" y="3545235"/>
                  <a:pt x="0" y="3375562"/>
                </a:cubicBezTo>
                <a:cubicBezTo>
                  <a:pt x="-8217" y="3205889"/>
                  <a:pt x="55690" y="3076622"/>
                  <a:pt x="0" y="2852592"/>
                </a:cubicBezTo>
                <a:cubicBezTo>
                  <a:pt x="-55690" y="2628562"/>
                  <a:pt x="57944" y="2487508"/>
                  <a:pt x="0" y="2329621"/>
                </a:cubicBezTo>
                <a:cubicBezTo>
                  <a:pt x="-57944" y="2171734"/>
                  <a:pt x="25597" y="2021154"/>
                  <a:pt x="0" y="1842308"/>
                </a:cubicBezTo>
                <a:cubicBezTo>
                  <a:pt x="-25597" y="1663462"/>
                  <a:pt x="13654" y="1143887"/>
                  <a:pt x="0" y="891453"/>
                </a:cubicBezTo>
                <a:close/>
              </a:path>
            </a:pathLst>
          </a:cu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600494" y="705159"/>
            <a:ext cx="83019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Science Ideas We Have Figured 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787401" y="1138071"/>
            <a:ext cx="7498238" cy="45984"/>
          </a:xfrm>
          <a:custGeom>
            <a:avLst/>
            <a:gdLst/>
            <a:ahLst/>
            <a:cxnLst/>
            <a:rect l="l" t="t" r="r" b="b"/>
            <a:pathLst>
              <a:path w="6811401" h="298579" extrusionOk="0">
                <a:moveTo>
                  <a:pt x="0" y="93306"/>
                </a:moveTo>
                <a:cubicBezTo>
                  <a:pt x="236114" y="187751"/>
                  <a:pt x="-11608" y="111967"/>
                  <a:pt x="149290" y="111967"/>
                </a:cubicBezTo>
                <a:cubicBezTo>
                  <a:pt x="454153" y="111967"/>
                  <a:pt x="758890" y="124408"/>
                  <a:pt x="1063690" y="130628"/>
                </a:cubicBezTo>
                <a:cubicBezTo>
                  <a:pt x="1119674" y="136848"/>
                  <a:pt x="1175968" y="140724"/>
                  <a:pt x="1231641" y="149289"/>
                </a:cubicBezTo>
                <a:cubicBezTo>
                  <a:pt x="1256990" y="153189"/>
                  <a:pt x="1280936" y="164051"/>
                  <a:pt x="1306285" y="167951"/>
                </a:cubicBezTo>
                <a:cubicBezTo>
                  <a:pt x="1361958" y="176516"/>
                  <a:pt x="1418402" y="179168"/>
                  <a:pt x="1474236" y="186612"/>
                </a:cubicBezTo>
                <a:cubicBezTo>
                  <a:pt x="1511742" y="191613"/>
                  <a:pt x="1548881" y="199053"/>
                  <a:pt x="1586204" y="205273"/>
                </a:cubicBezTo>
                <a:cubicBezTo>
                  <a:pt x="1601746" y="204625"/>
                  <a:pt x="2005738" y="206216"/>
                  <a:pt x="2146041" y="167951"/>
                </a:cubicBezTo>
                <a:cubicBezTo>
                  <a:pt x="2178359" y="159137"/>
                  <a:pt x="2207982" y="142390"/>
                  <a:pt x="2239347" y="130628"/>
                </a:cubicBezTo>
                <a:cubicBezTo>
                  <a:pt x="2257765" y="123721"/>
                  <a:pt x="2277250" y="119716"/>
                  <a:pt x="2295330" y="111967"/>
                </a:cubicBezTo>
                <a:cubicBezTo>
                  <a:pt x="2320899" y="101009"/>
                  <a:pt x="2343584" y="83442"/>
                  <a:pt x="2369975" y="74645"/>
                </a:cubicBezTo>
                <a:cubicBezTo>
                  <a:pt x="2400065" y="64615"/>
                  <a:pt x="2432681" y="64329"/>
                  <a:pt x="2463281" y="55983"/>
                </a:cubicBezTo>
                <a:cubicBezTo>
                  <a:pt x="2501236" y="45632"/>
                  <a:pt x="2575249" y="18661"/>
                  <a:pt x="2575249" y="18661"/>
                </a:cubicBezTo>
                <a:cubicBezTo>
                  <a:pt x="2656608" y="23746"/>
                  <a:pt x="2971427" y="40601"/>
                  <a:pt x="3079102" y="55983"/>
                </a:cubicBezTo>
                <a:cubicBezTo>
                  <a:pt x="3098575" y="58765"/>
                  <a:pt x="3115643" y="71654"/>
                  <a:pt x="3135085" y="74645"/>
                </a:cubicBezTo>
                <a:cubicBezTo>
                  <a:pt x="3196873" y="84151"/>
                  <a:pt x="3259270" y="90020"/>
                  <a:pt x="3321698" y="93306"/>
                </a:cubicBezTo>
                <a:cubicBezTo>
                  <a:pt x="3495739" y="102466"/>
                  <a:pt x="3670041" y="105747"/>
                  <a:pt x="3844212" y="111967"/>
                </a:cubicBezTo>
                <a:lnTo>
                  <a:pt x="4049485" y="93306"/>
                </a:lnTo>
                <a:cubicBezTo>
                  <a:pt x="4142723" y="86134"/>
                  <a:pt x="4236214" y="82411"/>
                  <a:pt x="4329404" y="74645"/>
                </a:cubicBezTo>
                <a:cubicBezTo>
                  <a:pt x="4385538" y="69967"/>
                  <a:pt x="4441371" y="62204"/>
                  <a:pt x="4497355" y="55983"/>
                </a:cubicBezTo>
                <a:cubicBezTo>
                  <a:pt x="4665306" y="62204"/>
                  <a:pt x="4833692" y="61063"/>
                  <a:pt x="5001208" y="74645"/>
                </a:cubicBezTo>
                <a:cubicBezTo>
                  <a:pt x="5064436" y="79772"/>
                  <a:pt x="5124874" y="104099"/>
                  <a:pt x="5187820" y="111967"/>
                </a:cubicBezTo>
                <a:cubicBezTo>
                  <a:pt x="5237583" y="118187"/>
                  <a:pt x="5287818" y="121386"/>
                  <a:pt x="5337110" y="130628"/>
                </a:cubicBezTo>
                <a:cubicBezTo>
                  <a:pt x="5387526" y="140081"/>
                  <a:pt x="5435621" y="160697"/>
                  <a:pt x="5486400" y="167951"/>
                </a:cubicBezTo>
                <a:cubicBezTo>
                  <a:pt x="5568315" y="179653"/>
                  <a:pt x="5734723" y="200961"/>
                  <a:pt x="5803641" y="223934"/>
                </a:cubicBezTo>
                <a:cubicBezTo>
                  <a:pt x="5840963" y="236375"/>
                  <a:pt x="5877031" y="253542"/>
                  <a:pt x="5915608" y="261257"/>
                </a:cubicBezTo>
                <a:cubicBezTo>
                  <a:pt x="6028203" y="283776"/>
                  <a:pt x="5978824" y="269888"/>
                  <a:pt x="6064898" y="298579"/>
                </a:cubicBezTo>
                <a:cubicBezTo>
                  <a:pt x="6114661" y="292359"/>
                  <a:pt x="6164846" y="288889"/>
                  <a:pt x="6214187" y="279918"/>
                </a:cubicBezTo>
                <a:cubicBezTo>
                  <a:pt x="6233540" y="276399"/>
                  <a:pt x="6254644" y="273334"/>
                  <a:pt x="6270171" y="261257"/>
                </a:cubicBezTo>
                <a:cubicBezTo>
                  <a:pt x="6311835" y="228852"/>
                  <a:pt x="6344816" y="186612"/>
                  <a:pt x="6382139" y="149289"/>
                </a:cubicBezTo>
                <a:lnTo>
                  <a:pt x="6438122" y="93306"/>
                </a:lnTo>
                <a:cubicBezTo>
                  <a:pt x="6450563" y="80865"/>
                  <a:pt x="6465685" y="70622"/>
                  <a:pt x="6475445" y="55983"/>
                </a:cubicBezTo>
                <a:lnTo>
                  <a:pt x="6512767" y="0"/>
                </a:lnTo>
                <a:cubicBezTo>
                  <a:pt x="6550089" y="6220"/>
                  <a:pt x="6587632" y="11241"/>
                  <a:pt x="6624734" y="18661"/>
                </a:cubicBezTo>
                <a:cubicBezTo>
                  <a:pt x="6649883" y="23691"/>
                  <a:pt x="6673732" y="37322"/>
                  <a:pt x="6699379" y="37322"/>
                </a:cubicBezTo>
                <a:cubicBezTo>
                  <a:pt x="6817483" y="37322"/>
                  <a:pt x="6811347" y="53263"/>
                  <a:pt x="6811347" y="0"/>
                </a:cubicBezTo>
              </a:path>
            </a:pathLst>
          </a:custGeom>
          <a:noFill/>
          <a:ln w="381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787400" y="1279345"/>
            <a:ext cx="749823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Lesson 5: Focus Question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4294967295"/>
          </p:nvPr>
        </p:nvSpPr>
        <p:spPr>
          <a:xfrm>
            <a:off x="1600200" y="266700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  <a:buClr>
                <a:srgbClr val="000000"/>
              </a:buClr>
              <a:buSzPts val="3060"/>
              <a:buFont typeface="Noto Sans Symbols"/>
              <a:buNone/>
            </a:pPr>
            <a:r>
              <a:rPr lang="en-US" sz="2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from, and where does it go when changes happen in a system?</a:t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1183342" y="2362200"/>
            <a:ext cx="6777317" cy="152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Energy System Diagram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294967295"/>
          </p:nvPr>
        </p:nvSpPr>
        <p:spPr>
          <a:xfrm>
            <a:off x="457200" y="2057400"/>
            <a:ext cx="8121650" cy="446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System Diagram Key Components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/>
              <a:t>Where in the system are energy changes occurring?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/>
              <a:t>Where does the energy come from? 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/>
              <a:t>Where does the energy come go?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System Diagram: Car Launcher System</a:t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123838"/>
            <a:ext cx="6211111" cy="413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Car Launcher System Diagram: Feedback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4294967295"/>
          </p:nvPr>
        </p:nvSpPr>
        <p:spPr>
          <a:xfrm>
            <a:off x="457200" y="1679058"/>
            <a:ext cx="78867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sticky notes to give feedback to the other group with which you traded system diagrams.</a:t>
            </a:r>
            <a:r>
              <a:rPr lang="en-US" b="0" i="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>
              <a:solidFill>
                <a:srgbClr val="2736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the system 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diagram identify the key components?</a:t>
            </a:r>
            <a:r>
              <a:rPr lang="en-US" b="0" i="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Where in the system are energy changes occurring?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Where does the energy come from? 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Where does the energy come go?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1307805" y="228600"/>
            <a:ext cx="701573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500"/>
              <a:t>Car Launcher System Diagram: Revisions</a:t>
            </a:r>
            <a:endParaRPr sz="4500"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1307805" y="2062716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</a:rPr>
              <a:t>Use the feedback you received from the other group to revise your energy system diagram.​</a:t>
            </a:r>
            <a:endParaRPr sz="2800">
              <a:solidFill>
                <a:schemeClr val="dk2"/>
              </a:solidFill>
            </a:endParaRPr>
          </a:p>
          <a:p>
            <a:pPr marL="80645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▪"/>
            </a:pPr>
            <a:r>
              <a:rPr lang="en-US" sz="2800">
                <a:solidFill>
                  <a:schemeClr val="dk2"/>
                </a:solidFill>
              </a:rPr>
              <a:t>Sort and group the sticky notes.​</a:t>
            </a:r>
            <a:endParaRPr sz="2800">
              <a:solidFill>
                <a:schemeClr val="dk2"/>
              </a:solidFill>
            </a:endParaRPr>
          </a:p>
          <a:p>
            <a:pPr marL="80645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▪"/>
            </a:pPr>
            <a:r>
              <a:rPr lang="en-US" sz="2800">
                <a:solidFill>
                  <a:schemeClr val="dk2"/>
                </a:solidFill>
              </a:rPr>
              <a:t>Discuss as a group if you will accept or reject each piece of feedback. ​</a:t>
            </a:r>
            <a:endParaRPr sz="2800">
              <a:solidFill>
                <a:schemeClr val="dk2"/>
              </a:solidFill>
            </a:endParaRPr>
          </a:p>
          <a:p>
            <a:pPr marL="80645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▪"/>
            </a:pPr>
            <a:r>
              <a:rPr lang="en-US" sz="2800">
                <a:solidFill>
                  <a:schemeClr val="dk2"/>
                </a:solidFill>
              </a:rPr>
              <a:t>Make your revisions by using a single line through changes and using a different color for added information.​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600200"/>
            <a:ext cx="5486400" cy="430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>
            <a:spLocks noGrp="1"/>
          </p:cNvSpPr>
          <p:nvPr>
            <p:ph type="title" idx="4294967295"/>
          </p:nvPr>
        </p:nvSpPr>
        <p:spPr>
          <a:xfrm>
            <a:off x="457200" y="458788"/>
            <a:ext cx="78867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Mumford and Leroy’s Big Crash! </a:t>
            </a:r>
            <a:br>
              <a:rPr lang="en-US" sz="2800"/>
            </a:br>
            <a:r>
              <a:rPr lang="en-US" sz="2800"/>
              <a:t>Part 1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Mumford and Leroy’s Big Crash! </a:t>
            </a:r>
            <a:r>
              <a:rPr lang="en-US" sz="2000"/>
              <a:t>(Part 1 cont’d)</a:t>
            </a:r>
            <a:endParaRPr sz="2000"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4294967295"/>
          </p:nvPr>
        </p:nvSpPr>
        <p:spPr>
          <a:xfrm>
            <a:off x="5029200" y="1836953"/>
            <a:ext cx="3463925" cy="461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190"/>
              <a:buNone/>
            </a:pPr>
            <a:r>
              <a:rPr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Make a prediction in your science notebook about what you think will happen next.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-US" sz="24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predict</a:t>
            </a:r>
            <a:r>
              <a:rPr lang="en-US" sz="2400" b="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when Mumford and Leroy collide ...</a:t>
            </a:r>
            <a:r>
              <a:rPr lang="en-US" sz="2400" b="0" i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-US" sz="2400" b="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think the energy change(s) will be ...</a:t>
            </a:r>
            <a:r>
              <a:rPr lang="en-US" sz="2400" b="0" i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-US" sz="2400" b="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think this because ...</a:t>
            </a:r>
            <a:r>
              <a:rPr lang="en-US" sz="2400" b="0" i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190"/>
              <a:buNone/>
            </a:pP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190"/>
              <a:buNone/>
            </a:pPr>
            <a:endParaRPr sz="1400"/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14600"/>
            <a:ext cx="4060035" cy="326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On-screen Show (4:3)</PresentationFormat>
  <Paragraphs>66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Open Sans</vt:lpstr>
      <vt:lpstr>Noto Sans Symbols</vt:lpstr>
      <vt:lpstr>Frame</vt:lpstr>
      <vt:lpstr>Energy: Every Day, Everywhere </vt:lpstr>
      <vt:lpstr>PowerPoint Presentation</vt:lpstr>
      <vt:lpstr>Lesson 5: Focus Question</vt:lpstr>
      <vt:lpstr>Energy System Diagram</vt:lpstr>
      <vt:lpstr>System Diagram: Car Launcher System</vt:lpstr>
      <vt:lpstr>Car Launcher System Diagram: Feedback</vt:lpstr>
      <vt:lpstr>Car Launcher System Diagram: Revisions</vt:lpstr>
      <vt:lpstr>Mumford and Leroy’s Big Crash!  Part 1</vt:lpstr>
      <vt:lpstr>Mumford and Leroy’s Big Crash! (Part 1 cont’d)</vt:lpstr>
      <vt:lpstr>PowerPoint Presentation</vt:lpstr>
      <vt:lpstr>PowerPoint Presentation</vt:lpstr>
      <vt:lpstr>PowerPoint Presentation</vt:lpstr>
      <vt:lpstr>Unit Central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2024-07-11T15:40:41Z</dcterms:modified>
</cp:coreProperties>
</file>