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C22B14-55CE-43D7-82E2-702B9721CC62}">
  <a:tblStyle styleId="{A9C22B14-55CE-43D7-82E2-702B9721CC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4" name="Google Shape;2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4" name="Google Shape;2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5" name="Google Shape;2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9" name="Google Shape;2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9" name="Google Shape;3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CACEEC"/>
                </a:solidFill>
              </a:defRPr>
            </a:lvl1pPr>
            <a:lvl2pPr lvl="1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192024" y="3337560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>
            <a:spLocks noGrp="1"/>
          </p:cNvSpPr>
          <p:nvPr>
            <p:ph type="pic" idx="2"/>
          </p:nvPr>
        </p:nvSpPr>
        <p:spPr>
          <a:xfrm>
            <a:off x="2677983" y="767419"/>
            <a:ext cx="6086423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192024" y="3340602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2624326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3084831" y="681228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 rot="5400000">
            <a:off x="-1133475" y="2409825"/>
            <a:ext cx="4953000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 rot="5400000">
            <a:off x="3083814" y="685800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Layout Option 2">
  <p:cSld name="Comparison Layout Option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629842" y="2971800"/>
            <a:ext cx="3868340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3"/>
          </p:nvPr>
        </p:nvSpPr>
        <p:spPr>
          <a:xfrm>
            <a:off x="4629150" y="2048843"/>
            <a:ext cx="3887391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4"/>
          </p:nvPr>
        </p:nvSpPr>
        <p:spPr>
          <a:xfrm>
            <a:off x="4629150" y="2971800"/>
            <a:ext cx="3887391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search presention no title">
  <p:cSld name="1_Research presention no 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8229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11" name="Google Shape;111;p1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search presention no title two content">
  <p:cSld name="2_Research presention no title 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2"/>
          </p:nvPr>
        </p:nvSpPr>
        <p:spPr>
          <a:xfrm>
            <a:off x="5029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17" name="Google Shape;117;p1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Caption">
  <p:cSld name="2 Content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3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/titles with Caption">
  <p:cSld name="2 Content w/titles with 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2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3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4"/>
          </p:nvPr>
        </p:nvSpPr>
        <p:spPr>
          <a:xfrm>
            <a:off x="5863847" y="685801"/>
            <a:ext cx="2606040" cy="11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5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Body ">
  <p:cSld name="01 Body 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628650" y="45946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628650" y="1287613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Body">
  <p:cSld name="03 Bod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628650" y="1287757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4648200" y="1287757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42" name="Google Shape;142;p21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1 line title">
  <p:cSld name="Body 1 line titl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628650" y="459468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45" name="Google Shape;145;p22"/>
          <p:cNvCxnSpPr/>
          <p:nvPr/>
        </p:nvCxnSpPr>
        <p:spPr>
          <a:xfrm>
            <a:off x="692936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628650" y="1287615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6031" y="6281159"/>
            <a:ext cx="1308587" cy="361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Option 2">
  <p:cSld name="Title Only Option 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clusion">
  <p:cSld name="Conclus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5715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 sz="21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50"/>
              <a:buNone/>
              <a:defRPr sz="405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52" name="Google Shape;52;p7" descr="Graphical user interface, text, application, chat or text mess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2700" y="1556889"/>
            <a:ext cx="6342901" cy="401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49494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49494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3"/>
          </p:nvPr>
        </p:nvSpPr>
        <p:spPr>
          <a:xfrm>
            <a:off x="5863847" y="685801"/>
            <a:ext cx="2606040" cy="115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4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1" descr="Logo&#10;&#10;Description automatically generated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598414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/>
              <a:t>Sun’s Effect on Climate</a:t>
            </a:r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Lesson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Investigation 1: Energy Angles</a:t>
            </a:r>
            <a:endParaRPr b="1"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2800"/>
              <a:t>In your science notebook, answer these questions: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On which piece of graph paper would you feel the most heat? Why do you think so?</a:t>
            </a:r>
            <a:endParaRPr/>
          </a:p>
          <a:p>
            <a:pPr marL="182880" lvl="0" indent="-1384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None/>
            </a:pPr>
            <a:endParaRPr sz="700"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On which piece of graph paper would you not feel as much heat? Why?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Investigation 1: Energy Angles</a:t>
            </a:r>
            <a:endParaRPr b="1"/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2800"/>
              <a:t>Let’s think about these questions: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Would each square on the graph paper in Column 2 have more or less light energy than the ones in column 1?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When is light energy </a:t>
            </a:r>
            <a:r>
              <a:rPr lang="en-US" sz="2800" i="1"/>
              <a:t>more</a:t>
            </a:r>
            <a:r>
              <a:rPr lang="en-US" sz="2800"/>
              <a:t> concentrated—when it shines </a:t>
            </a:r>
            <a:r>
              <a:rPr lang="en-US" sz="2800" u="sng"/>
              <a:t>straight on</a:t>
            </a:r>
            <a:r>
              <a:rPr lang="en-US" sz="2800"/>
              <a:t> or when it shines </a:t>
            </a:r>
            <a:r>
              <a:rPr lang="en-US" sz="2800" u="sng"/>
              <a:t>at an angle</a:t>
            </a:r>
            <a:r>
              <a:rPr lang="en-US" sz="2800"/>
              <a:t>? What is your evidence for this cause-effect relationship?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Investigation 1: Energy Angles and Earth</a:t>
            </a:r>
            <a:endParaRPr b="1"/>
          </a:p>
        </p:txBody>
      </p:sp>
      <p:sp>
        <p:nvSpPr>
          <p:cNvPr id="228" name="Google Shape;228;p34"/>
          <p:cNvSpPr txBox="1"/>
          <p:nvPr/>
        </p:nvSpPr>
        <p:spPr>
          <a:xfrm>
            <a:off x="628650" y="1754490"/>
            <a:ext cx="8229600" cy="117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Now, let’s try it with our inflatable globes and flashlights. Think about these questions:</a:t>
            </a:r>
            <a:endParaRPr/>
          </a:p>
        </p:txBody>
      </p:sp>
      <p:sp>
        <p:nvSpPr>
          <p:cNvPr id="229" name="Google Shape;229;p34"/>
          <p:cNvSpPr txBox="1"/>
          <p:nvPr/>
        </p:nvSpPr>
        <p:spPr>
          <a:xfrm>
            <a:off x="274633" y="3036224"/>
            <a:ext cx="4187190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shined the flashlight horizontally on the globe, where do you think the light will shine most directly?</a:t>
            </a:r>
            <a:endParaRPr/>
          </a:p>
          <a:p>
            <a:pPr marL="514350" marR="0" lvl="0" indent="-514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arenR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parts of the globe where the light will strike the surface less directly, like when you tilted the tray?</a:t>
            </a:r>
            <a:endParaRPr/>
          </a:p>
        </p:txBody>
      </p:sp>
      <p:pic>
        <p:nvPicPr>
          <p:cNvPr id="230" name="Google Shape;230;p34" descr="Globe earth 02 Royalty Free Vector Image - VectorStock"/>
          <p:cNvPicPr preferRelativeResize="0"/>
          <p:nvPr/>
        </p:nvPicPr>
        <p:blipFill rotWithShape="1">
          <a:blip r:embed="rId3">
            <a:alphaModFix/>
          </a:blip>
          <a:srcRect l="11097" t="10407" r="11349" b="19536"/>
          <a:stretch/>
        </p:blipFill>
        <p:spPr>
          <a:xfrm>
            <a:off x="6815329" y="3332816"/>
            <a:ext cx="2037725" cy="198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4" descr="A pair of sunglasses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5923" y="4020726"/>
            <a:ext cx="1474470" cy="61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Making Connections</a:t>
            </a:r>
            <a:endParaRPr/>
          </a:p>
        </p:txBody>
      </p:sp>
      <p:pic>
        <p:nvPicPr>
          <p:cNvPr id="237" name="Google Shape;237;p35" descr="S:\Production\Art Files--Final\RESPECT-MSPCP\Suns Effect on Climate\RES.C1.SEC.L2HO.0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1951" y="2056722"/>
            <a:ext cx="5693074" cy="401343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5"/>
          <p:cNvSpPr txBox="1"/>
          <p:nvPr/>
        </p:nvSpPr>
        <p:spPr>
          <a:xfrm>
            <a:off x="3011643" y="983362"/>
            <a:ext cx="54864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our flashlight-and-tray model relate to this model?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9350" y="830204"/>
            <a:ext cx="3314961" cy="522146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Making Connections</a:t>
            </a:r>
            <a:endParaRPr/>
          </a:p>
        </p:txBody>
      </p:sp>
      <p:sp>
        <p:nvSpPr>
          <p:cNvPr id="245" name="Google Shape;245;p36"/>
          <p:cNvSpPr txBox="1">
            <a:spLocks noGrp="1"/>
          </p:cNvSpPr>
          <p:nvPr>
            <p:ph type="body" idx="1"/>
          </p:nvPr>
        </p:nvSpPr>
        <p:spPr>
          <a:xfrm>
            <a:off x="2898828" y="719665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What similarities do you notice with this model and the previous diagram model?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What about the flashlight and tray model?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600"/>
              <a:t>Investigation 2: Concentration of Solar Radiation</a:t>
            </a:r>
            <a:endParaRPr sz="2600"/>
          </a:p>
        </p:txBody>
      </p:sp>
      <p:pic>
        <p:nvPicPr>
          <p:cNvPr id="251" name="Google Shape;25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797596"/>
            <a:ext cx="63373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/>
              <a:t>Investigation 2: Concentration of Solar Radiation</a:t>
            </a:r>
            <a:endParaRPr sz="2800"/>
          </a:p>
        </p:txBody>
      </p:sp>
      <p:sp>
        <p:nvSpPr>
          <p:cNvPr id="257" name="Google Shape;257;p38"/>
          <p:cNvSpPr txBox="1"/>
          <p:nvPr/>
        </p:nvSpPr>
        <p:spPr>
          <a:xfrm>
            <a:off x="2743200" y="994953"/>
            <a:ext cx="6488431" cy="179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that you have counted the rays, let’s discuss: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 we really count rays from the Sun?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2368066"/>
            <a:ext cx="4659630" cy="3348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600"/>
              <a:t>Investigation 2: Concentration of Solar Radiation</a:t>
            </a:r>
            <a:endParaRPr sz="2600"/>
          </a:p>
        </p:txBody>
      </p:sp>
      <p:sp>
        <p:nvSpPr>
          <p:cNvPr id="264" name="Google Shape;264;p39"/>
          <p:cNvSpPr txBox="1"/>
          <p:nvPr/>
        </p:nvSpPr>
        <p:spPr>
          <a:xfrm>
            <a:off x="290945" y="1720645"/>
            <a:ext cx="361286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Did you find any patterns in your data?</a:t>
            </a:r>
            <a:endParaRPr/>
          </a:p>
          <a:p>
            <a:pPr marL="288925" marR="0" lvl="0" indent="-2889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is the Sun’s light energy more concentrated? What is your evidence?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8925" marR="0" lvl="0" indent="-2889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is the Sun’s energy more spread out? What is your evidence?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1517" y="2057400"/>
            <a:ext cx="4799617" cy="346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/>
          <p:nvPr/>
        </p:nvSpPr>
        <p:spPr>
          <a:xfrm>
            <a:off x="628650" y="2514600"/>
            <a:ext cx="7061701" cy="356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3676"/>
              </a:buClr>
              <a:buSzPts val="2100"/>
              <a:buFont typeface="Calibri"/>
              <a:buNone/>
            </a:pPr>
            <a:r>
              <a:rPr lang="en-US" sz="2600" i="1" u="none" strike="noStrike" cap="none">
                <a:solidFill>
                  <a:srgbClr val="2E1E3D"/>
                </a:solidFill>
                <a:latin typeface="Calibri"/>
                <a:ea typeface="Calibri"/>
                <a:cs typeface="Calibri"/>
                <a:sym typeface="Calibri"/>
              </a:rPr>
              <a:t>What causes the average temperatures on Earth near the equator to be higher than the average temperatures on Earth far from the equator?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3676"/>
              </a:buClr>
              <a:buSzPts val="2100"/>
              <a:buFont typeface="Calibri"/>
              <a:buNone/>
            </a:pPr>
            <a:endParaRPr sz="2600" i="1">
              <a:solidFill>
                <a:srgbClr val="2E1E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3676"/>
              </a:buClr>
              <a:buSzPts val="2100"/>
              <a:buFont typeface="Calibri"/>
              <a:buNone/>
            </a:pPr>
            <a:r>
              <a:rPr lang="en-US" sz="2600" u="none" strike="noStrike" cap="none">
                <a:solidFill>
                  <a:srgbClr val="2E1E3D"/>
                </a:solidFill>
                <a:latin typeface="Calibri"/>
                <a:ea typeface="Calibri"/>
                <a:cs typeface="Calibri"/>
                <a:sym typeface="Calibri"/>
              </a:rPr>
              <a:t>With your partner …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3676"/>
              </a:buClr>
              <a:buSzPts val="2100"/>
              <a:buFont typeface="Calibri"/>
              <a:buNone/>
            </a:pPr>
            <a:r>
              <a:rPr lang="en-US" sz="2600">
                <a:solidFill>
                  <a:srgbClr val="2E1E3D"/>
                </a:solidFill>
                <a:latin typeface="Calibri"/>
                <a:ea typeface="Calibri"/>
                <a:cs typeface="Calibri"/>
                <a:sym typeface="Calibri"/>
              </a:rPr>
              <a:t>Come up with the best explanation for why you think it is hotter closer to the equator and cooler as you move toward the poles.</a:t>
            </a:r>
            <a:endParaRPr sz="2600" u="none" strike="noStrike" cap="none">
              <a:solidFill>
                <a:srgbClr val="2E1E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3676"/>
              </a:buClr>
              <a:buSzPts val="2100"/>
              <a:buFont typeface="Calibri"/>
              <a:buNone/>
            </a:pPr>
            <a:endParaRPr sz="2600" i="1" u="none" strike="noStrike" cap="none">
              <a:solidFill>
                <a:srgbClr val="2E1E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0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Lesson Summary: Focus Question</a:t>
            </a:r>
            <a:endParaRPr b="1"/>
          </a:p>
        </p:txBody>
      </p:sp>
      <p:sp>
        <p:nvSpPr>
          <p:cNvPr id="272" name="Google Shape;272;p40"/>
          <p:cNvSpPr txBox="1"/>
          <p:nvPr/>
        </p:nvSpPr>
        <p:spPr>
          <a:xfrm>
            <a:off x="628650" y="2034469"/>
            <a:ext cx="78867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2100"/>
              <a:buFont typeface="Calibri"/>
              <a:buNone/>
            </a:pPr>
            <a:r>
              <a:rPr lang="en-US" sz="2800" i="0" u="none" strike="noStrike" cap="none">
                <a:solidFill>
                  <a:srgbClr val="2E1E3D"/>
                </a:solidFill>
                <a:latin typeface="Calibri"/>
                <a:ea typeface="Calibri"/>
                <a:cs typeface="Calibri"/>
                <a:sym typeface="Calibri"/>
              </a:rPr>
              <a:t>Let’s revisit today’s Lesson Focus Question: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Lesson </a:t>
            </a:r>
            <a:r>
              <a:rPr lang="en-US"/>
              <a:t>Summary: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 Key Science Ideas</a:t>
            </a:r>
            <a:endParaRPr b="1"/>
          </a:p>
        </p:txBody>
      </p:sp>
      <p:sp>
        <p:nvSpPr>
          <p:cNvPr id="278" name="Google Shape;278;p41"/>
          <p:cNvSpPr txBox="1"/>
          <p:nvPr/>
        </p:nvSpPr>
        <p:spPr>
          <a:xfrm>
            <a:off x="628650" y="1744632"/>
            <a:ext cx="78867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86486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focused on the angle of the Sun’s light. </a:t>
            </a:r>
            <a:endParaRPr/>
          </a:p>
          <a:p>
            <a:pPr marL="457200" marR="0" lvl="0" indent="-3810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86486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used two different models to focus on what happens to the angle at which the Sun’s light strikes our curved Earth.</a:t>
            </a:r>
            <a:endParaRPr/>
          </a:p>
          <a:p>
            <a:pPr marL="457200" marR="0" lvl="0" indent="-3810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86486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used our data to explain that when sunlight directly hits Earth, the sunlight is more intense and Earth’s surface will get warmer.</a:t>
            </a:r>
            <a:endParaRPr/>
          </a:p>
          <a:p>
            <a:pPr marL="457200" marR="0" lvl="0" indent="-3810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86486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sunlight strikes Earth’s surface at an angle—when we move from the equator to the poles—then the Sun’s light is less concentrated and the surface does not warm as much.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92664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Unit</a:t>
            </a:r>
            <a:br>
              <a:rPr lang="en-US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Central Question</a:t>
            </a:r>
            <a:endParaRPr/>
          </a:p>
        </p:txBody>
      </p:sp>
      <p:sp>
        <p:nvSpPr>
          <p:cNvPr id="159" name="Google Shape;159;p24"/>
          <p:cNvSpPr/>
          <p:nvPr/>
        </p:nvSpPr>
        <p:spPr>
          <a:xfrm>
            <a:off x="3268979" y="2005351"/>
            <a:ext cx="5185703" cy="2338050"/>
          </a:xfrm>
          <a:prstGeom prst="rect">
            <a:avLst/>
          </a:prstGeom>
          <a:solidFill>
            <a:schemeClr val="accent1"/>
          </a:solidFill>
          <a:ln w="10775" cap="flat" cmpd="sng">
            <a:solidFill>
              <a:srgbClr val="1D2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18288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are some places on Earth hotter than others at different times of the year? 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/>
              <a:t>Link to Previous Lesson</a:t>
            </a:r>
            <a:endParaRPr/>
          </a:p>
        </p:txBody>
      </p:sp>
      <p:pic>
        <p:nvPicPr>
          <p:cNvPr id="284" name="Google Shape;28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76" y="2424377"/>
            <a:ext cx="4511040" cy="3899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4064" y="2424376"/>
            <a:ext cx="4632960" cy="389918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2"/>
          <p:cNvSpPr txBox="1"/>
          <p:nvPr/>
        </p:nvSpPr>
        <p:spPr>
          <a:xfrm>
            <a:off x="273233" y="1789446"/>
            <a:ext cx="879004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look back at the bar graphs from Lesson 1:  What do you observe?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/>
              <a:t>Introducing the Driving Question Board (DQB)</a:t>
            </a:r>
            <a:endParaRPr sz="3200"/>
          </a:p>
        </p:txBody>
      </p:sp>
      <p:grpSp>
        <p:nvGrpSpPr>
          <p:cNvPr id="292" name="Google Shape;292;p43"/>
          <p:cNvGrpSpPr/>
          <p:nvPr/>
        </p:nvGrpSpPr>
        <p:grpSpPr>
          <a:xfrm>
            <a:off x="771773" y="1871567"/>
            <a:ext cx="1453019" cy="1565754"/>
            <a:chOff x="739036" y="1503123"/>
            <a:chExt cx="1453019" cy="1565754"/>
          </a:xfrm>
        </p:grpSpPr>
        <p:sp>
          <p:nvSpPr>
            <p:cNvPr id="293" name="Google Shape;293;p43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94" name="Google Shape;294;p43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295" name="Google Shape;295;p43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6" name="Google Shape;296;p43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7" name="Google Shape;297;p43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43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9" name="Google Shape;299;p43"/>
          <p:cNvGrpSpPr/>
          <p:nvPr/>
        </p:nvGrpSpPr>
        <p:grpSpPr>
          <a:xfrm rot="771833">
            <a:off x="1787050" y="3034684"/>
            <a:ext cx="1453019" cy="1565754"/>
            <a:chOff x="739036" y="1503123"/>
            <a:chExt cx="1453019" cy="1565754"/>
          </a:xfrm>
        </p:grpSpPr>
        <p:sp>
          <p:nvSpPr>
            <p:cNvPr id="300" name="Google Shape;300;p43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01" name="Google Shape;301;p43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02" name="Google Shape;302;p43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3" name="Google Shape;303;p43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4" name="Google Shape;304;p43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43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6" name="Google Shape;306;p43"/>
          <p:cNvGrpSpPr/>
          <p:nvPr/>
        </p:nvGrpSpPr>
        <p:grpSpPr>
          <a:xfrm>
            <a:off x="6799032" y="4698493"/>
            <a:ext cx="1453019" cy="1565754"/>
            <a:chOff x="739036" y="1503123"/>
            <a:chExt cx="1453019" cy="1565754"/>
          </a:xfrm>
        </p:grpSpPr>
        <p:sp>
          <p:nvSpPr>
            <p:cNvPr id="307" name="Google Shape;307;p43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08" name="Google Shape;308;p43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09" name="Google Shape;309;p43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0" name="Google Shape;310;p43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1" name="Google Shape;311;p43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3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3" name="Google Shape;313;p43"/>
          <p:cNvGrpSpPr/>
          <p:nvPr/>
        </p:nvGrpSpPr>
        <p:grpSpPr>
          <a:xfrm>
            <a:off x="602673" y="5144890"/>
            <a:ext cx="1453019" cy="1565754"/>
            <a:chOff x="739036" y="1503123"/>
            <a:chExt cx="1453019" cy="1565754"/>
          </a:xfrm>
        </p:grpSpPr>
        <p:sp>
          <p:nvSpPr>
            <p:cNvPr id="314" name="Google Shape;314;p43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15" name="Google Shape;315;p43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16" name="Google Shape;316;p43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7" name="Google Shape;317;p43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8" name="Google Shape;318;p43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43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0" name="Google Shape;320;p43"/>
          <p:cNvGrpSpPr/>
          <p:nvPr/>
        </p:nvGrpSpPr>
        <p:grpSpPr>
          <a:xfrm rot="-722097">
            <a:off x="5132275" y="2770520"/>
            <a:ext cx="1453019" cy="1565754"/>
            <a:chOff x="739036" y="1503123"/>
            <a:chExt cx="1453019" cy="1565754"/>
          </a:xfrm>
        </p:grpSpPr>
        <p:sp>
          <p:nvSpPr>
            <p:cNvPr id="321" name="Google Shape;321;p43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22" name="Google Shape;322;p43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23" name="Google Shape;323;p43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4" name="Google Shape;324;p43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25" name="Google Shape;325;p43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3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7" name="Google Shape;327;p43"/>
          <p:cNvGrpSpPr/>
          <p:nvPr/>
        </p:nvGrpSpPr>
        <p:grpSpPr>
          <a:xfrm rot="-652280">
            <a:off x="3389852" y="4190113"/>
            <a:ext cx="1453019" cy="1565754"/>
            <a:chOff x="739036" y="1503123"/>
            <a:chExt cx="1453019" cy="1565754"/>
          </a:xfrm>
        </p:grpSpPr>
        <p:sp>
          <p:nvSpPr>
            <p:cNvPr id="328" name="Google Shape;328;p43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29" name="Google Shape;329;p43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30" name="Google Shape;330;p43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1" name="Google Shape;331;p43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2" name="Google Shape;332;p43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43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4" name="Google Shape;334;p43"/>
          <p:cNvGrpSpPr/>
          <p:nvPr/>
        </p:nvGrpSpPr>
        <p:grpSpPr>
          <a:xfrm rot="893649">
            <a:off x="3041229" y="1784644"/>
            <a:ext cx="1453019" cy="1565754"/>
            <a:chOff x="739036" y="1503123"/>
            <a:chExt cx="1453019" cy="1565754"/>
          </a:xfrm>
        </p:grpSpPr>
        <p:sp>
          <p:nvSpPr>
            <p:cNvPr id="335" name="Google Shape;335;p43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36" name="Google Shape;336;p43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37" name="Google Shape;337;p43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8" name="Google Shape;338;p43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9" name="Google Shape;339;p43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43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1" name="Google Shape;341;p43"/>
          <p:cNvGrpSpPr/>
          <p:nvPr/>
        </p:nvGrpSpPr>
        <p:grpSpPr>
          <a:xfrm>
            <a:off x="7025341" y="2153282"/>
            <a:ext cx="1453019" cy="1565754"/>
            <a:chOff x="739036" y="1503123"/>
            <a:chExt cx="1453019" cy="1565754"/>
          </a:xfrm>
        </p:grpSpPr>
        <p:sp>
          <p:nvSpPr>
            <p:cNvPr id="342" name="Google Shape;342;p43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43" name="Google Shape;343;p43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44" name="Google Shape;344;p43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5" name="Google Shape;345;p43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6" name="Google Shape;346;p43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43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" name="Google Shape;348;p43"/>
          <p:cNvGrpSpPr/>
          <p:nvPr/>
        </p:nvGrpSpPr>
        <p:grpSpPr>
          <a:xfrm rot="-652280">
            <a:off x="7577313" y="3277271"/>
            <a:ext cx="1453019" cy="1565754"/>
            <a:chOff x="739036" y="1503123"/>
            <a:chExt cx="1453019" cy="1565754"/>
          </a:xfrm>
        </p:grpSpPr>
        <p:sp>
          <p:nvSpPr>
            <p:cNvPr id="349" name="Google Shape;349;p43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50" name="Google Shape;350;p43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51" name="Google Shape;351;p43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2" name="Google Shape;352;p43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3" name="Google Shape;353;p43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43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" name="Google Shape;355;p43"/>
          <p:cNvGrpSpPr/>
          <p:nvPr/>
        </p:nvGrpSpPr>
        <p:grpSpPr>
          <a:xfrm>
            <a:off x="5706797" y="1499018"/>
            <a:ext cx="1453019" cy="1565754"/>
            <a:chOff x="739036" y="1503123"/>
            <a:chExt cx="1453019" cy="1565754"/>
          </a:xfrm>
        </p:grpSpPr>
        <p:sp>
          <p:nvSpPr>
            <p:cNvPr id="356" name="Google Shape;356;p43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57" name="Google Shape;357;p43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58" name="Google Shape;358;p43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9" name="Google Shape;359;p43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0" name="Google Shape;360;p43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3.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43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2" name="Google Shape;362;p43"/>
          <p:cNvGrpSpPr/>
          <p:nvPr/>
        </p:nvGrpSpPr>
        <p:grpSpPr>
          <a:xfrm>
            <a:off x="4946721" y="5017430"/>
            <a:ext cx="1453019" cy="1565754"/>
            <a:chOff x="739036" y="1503123"/>
            <a:chExt cx="1453019" cy="1565754"/>
          </a:xfrm>
        </p:grpSpPr>
        <p:sp>
          <p:nvSpPr>
            <p:cNvPr id="363" name="Google Shape;363;p43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64" name="Google Shape;364;p43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65" name="Google Shape;365;p43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6" name="Google Shape;366;p43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67" name="Google Shape;367;p43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43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9" name="Google Shape;369;p43"/>
          <p:cNvGrpSpPr/>
          <p:nvPr/>
        </p:nvGrpSpPr>
        <p:grpSpPr>
          <a:xfrm rot="-684863">
            <a:off x="2498987" y="5224257"/>
            <a:ext cx="1453019" cy="1565754"/>
            <a:chOff x="739036" y="1503123"/>
            <a:chExt cx="1453019" cy="1565754"/>
          </a:xfrm>
        </p:grpSpPr>
        <p:sp>
          <p:nvSpPr>
            <p:cNvPr id="370" name="Google Shape;370;p43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71" name="Google Shape;371;p43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72" name="Google Shape;372;p43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3" name="Google Shape;373;p43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74" name="Google Shape;374;p43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43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6" name="Google Shape;376;p43"/>
          <p:cNvGrpSpPr/>
          <p:nvPr/>
        </p:nvGrpSpPr>
        <p:grpSpPr>
          <a:xfrm rot="-722097">
            <a:off x="152468" y="2954767"/>
            <a:ext cx="1453019" cy="1565754"/>
            <a:chOff x="739036" y="1503123"/>
            <a:chExt cx="1453019" cy="1565754"/>
          </a:xfrm>
        </p:grpSpPr>
        <p:sp>
          <p:nvSpPr>
            <p:cNvPr id="377" name="Google Shape;377;p43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78" name="Google Shape;378;p43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79" name="Google Shape;379;p43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0" name="Google Shape;380;p43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1" name="Google Shape;381;p43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43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3" name="Google Shape;383;p43"/>
          <p:cNvGrpSpPr/>
          <p:nvPr/>
        </p:nvGrpSpPr>
        <p:grpSpPr>
          <a:xfrm>
            <a:off x="3672265" y="2559843"/>
            <a:ext cx="1453019" cy="1565754"/>
            <a:chOff x="739036" y="1503123"/>
            <a:chExt cx="1453019" cy="1565754"/>
          </a:xfrm>
        </p:grpSpPr>
        <p:sp>
          <p:nvSpPr>
            <p:cNvPr id="384" name="Google Shape;384;p43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85" name="Google Shape;385;p43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86" name="Google Shape;386;p43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7" name="Google Shape;387;p43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8" name="Google Shape;388;p43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43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0" name="Google Shape;390;p43"/>
          <p:cNvGrpSpPr/>
          <p:nvPr/>
        </p:nvGrpSpPr>
        <p:grpSpPr>
          <a:xfrm rot="771833">
            <a:off x="5778733" y="3872901"/>
            <a:ext cx="1453019" cy="1565754"/>
            <a:chOff x="739036" y="1503123"/>
            <a:chExt cx="1453019" cy="1565754"/>
          </a:xfrm>
        </p:grpSpPr>
        <p:sp>
          <p:nvSpPr>
            <p:cNvPr id="391" name="Google Shape;391;p43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92" name="Google Shape;392;p43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93" name="Google Shape;393;p43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4" name="Google Shape;394;p43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95" name="Google Shape;395;p43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43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4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In the next lesson, you will think about …</a:t>
            </a:r>
            <a:endParaRPr b="1"/>
          </a:p>
        </p:txBody>
      </p:sp>
      <p:sp>
        <p:nvSpPr>
          <p:cNvPr id="402" name="Google Shape;402;p44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u="none" strike="noStrike" cap="none">
                <a:solidFill>
                  <a:srgbClr val="2E1E3D"/>
                </a:solidFill>
                <a:latin typeface="Calibri"/>
                <a:ea typeface="Calibri"/>
                <a:cs typeface="Calibri"/>
                <a:sym typeface="Calibri"/>
              </a:rPr>
              <a:t>Why is it summer in the United States (Northern Hemisphere) when it is winter in Argentina (Southern Hemisphere)?</a:t>
            </a:r>
            <a:endParaRPr sz="2800" u="none" strike="noStrike" cap="none">
              <a:solidFill>
                <a:srgbClr val="2E1E3D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5"/>
          <p:cNvSpPr txBox="1"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/>
              <a:t>Link to Previous Lesson</a:t>
            </a:r>
            <a:endParaRPr b="1"/>
          </a:p>
        </p:txBody>
      </p:sp>
      <p:sp>
        <p:nvSpPr>
          <p:cNvPr id="165" name="Google Shape;165;p25"/>
          <p:cNvSpPr txBox="1"/>
          <p:nvPr/>
        </p:nvSpPr>
        <p:spPr>
          <a:xfrm>
            <a:off x="2639564" y="523833"/>
            <a:ext cx="66831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were some patterns we noticed in the temperature maps from last time?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549627"/>
            <a:ext cx="5561456" cy="421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Lesson 2 Focus</a:t>
            </a:r>
            <a:br>
              <a:rPr lang="en-US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Question</a:t>
            </a:r>
            <a:endParaRPr/>
          </a:p>
        </p:txBody>
      </p:sp>
      <p:sp>
        <p:nvSpPr>
          <p:cNvPr id="172" name="Google Shape;172;p26"/>
          <p:cNvSpPr/>
          <p:nvPr/>
        </p:nvSpPr>
        <p:spPr>
          <a:xfrm>
            <a:off x="3268979" y="1600200"/>
            <a:ext cx="5185703" cy="2743201"/>
          </a:xfrm>
          <a:prstGeom prst="rect">
            <a:avLst/>
          </a:prstGeom>
          <a:solidFill>
            <a:schemeClr val="accent1"/>
          </a:solidFill>
          <a:ln w="10775" cap="flat" cmpd="sng">
            <a:solidFill>
              <a:srgbClr val="1D2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18288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causes the average temperatures on Earth near the equator to be higher than the average temperatures on Earth far from the equator?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Investigation 1: Energy Angles</a:t>
            </a:r>
            <a:endParaRPr b="1"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279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2800"/>
              <a:t>Today we will conduct an investigation to learn about angles of sunlight and Earth’s surface.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2800"/>
              <a:t>We will use trays, graph paper, and flashlights</a:t>
            </a:r>
            <a:endParaRPr/>
          </a:p>
        </p:txBody>
      </p:sp>
      <p:pic>
        <p:nvPicPr>
          <p:cNvPr id="179" name="Google Shape;179;p27" descr="C:\Users\chvidsten\AppData\Local\Microsoft\Windows\Temporary Internet Files\Content.Outlook\UCI672JC\MNSTL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0535" y="3780388"/>
            <a:ext cx="2849232" cy="2798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0"/>
            <a:ext cx="3908120" cy="6796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28"/>
          <p:cNvCxnSpPr/>
          <p:nvPr/>
        </p:nvCxnSpPr>
        <p:spPr>
          <a:xfrm rot="10800000" flipH="1">
            <a:off x="2530646" y="1420518"/>
            <a:ext cx="3212510" cy="120802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6" name="Google Shape;186;p28"/>
          <p:cNvCxnSpPr/>
          <p:nvPr/>
        </p:nvCxnSpPr>
        <p:spPr>
          <a:xfrm>
            <a:off x="2651581" y="2645964"/>
            <a:ext cx="3221918" cy="90863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7" name="Google Shape;187;p28"/>
          <p:cNvCxnSpPr/>
          <p:nvPr/>
        </p:nvCxnSpPr>
        <p:spPr>
          <a:xfrm>
            <a:off x="2572978" y="2663382"/>
            <a:ext cx="3212512" cy="157656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8" name="Google Shape;188;p28"/>
          <p:cNvCxnSpPr/>
          <p:nvPr/>
        </p:nvCxnSpPr>
        <p:spPr>
          <a:xfrm rot="10800000" flipH="1">
            <a:off x="2572978" y="2057400"/>
            <a:ext cx="3300521" cy="588564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9" name="Google Shape;189;p28"/>
          <p:cNvCxnSpPr/>
          <p:nvPr/>
        </p:nvCxnSpPr>
        <p:spPr>
          <a:xfrm>
            <a:off x="2530644" y="2628545"/>
            <a:ext cx="3212512" cy="381913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We will use these sentence starters today.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553511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Investigation 1: Energy Angles</a:t>
            </a:r>
            <a:endParaRPr sz="2800" b="1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2800"/>
              <a:t>Before we begin, what do you think will happen to the image of light on the graph paper if the light shines straight at the tray?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2800"/>
              <a:t>Will the image of the light change in any way when you tilt the tray?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Arial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2800"/>
              <a:t>I predict the light </a:t>
            </a:r>
            <a:r>
              <a:rPr lang="en-US" sz="2800" u="sng"/>
              <a:t>will / won’t</a:t>
            </a:r>
            <a:r>
              <a:rPr lang="en-US" sz="2800"/>
              <a:t> change because I think ______________________.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/>
              <a:t>Analogy Map: Energy Angles Investigation</a:t>
            </a:r>
            <a:endParaRPr sz="2800"/>
          </a:p>
        </p:txBody>
      </p:sp>
      <p:graphicFrame>
        <p:nvGraphicFramePr>
          <p:cNvPr id="202" name="Google Shape;202;p30"/>
          <p:cNvGraphicFramePr/>
          <p:nvPr/>
        </p:nvGraphicFramePr>
        <p:xfrm>
          <a:off x="457200" y="18393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{A9C22B14-55CE-43D7-82E2-702B9721CC62}</a:tableStyleId>
              </a:tblPr>
              <a:tblGrid>
                <a:gridCol w="180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1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Part of the model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... is/are like …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Part of the real world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They are alike because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They are different because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Investigation 1: Energy Angles</a:t>
            </a:r>
            <a:endParaRPr b="1"/>
          </a:p>
        </p:txBody>
      </p:sp>
      <p:graphicFrame>
        <p:nvGraphicFramePr>
          <p:cNvPr id="208" name="Google Shape;208;p31"/>
          <p:cNvGraphicFramePr/>
          <p:nvPr/>
        </p:nvGraphicFramePr>
        <p:xfrm>
          <a:off x="2930511" y="205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{A9C22B14-55CE-43D7-82E2-702B9721CC62}</a:tableStyleId>
              </a:tblPr>
              <a:tblGrid>
                <a:gridCol w="292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BDBDB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DBDBDB"/>
                          </a:solidFill>
                        </a:rPr>
                        <a:t>Straight on</a:t>
                      </a:r>
                      <a:endParaRPr sz="2800" b="1" u="none" strike="noStrike" cap="none">
                        <a:solidFill>
                          <a:srgbClr val="DBDBDB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E3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BDBDB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DBDBDB"/>
                          </a:solidFill>
                        </a:rPr>
                        <a:t>At an angle</a:t>
                      </a:r>
                      <a:endParaRPr sz="1800" u="none" strike="noStrike" cap="none">
                        <a:solidFill>
                          <a:srgbClr val="DBDBDB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E3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C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FE5E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C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9" name="Google Shape;209;p31"/>
          <p:cNvSpPr txBox="1"/>
          <p:nvPr/>
        </p:nvSpPr>
        <p:spPr>
          <a:xfrm>
            <a:off x="304800" y="2514600"/>
            <a:ext cx="237806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pattern do you see between the two columns?</a:t>
            </a:r>
            <a:endParaRPr/>
          </a:p>
        </p:txBody>
      </p:sp>
      <p:sp>
        <p:nvSpPr>
          <p:cNvPr id="210" name="Google Shape;210;p31"/>
          <p:cNvSpPr txBox="1"/>
          <p:nvPr/>
        </p:nvSpPr>
        <p:spPr>
          <a:xfrm>
            <a:off x="3701915" y="1634850"/>
            <a:ext cx="430222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Lighted Squares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On-screen Show (4:3)</PresentationFormat>
  <Paragraphs>103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Arial</vt:lpstr>
      <vt:lpstr>Open Sans</vt:lpstr>
      <vt:lpstr>Noto Sans Symbols</vt:lpstr>
      <vt:lpstr>Times New Roman</vt:lpstr>
      <vt:lpstr>Frame</vt:lpstr>
      <vt:lpstr>Sun’s Effect on Climate</vt:lpstr>
      <vt:lpstr>Unit Central Question</vt:lpstr>
      <vt:lpstr>Link to Previous Lesson</vt:lpstr>
      <vt:lpstr>Lesson 2 Focus Question</vt:lpstr>
      <vt:lpstr>Investigation 1: Energy Angles</vt:lpstr>
      <vt:lpstr>We will use these sentence starters today. </vt:lpstr>
      <vt:lpstr>Investigation 1: Energy Angles</vt:lpstr>
      <vt:lpstr>Analogy Map: Energy Angles Investigation</vt:lpstr>
      <vt:lpstr>Investigation 1: Energy Angles</vt:lpstr>
      <vt:lpstr>Investigation 1: Energy Angles</vt:lpstr>
      <vt:lpstr>Investigation 1: Energy Angles</vt:lpstr>
      <vt:lpstr>Investigation 1: Energy Angles and Earth</vt:lpstr>
      <vt:lpstr>Making Connections</vt:lpstr>
      <vt:lpstr>Making Connections</vt:lpstr>
      <vt:lpstr>Investigation 2: Concentration of Solar Radiation</vt:lpstr>
      <vt:lpstr>Investigation 2: Concentration of Solar Radiation</vt:lpstr>
      <vt:lpstr>Investigation 2: Concentration of Solar Radiation</vt:lpstr>
      <vt:lpstr>Lesson Summary: Focus Question</vt:lpstr>
      <vt:lpstr>Lesson Summary: Key Science Ideas</vt:lpstr>
      <vt:lpstr>Link to Previous Lesson</vt:lpstr>
      <vt:lpstr>Introducing the Driving Question Board (DQB)</vt:lpstr>
      <vt:lpstr>In the next lesson, you will think about 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Valerie Maltese</dc:creator>
  <cp:lastModifiedBy>Valerie Maltese</cp:lastModifiedBy>
  <cp:revision>1</cp:revision>
  <dcterms:modified xsi:type="dcterms:W3CDTF">2024-07-12T18:04:12Z</dcterms:modified>
</cp:coreProperties>
</file>