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8" name="Google Shape;3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8" name="Google Shape;48;p6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Sun’s Effect on Climate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Lesson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1: What does Earth’s orbit around the Sun look like?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2800"/>
              <a:t>Now, let’s have a group demonstrate how Earth orbits the Sun each year.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/>
          </a:p>
          <a:p>
            <a:pPr marL="511175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Where would different places on Earth have summer and winter in your orbit?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Observe and listen carefully as each team shares.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I/We (</a:t>
            </a:r>
            <a:r>
              <a:rPr lang="en-US" sz="2800" u="sng"/>
              <a:t>agree/disagree</a:t>
            </a:r>
            <a:r>
              <a:rPr lang="en-US" sz="2800"/>
              <a:t>) because ___________.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Our evidence is _______________________.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324447" y="1115739"/>
            <a:ext cx="4495105" cy="63379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Investigation 2: Why does Earth’s tilt matter?</a:t>
            </a:r>
            <a:endParaRPr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2: Why does Earth’s tilt matter?</a:t>
            </a:r>
            <a:endParaRPr b="1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What do you notice about Earth’s tilt on its axis in this diagram?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How can we make sure our Earth model’s axis always tilts in the proper direction?</a:t>
            </a:r>
            <a:endParaRPr/>
          </a:p>
          <a:p>
            <a:pPr marL="685800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Pay attention to the North Star!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Investigation 2: Why does Earth’s tilt matter?</a:t>
            </a:r>
            <a:endParaRPr sz="2800" b="1"/>
          </a:p>
        </p:txBody>
      </p:sp>
      <p:sp>
        <p:nvSpPr>
          <p:cNvPr id="225" name="Google Shape;225;p33"/>
          <p:cNvSpPr txBox="1"/>
          <p:nvPr/>
        </p:nvSpPr>
        <p:spPr>
          <a:xfrm>
            <a:off x="628650" y="1836578"/>
            <a:ext cx="7886700" cy="502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Earth for another year in its orbit around the Sun.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each of the four positions on the diagram,</a:t>
            </a:r>
            <a:endParaRPr/>
          </a:p>
          <a:p>
            <a: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 which </a:t>
            </a:r>
            <a:r>
              <a:rPr lang="en-US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season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Northern Hemisphere experiences.</a:t>
            </a:r>
            <a:endParaRPr/>
          </a:p>
          <a:p>
            <a: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 which </a:t>
            </a:r>
            <a:r>
              <a:rPr lang="en-US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season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Southern Hemisphere experiences.</a:t>
            </a:r>
            <a:endParaRPr/>
          </a:p>
          <a:p>
            <a:pPr marL="10160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prepared to share your ideas about the Lesson Focus Question: </a:t>
            </a:r>
            <a:r>
              <a:rPr lang="en-US" sz="2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is it summer in the United States (Northern Hemisphere) when it is winter in Argentina (Southern Hemisphere)?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2: Why does Earth’s tilt matter?</a:t>
            </a:r>
            <a:endParaRPr b="1"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2800"/>
              <a:t>Let’s first look at Earth in position 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200"/>
          </a:p>
          <a:p>
            <a:pPr marL="511175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part of Earth receives more sunlight?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season is it in the Northern Hemisphere when Earth is in that position?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season is it in the Southern Hemisphere?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During which months of the year is Earth moving between positions 1 and 2?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2: Why does Earth’s tilt matter?</a:t>
            </a:r>
            <a:endParaRPr b="1"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2800"/>
              <a:t>What about Earth in position 3?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/>
          </a:p>
          <a:p>
            <a:pPr marL="511175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part of Earth receives more sunlight?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season is it in the Northern Hemisphere when Earth is in that position?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season is it in the Southern Hemisphere?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During which months of the year is Earth moving between positions 3 and 4?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2: Why does Earth’s tilt matter?</a:t>
            </a:r>
            <a:endParaRPr b="1"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seasons do we experience in positions 2 and 4?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Describe Earth’s tilt in positions 2 and 4 relative to the Sun.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does that say about the amount of sunlight each hemisphere receives in those positions?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/>
        </p:nvSpPr>
        <p:spPr>
          <a:xfrm>
            <a:off x="628650" y="1981200"/>
            <a:ext cx="7886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Earth-Sun model to explain your answers to these questions:</a:t>
            </a:r>
            <a:endParaRPr/>
          </a:p>
          <a:p>
            <a:pPr marL="511175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Earth closer to the Sun when it is summer in the United States?</a:t>
            </a:r>
            <a:endParaRPr/>
          </a:p>
          <a:p>
            <a:pPr marL="511175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Earth closer to the Sun when it is summer in Argentina?</a:t>
            </a:r>
            <a:endParaRPr/>
          </a:p>
          <a:p>
            <a:pPr marL="511175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Earth is not closer to the Sun in the summer, how can you explain why we have higher average temperatures in the summer?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Investigation 2: Why is it summer in the United States when it is winter in Argentina?</a:t>
            </a:r>
            <a:endParaRPr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2: Why is it summer in the United States when it is winter in Argentina?</a:t>
            </a:r>
            <a:endParaRPr b="1"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It is summer in the United States when it is winter in Argentina because ________________.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My evidence from our Earth-Sun model is ____________________________.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Record your ideas in your science notebook.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Lesson Summary: Key Science Ideas</a:t>
            </a:r>
            <a:endParaRPr b="1"/>
          </a:p>
        </p:txBody>
      </p:sp>
      <p:sp>
        <p:nvSpPr>
          <p:cNvPr id="261" name="Google Shape;261;p39"/>
          <p:cNvSpPr txBox="1"/>
          <p:nvPr/>
        </p:nvSpPr>
        <p:spPr>
          <a:xfrm>
            <a:off x="165652" y="1841011"/>
            <a:ext cx="324231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Earth’s tilt never changes directions. It always points in one direction—toward the North Star.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Earth’s North Pole does not always point toward the Sun. Sometimes, it points away from the Sun.</a:t>
            </a:r>
            <a:endParaRPr/>
          </a:p>
        </p:txBody>
      </p:sp>
      <p:pic>
        <p:nvPicPr>
          <p:cNvPr id="262" name="Google Shape;262;p39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096406" y="1313794"/>
            <a:ext cx="4138335" cy="562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Unit</a:t>
            </a: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Central Question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are some places on Earth hotter than others at different times of the year?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Lesson Summary: Key Science Ideas</a:t>
            </a:r>
            <a:endParaRPr b="1"/>
          </a:p>
        </p:txBody>
      </p:sp>
      <p:sp>
        <p:nvSpPr>
          <p:cNvPr id="268" name="Google Shape;268;p40"/>
          <p:cNvSpPr txBox="1"/>
          <p:nvPr/>
        </p:nvSpPr>
        <p:spPr>
          <a:xfrm>
            <a:off x="147874" y="2057400"/>
            <a:ext cx="3191674" cy="51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the North Pole points toward the Sun, the South Pole points away from the Sun.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Earth is in position 1, the Northern Hemisphere experiences summer and the Southern Hemisphere experiences winter.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0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320642" y="1553385"/>
            <a:ext cx="3734145" cy="5656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Summary: Why is it summer in the United States when it is winter in Argentina?</a:t>
            </a:r>
            <a:endParaRPr b="1"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2800"/>
              <a:t>Find your earlier answer to the Lesson Focus Question in your science notebook.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/>
          </a:p>
          <a:p>
            <a:pPr marL="685800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Do you still agree with your earlier ideas?</a:t>
            </a:r>
            <a:endParaRPr/>
          </a:p>
          <a:p>
            <a:pPr marL="6858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What would you like to add? Change?</a:t>
            </a:r>
            <a:endParaRPr/>
          </a:p>
          <a:p>
            <a:pPr marL="6858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Write a new summary to explain why people in the United States do not experience the same seasons as people in Argentina.</a:t>
            </a:r>
            <a:endParaRPr/>
          </a:p>
          <a:p>
            <a:pPr marL="1143000" lvl="2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Use evidence from the Earth-Sun model.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/>
              <a:t>Introducing the Driving Question Board (DQB)</a:t>
            </a:r>
            <a:endParaRPr sz="3200"/>
          </a:p>
        </p:txBody>
      </p:sp>
      <p:grpSp>
        <p:nvGrpSpPr>
          <p:cNvPr id="281" name="Google Shape;281;p42"/>
          <p:cNvGrpSpPr/>
          <p:nvPr/>
        </p:nvGrpSpPr>
        <p:grpSpPr>
          <a:xfrm>
            <a:off x="771773" y="1871567"/>
            <a:ext cx="1453019" cy="1565754"/>
            <a:chOff x="739036" y="1503123"/>
            <a:chExt cx="1453019" cy="1565754"/>
          </a:xfrm>
        </p:grpSpPr>
        <p:sp>
          <p:nvSpPr>
            <p:cNvPr id="282" name="Google Shape;282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83" name="Google Shape;283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284" name="Google Shape;284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5" name="Google Shape;285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6" name="Google Shape;286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8" name="Google Shape;288;p42"/>
          <p:cNvGrpSpPr/>
          <p:nvPr/>
        </p:nvGrpSpPr>
        <p:grpSpPr>
          <a:xfrm rot="771833">
            <a:off x="1787050" y="3034684"/>
            <a:ext cx="1453019" cy="1565754"/>
            <a:chOff x="739036" y="1503123"/>
            <a:chExt cx="1453019" cy="1565754"/>
          </a:xfrm>
        </p:grpSpPr>
        <p:sp>
          <p:nvSpPr>
            <p:cNvPr id="289" name="Google Shape;289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90" name="Google Shape;290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291" name="Google Shape;291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2" name="Google Shape;292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3" name="Google Shape;293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5" name="Google Shape;295;p42"/>
          <p:cNvGrpSpPr/>
          <p:nvPr/>
        </p:nvGrpSpPr>
        <p:grpSpPr>
          <a:xfrm>
            <a:off x="6799032" y="4698493"/>
            <a:ext cx="1453019" cy="1565754"/>
            <a:chOff x="739036" y="1503123"/>
            <a:chExt cx="1453019" cy="1565754"/>
          </a:xfrm>
        </p:grpSpPr>
        <p:sp>
          <p:nvSpPr>
            <p:cNvPr id="296" name="Google Shape;296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97" name="Google Shape;297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298" name="Google Shape;298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9" name="Google Shape;299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0" name="Google Shape;300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2" name="Google Shape;302;p42"/>
          <p:cNvGrpSpPr/>
          <p:nvPr/>
        </p:nvGrpSpPr>
        <p:grpSpPr>
          <a:xfrm>
            <a:off x="602673" y="5144890"/>
            <a:ext cx="1453019" cy="1565754"/>
            <a:chOff x="739036" y="1503123"/>
            <a:chExt cx="1453019" cy="1565754"/>
          </a:xfrm>
        </p:grpSpPr>
        <p:sp>
          <p:nvSpPr>
            <p:cNvPr id="303" name="Google Shape;303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04" name="Google Shape;304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05" name="Google Shape;305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6" name="Google Shape;306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7" name="Google Shape;307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9" name="Google Shape;309;p42"/>
          <p:cNvGrpSpPr/>
          <p:nvPr/>
        </p:nvGrpSpPr>
        <p:grpSpPr>
          <a:xfrm rot="-722097">
            <a:off x="5132275" y="2770520"/>
            <a:ext cx="1453019" cy="1565754"/>
            <a:chOff x="739036" y="1503123"/>
            <a:chExt cx="1453019" cy="1565754"/>
          </a:xfrm>
        </p:grpSpPr>
        <p:sp>
          <p:nvSpPr>
            <p:cNvPr id="310" name="Google Shape;310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11" name="Google Shape;311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12" name="Google Shape;312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3" name="Google Shape;313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4" name="Google Shape;314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42"/>
          <p:cNvGrpSpPr/>
          <p:nvPr/>
        </p:nvGrpSpPr>
        <p:grpSpPr>
          <a:xfrm rot="-652280">
            <a:off x="3389852" y="4190113"/>
            <a:ext cx="1453019" cy="1565754"/>
            <a:chOff x="739036" y="1503123"/>
            <a:chExt cx="1453019" cy="1565754"/>
          </a:xfrm>
        </p:grpSpPr>
        <p:sp>
          <p:nvSpPr>
            <p:cNvPr id="317" name="Google Shape;317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18" name="Google Shape;318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19" name="Google Shape;319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0" name="Google Shape;320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1" name="Google Shape;321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3" name="Google Shape;323;p42"/>
          <p:cNvGrpSpPr/>
          <p:nvPr/>
        </p:nvGrpSpPr>
        <p:grpSpPr>
          <a:xfrm rot="893649">
            <a:off x="3041229" y="1784644"/>
            <a:ext cx="1453019" cy="1565754"/>
            <a:chOff x="739036" y="1503123"/>
            <a:chExt cx="1453019" cy="1565754"/>
          </a:xfrm>
        </p:grpSpPr>
        <p:sp>
          <p:nvSpPr>
            <p:cNvPr id="324" name="Google Shape;324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25" name="Google Shape;325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26" name="Google Shape;326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8" name="Google Shape;328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0" name="Google Shape;330;p42"/>
          <p:cNvGrpSpPr/>
          <p:nvPr/>
        </p:nvGrpSpPr>
        <p:grpSpPr>
          <a:xfrm>
            <a:off x="7025341" y="2153282"/>
            <a:ext cx="1453019" cy="1565754"/>
            <a:chOff x="739036" y="1503123"/>
            <a:chExt cx="1453019" cy="1565754"/>
          </a:xfrm>
        </p:grpSpPr>
        <p:sp>
          <p:nvSpPr>
            <p:cNvPr id="331" name="Google Shape;331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32" name="Google Shape;332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33" name="Google Shape;333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4" name="Google Shape;334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5" name="Google Shape;335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7" name="Google Shape;337;p42"/>
          <p:cNvGrpSpPr/>
          <p:nvPr/>
        </p:nvGrpSpPr>
        <p:grpSpPr>
          <a:xfrm rot="-652280">
            <a:off x="7577313" y="3277271"/>
            <a:ext cx="1453019" cy="1565754"/>
            <a:chOff x="739036" y="1503123"/>
            <a:chExt cx="1453019" cy="1565754"/>
          </a:xfrm>
        </p:grpSpPr>
        <p:sp>
          <p:nvSpPr>
            <p:cNvPr id="338" name="Google Shape;338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39" name="Google Shape;339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40" name="Google Shape;340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1" name="Google Shape;341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2" name="Google Shape;342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4" name="Google Shape;344;p42"/>
          <p:cNvGrpSpPr/>
          <p:nvPr/>
        </p:nvGrpSpPr>
        <p:grpSpPr>
          <a:xfrm>
            <a:off x="5706797" y="1499018"/>
            <a:ext cx="1453019" cy="1565754"/>
            <a:chOff x="739036" y="1503123"/>
            <a:chExt cx="1453019" cy="1565754"/>
          </a:xfrm>
        </p:grpSpPr>
        <p:sp>
          <p:nvSpPr>
            <p:cNvPr id="345" name="Google Shape;345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46" name="Google Shape;346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47" name="Google Shape;347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8" name="Google Shape;348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9" name="Google Shape;349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1" name="Google Shape;351;p42"/>
          <p:cNvGrpSpPr/>
          <p:nvPr/>
        </p:nvGrpSpPr>
        <p:grpSpPr>
          <a:xfrm>
            <a:off x="4946721" y="5017430"/>
            <a:ext cx="1453019" cy="1565754"/>
            <a:chOff x="739036" y="1503123"/>
            <a:chExt cx="1453019" cy="1565754"/>
          </a:xfrm>
        </p:grpSpPr>
        <p:sp>
          <p:nvSpPr>
            <p:cNvPr id="352" name="Google Shape;352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53" name="Google Shape;353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54" name="Google Shape;354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5" name="Google Shape;355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6" name="Google Shape;356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" name="Google Shape;358;p42"/>
          <p:cNvGrpSpPr/>
          <p:nvPr/>
        </p:nvGrpSpPr>
        <p:grpSpPr>
          <a:xfrm rot="-684863">
            <a:off x="2498987" y="5224257"/>
            <a:ext cx="1453019" cy="1565754"/>
            <a:chOff x="739036" y="1503123"/>
            <a:chExt cx="1453019" cy="1565754"/>
          </a:xfrm>
        </p:grpSpPr>
        <p:sp>
          <p:nvSpPr>
            <p:cNvPr id="359" name="Google Shape;359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60" name="Google Shape;360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61" name="Google Shape;361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2" name="Google Shape;362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3" name="Google Shape;363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5" name="Google Shape;365;p42"/>
          <p:cNvGrpSpPr/>
          <p:nvPr/>
        </p:nvGrpSpPr>
        <p:grpSpPr>
          <a:xfrm rot="-722097">
            <a:off x="152468" y="2954767"/>
            <a:ext cx="1453019" cy="1565754"/>
            <a:chOff x="739036" y="1503123"/>
            <a:chExt cx="1453019" cy="1565754"/>
          </a:xfrm>
        </p:grpSpPr>
        <p:sp>
          <p:nvSpPr>
            <p:cNvPr id="366" name="Google Shape;366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67" name="Google Shape;367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68" name="Google Shape;368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9" name="Google Shape;369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0" name="Google Shape;370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42"/>
          <p:cNvGrpSpPr/>
          <p:nvPr/>
        </p:nvGrpSpPr>
        <p:grpSpPr>
          <a:xfrm>
            <a:off x="3672265" y="2559843"/>
            <a:ext cx="1453019" cy="1565754"/>
            <a:chOff x="739036" y="1503123"/>
            <a:chExt cx="1453019" cy="1565754"/>
          </a:xfrm>
        </p:grpSpPr>
        <p:sp>
          <p:nvSpPr>
            <p:cNvPr id="373" name="Google Shape;373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74" name="Google Shape;374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75" name="Google Shape;375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6" name="Google Shape;376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7" name="Google Shape;377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9" name="Google Shape;379;p42"/>
          <p:cNvGrpSpPr/>
          <p:nvPr/>
        </p:nvGrpSpPr>
        <p:grpSpPr>
          <a:xfrm rot="771833">
            <a:off x="5778733" y="3872901"/>
            <a:ext cx="1453019" cy="1565754"/>
            <a:chOff x="739036" y="1503123"/>
            <a:chExt cx="1453019" cy="1565754"/>
          </a:xfrm>
        </p:grpSpPr>
        <p:sp>
          <p:nvSpPr>
            <p:cNvPr id="380" name="Google Shape;380;p42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81" name="Google Shape;381;p42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82" name="Google Shape;382;p42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3" name="Google Shape;383;p42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4" name="Google Shape;384;p42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42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 the next lesson, you will think about … </a:t>
            </a:r>
            <a:endParaRPr b="1"/>
          </a:p>
        </p:txBody>
      </p:sp>
      <p:sp>
        <p:nvSpPr>
          <p:cNvPr id="391" name="Google Shape;391;p43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i="0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Does the angle of sunlight and the tilt of Earth changes the angle of sunlight that different places on Earth receive?</a:t>
            </a:r>
            <a:endParaRPr sz="2800">
              <a:solidFill>
                <a:srgbClr val="2E1E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Link to Previous Lesson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Think-Pair-Share</a:t>
            </a:r>
            <a:endParaRPr/>
          </a:p>
          <a:p>
            <a:pPr marL="274637" lvl="1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What did you learn last time that might help you answer our Unit Central Question?</a:t>
            </a:r>
            <a:endParaRPr sz="2800" i="1"/>
          </a:p>
          <a:p>
            <a:pPr marL="274637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 b="1" i="1"/>
              <a:t>Why are some places on Earth hotter than others</a:t>
            </a:r>
            <a:r>
              <a:rPr lang="en-US" sz="2800" b="1"/>
              <a:t> </a:t>
            </a:r>
            <a:r>
              <a:rPr lang="en-US" sz="2800" b="1" i="1"/>
              <a:t>at different times of the year?</a:t>
            </a:r>
            <a:endParaRPr sz="2800" b="1"/>
          </a:p>
          <a:p>
            <a:pPr marL="685800" lvl="1" indent="-50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274637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Use your science notebook and graphs and charts for evidence.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Link to Previous Lesson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2800"/>
              <a:t>Here’s what we know so far …</a:t>
            </a:r>
            <a:endParaRPr/>
          </a:p>
          <a:p>
            <a:pPr marL="461963" lvl="1" indent="-18288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Earth is round like a ball, so the Sun’s light hits some places more directly and other places less directly.</a:t>
            </a:r>
            <a:endParaRPr/>
          </a:p>
          <a:p>
            <a:pPr marL="461963" lvl="1" indent="-18288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The sunlight is more intense (more concentrated) near the equator, so average temperatures are higher.</a:t>
            </a:r>
            <a:endParaRPr/>
          </a:p>
          <a:p>
            <a:pPr marL="461963" lvl="1" indent="-18288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The sunlight is less intense (more spread out) as we move closer to the poles, so average temperatures are lower in those places.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US"/>
              <a:t>3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 Focus</a:t>
            </a: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Question</a:t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3268979" y="1600200"/>
            <a:ext cx="5185703" cy="2743201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it summer in the United States (North America) when it is winter in Argentina (South America)?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What do you think </a:t>
            </a:r>
            <a:r>
              <a:rPr lang="en-US" b="1" i="1"/>
              <a:t>now</a:t>
            </a:r>
            <a:r>
              <a:rPr lang="en-US" b="1"/>
              <a:t> about the focus question?</a:t>
            </a:r>
            <a:endParaRPr b="1"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i="0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I think it is summer in the Northern Hemisphere at the same time it is winter in the Southern Hemisphere because </a:t>
            </a:r>
            <a:r>
              <a:rPr lang="en-US" sz="2800" i="0" u="sng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800" i="0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2E1E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1: What does Earth’s orbit around the Sun look like?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4294967295"/>
          </p:nvPr>
        </p:nvSpPr>
        <p:spPr>
          <a:xfrm>
            <a:off x="99613" y="1597787"/>
            <a:ext cx="8911865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does each of these materials represent in our model of Earth’s relationship to the Sun?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562" y="2633388"/>
            <a:ext cx="1835167" cy="239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7626" y="2575179"/>
            <a:ext cx="2460570" cy="191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441" y="2781978"/>
            <a:ext cx="2240296" cy="226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232135" y="5203851"/>
            <a:ext cx="26049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lightbulb and base</a:t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3592592" y="4406918"/>
            <a:ext cx="15989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hula hoop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6397007" y="5203851"/>
            <a:ext cx="2364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Styrofoam ball and stick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4057076" y="5363139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rubber band</a:t>
            </a:r>
            <a:endParaRPr/>
          </a:p>
        </p:txBody>
      </p:sp>
      <p:cxnSp>
        <p:nvCxnSpPr>
          <p:cNvPr id="187" name="Google Shape;187;p27"/>
          <p:cNvCxnSpPr>
            <a:stCxn id="186" idx="0"/>
          </p:cNvCxnSpPr>
          <p:nvPr/>
        </p:nvCxnSpPr>
        <p:spPr>
          <a:xfrm rot="10800000" flipH="1">
            <a:off x="5085776" y="3912339"/>
            <a:ext cx="2188200" cy="145080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27"/>
          <p:cNvCxnSpPr>
            <a:stCxn id="189" idx="0"/>
          </p:cNvCxnSpPr>
          <p:nvPr/>
        </p:nvCxnSpPr>
        <p:spPr>
          <a:xfrm rot="10800000" flipH="1">
            <a:off x="6063110" y="3912305"/>
            <a:ext cx="2277900" cy="191250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9" name="Google Shape;189;p27"/>
          <p:cNvSpPr txBox="1"/>
          <p:nvPr/>
        </p:nvSpPr>
        <p:spPr>
          <a:xfrm>
            <a:off x="5383658" y="5824805"/>
            <a:ext cx="1358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pushpins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1: What does Earth’s orbit around the Sun look like?</a:t>
            </a: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Use these materials to show how you think Earth orbits the Sun during one year.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Make sure everyone has a chance to work with the materials and is adding ideas.</a:t>
            </a:r>
            <a:endParaRPr/>
          </a:p>
          <a:p>
            <a:pPr marL="511175" lvl="1" indent="-18288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Think about the focus question as you work.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Investigation 1: What does Earth’s orbit around the Sun look like?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First, let’s think about our model.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/>
          </a:p>
          <a:p>
            <a:pPr marL="511175" lvl="1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How do you think this representation of Earth and the Sun are like the real thing?</a:t>
            </a:r>
            <a:endParaRPr/>
          </a:p>
          <a:p>
            <a:pPr marL="130175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511175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what ways is our representation different from the real Earth and Sun?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(4:3)</PresentationFormat>
  <Paragraphs>132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Noto Sans Symbols</vt:lpstr>
      <vt:lpstr>Open Sans</vt:lpstr>
      <vt:lpstr>Frame</vt:lpstr>
      <vt:lpstr>Sun’s Effect on Climate</vt:lpstr>
      <vt:lpstr>Unit Central Question</vt:lpstr>
      <vt:lpstr>Link to Previous Lesson</vt:lpstr>
      <vt:lpstr>Link to Previous Lesson</vt:lpstr>
      <vt:lpstr>Lesson 3 Focus Question</vt:lpstr>
      <vt:lpstr>What do you think now about the focus question?</vt:lpstr>
      <vt:lpstr>Investigation 1: What does Earth’s orbit around the Sun look like?</vt:lpstr>
      <vt:lpstr>Investigation 1: What does Earth’s orbit around the Sun look like?</vt:lpstr>
      <vt:lpstr>Investigation 1: What does Earth’s orbit around the Sun look like?</vt:lpstr>
      <vt:lpstr>Investigation 1: What does Earth’s orbit around the Sun look like?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is it summer in the United States when it is winter in Argentina?</vt:lpstr>
      <vt:lpstr>Investigation 2: Why is it summer in the United States when it is winter in Argentina?</vt:lpstr>
      <vt:lpstr>Lesson Summary: Key Science Ideas</vt:lpstr>
      <vt:lpstr>Lesson Summary: Key Science Ideas</vt:lpstr>
      <vt:lpstr>Summary: Why is it summer in the United States when it is winter in Argentina?</vt:lpstr>
      <vt:lpstr>Introducing the Driving Question Board (DQB)</vt:lpstr>
      <vt:lpstr>In the next lesson, you will think about 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2024-07-12T18:05:34Z</dcterms:modified>
</cp:coreProperties>
</file>