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0" name="Google Shape;21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6" name="Google Shape;21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0" name="Google Shape;23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7" name="Google Shape;23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5" name="Google Shape;24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1" name="Google Shape;25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7" name="Google Shape;25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
        <p:nvSpPr>
          <p:cNvPr id="379" name="Google Shape;37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1" name="Google Shape;381;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STLHS: Day 1</a:t>
            </a:r>
            <a:endParaRPr/>
          </a:p>
        </p:txBody>
      </p:sp>
      <p:sp>
        <p:nvSpPr>
          <p:cNvPr id="382" name="Google Shape;382;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BSCS</a:t>
            </a:r>
            <a:endParaRPr/>
          </a:p>
        </p:txBody>
      </p:sp>
      <p:sp>
        <p:nvSpPr>
          <p:cNvPr id="383" name="Google Shape;383;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7/17/17</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7" name="Google Shape;16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173" name="Google Shape;17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5" name="Google Shape;175;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STLHS: Day 1</a:t>
            </a:r>
            <a:endParaRPr/>
          </a:p>
        </p:txBody>
      </p:sp>
      <p:sp>
        <p:nvSpPr>
          <p:cNvPr id="176" name="Google Shape;17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BSCS</a:t>
            </a:r>
            <a:endParaRPr/>
          </a:p>
        </p:txBody>
      </p:sp>
      <p:sp>
        <p:nvSpPr>
          <p:cNvPr id="177" name="Google Shape;17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7/17/17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1" name="Google Shape;19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7" name="Google Shape;19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3" name="Google Shape;2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802386" y="1298448"/>
            <a:ext cx="54864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2"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2900934" y="868680"/>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5" name="Google Shape;75;p11"/>
          <p:cNvSpPr txBox="1">
            <a:spLocks noGrp="1"/>
          </p:cNvSpPr>
          <p:nvPr>
            <p:ph type="body" idx="2"/>
          </p:nvPr>
        </p:nvSpPr>
        <p:spPr>
          <a:xfrm>
            <a:off x="192024" y="3337560"/>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6" name="Google Shape;76;p1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a:spLocks noGrp="1"/>
          </p:cNvSpPr>
          <p:nvPr>
            <p:ph type="pic" idx="2"/>
          </p:nvPr>
        </p:nvSpPr>
        <p:spPr>
          <a:xfrm>
            <a:off x="2677983" y="767419"/>
            <a:ext cx="6086423" cy="5330952"/>
          </a:xfrm>
          <a:prstGeom prst="rect">
            <a:avLst/>
          </a:prstGeom>
          <a:solidFill>
            <a:srgbClr val="BFBFBF"/>
          </a:solidFill>
          <a:ln>
            <a:noFill/>
          </a:ln>
        </p:spPr>
      </p:sp>
      <p:sp>
        <p:nvSpPr>
          <p:cNvPr id="81" name="Google Shape;81;p12"/>
          <p:cNvSpPr txBox="1">
            <a:spLocks noGrp="1"/>
          </p:cNvSpPr>
          <p:nvPr>
            <p:ph type="body" idx="1"/>
          </p:nvPr>
        </p:nvSpPr>
        <p:spPr>
          <a:xfrm>
            <a:off x="192024" y="3340602"/>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2" name="Google Shape;82;p1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2624326"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084831" y="681228"/>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1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1133475" y="2409825"/>
            <a:ext cx="4953000" cy="21145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3083814" y="685800"/>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1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Layout Option 2">
  <p:cSld name="Comparison Layout Option 2">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627460" y="2048843"/>
            <a:ext cx="3868340"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0" name="Google Shape;100;p15"/>
          <p:cNvSpPr txBox="1">
            <a:spLocks noGrp="1"/>
          </p:cNvSpPr>
          <p:nvPr>
            <p:ph type="body" idx="2"/>
          </p:nvPr>
        </p:nvSpPr>
        <p:spPr>
          <a:xfrm>
            <a:off x="629842" y="2971800"/>
            <a:ext cx="3868340"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p15"/>
          <p:cNvSpPr txBox="1">
            <a:spLocks noGrp="1"/>
          </p:cNvSpPr>
          <p:nvPr>
            <p:ph type="body" idx="3"/>
          </p:nvPr>
        </p:nvSpPr>
        <p:spPr>
          <a:xfrm>
            <a:off x="4629150" y="2048843"/>
            <a:ext cx="3887391"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2" name="Google Shape;102;p15"/>
          <p:cNvSpPr txBox="1">
            <a:spLocks noGrp="1"/>
          </p:cNvSpPr>
          <p:nvPr>
            <p:ph type="body" idx="4"/>
          </p:nvPr>
        </p:nvSpPr>
        <p:spPr>
          <a:xfrm>
            <a:off x="4629150" y="2971800"/>
            <a:ext cx="3887391"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3" name="Google Shape;103;p15"/>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15"/>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5" name="Google Shape;105;p15"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106" name="Google Shape;106;p15"/>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Research presention no title">
  <p:cSld name="1_Research presention no title">
    <p:spTree>
      <p:nvGrpSpPr>
        <p:cNvPr id="1" name="Shape 107"/>
        <p:cNvGrpSpPr/>
        <p:nvPr/>
      </p:nvGrpSpPr>
      <p:grpSpPr>
        <a:xfrm>
          <a:off x="0" y="0"/>
          <a:ext cx="0" cy="0"/>
          <a:chOff x="0" y="0"/>
          <a:chExt cx="0" cy="0"/>
        </a:xfrm>
      </p:grpSpPr>
      <p:sp>
        <p:nvSpPr>
          <p:cNvPr id="108" name="Google Shape;108;p1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457200" y="228601"/>
            <a:ext cx="8229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1" name="Google Shape;111;p16"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Research presention no title two content">
  <p:cSld name="2_Research presention no title two content">
    <p:spTree>
      <p:nvGrpSpPr>
        <p:cNvPr id="1" name="Shape 112"/>
        <p:cNvGrpSpPr/>
        <p:nvPr/>
      </p:nvGrpSpPr>
      <p:grpSpPr>
        <a:xfrm>
          <a:off x="0" y="0"/>
          <a:ext cx="0" cy="0"/>
          <a:chOff x="0" y="0"/>
          <a:chExt cx="0" cy="0"/>
        </a:xfrm>
      </p:grpSpPr>
      <p:sp>
        <p:nvSpPr>
          <p:cNvPr id="113" name="Google Shape;113;p1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457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6" name="Google Shape;116;p17"/>
          <p:cNvSpPr txBox="1">
            <a:spLocks noGrp="1"/>
          </p:cNvSpPr>
          <p:nvPr>
            <p:ph type="body" idx="2"/>
          </p:nvPr>
        </p:nvSpPr>
        <p:spPr>
          <a:xfrm>
            <a:off x="5029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7" name="Google Shape;117;p17"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ntent with Caption">
  <p:cSld name="2 Content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1" name="Google Shape;121;p1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body" idx="2"/>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24" name="Google Shape;124;p18"/>
          <p:cNvSpPr txBox="1">
            <a:spLocks noGrp="1"/>
          </p:cNvSpPr>
          <p:nvPr>
            <p:ph type="body" idx="3"/>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ntent w/titles with Caption">
  <p:cSld name="2 Content w/titles with Caption">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8" name="Google Shape;128;p1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body" idx="2"/>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1" name="Google Shape;131;p19"/>
          <p:cNvSpPr txBox="1">
            <a:spLocks noGrp="1"/>
          </p:cNvSpPr>
          <p:nvPr>
            <p:ph type="body" idx="3"/>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32" name="Google Shape;132;p19"/>
          <p:cNvSpPr txBox="1">
            <a:spLocks noGrp="1"/>
          </p:cNvSpPr>
          <p:nvPr>
            <p:ph type="body" idx="4"/>
          </p:nvPr>
        </p:nvSpPr>
        <p:spPr>
          <a:xfrm>
            <a:off x="5863847" y="685801"/>
            <a:ext cx="2606040" cy="115095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3" name="Google Shape;133;p19"/>
          <p:cNvSpPr txBox="1">
            <a:spLocks noGrp="1"/>
          </p:cNvSpPr>
          <p:nvPr>
            <p:ph type="body" idx="5"/>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1 line title">
  <p:cSld name="Body 1 line title">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628650" y="459470"/>
            <a:ext cx="7886700" cy="36784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36" name="Google Shape;136;p20"/>
          <p:cNvCxnSpPr/>
          <p:nvPr/>
        </p:nvCxnSpPr>
        <p:spPr>
          <a:xfrm>
            <a:off x="692937" y="945494"/>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37" name="Google Shape;137;p20"/>
          <p:cNvSpPr txBox="1">
            <a:spLocks noGrp="1"/>
          </p:cNvSpPr>
          <p:nvPr>
            <p:ph type="body" idx="1"/>
          </p:nvPr>
        </p:nvSpPr>
        <p:spPr>
          <a:xfrm>
            <a:off x="628650" y="1287617"/>
            <a:ext cx="7886700" cy="4629093"/>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a:lnSpc>
                <a:spcPct val="100000"/>
              </a:lnSpc>
              <a:spcBef>
                <a:spcPts val="45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a:lnSpc>
                <a:spcPct val="100000"/>
              </a:lnSpc>
              <a:spcBef>
                <a:spcPts val="45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30200" algn="l">
              <a:lnSpc>
                <a:spcPct val="100000"/>
              </a:lnSpc>
              <a:spcBef>
                <a:spcPts val="4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4pPr>
            <a:lvl5pPr marL="2286000" marR="0" lvl="4" indent="-330200" algn="l">
              <a:lnSpc>
                <a:spcPct val="100000"/>
              </a:lnSpc>
              <a:spcBef>
                <a:spcPts val="450"/>
              </a:spcBef>
              <a:spcAft>
                <a:spcPts val="0"/>
              </a:spcAft>
              <a:buClr>
                <a:srgbClr val="000000"/>
              </a:buClr>
              <a:buSzPts val="1600"/>
              <a:buFont typeface="Arial"/>
              <a:buChar char="•"/>
              <a:defRPr sz="16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7" name="Google Shape;27;p3"/>
          <p:cNvSpPr txBox="1">
            <a:spLocks noGrp="1"/>
          </p:cNvSpPr>
          <p:nvPr>
            <p:ph type="body" idx="2"/>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8" name="Google Shape;28;p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 Body ">
  <p:cSld name="01 Body ">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628650" y="459466"/>
            <a:ext cx="7886700" cy="36784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40" name="Google Shape;140;p21"/>
          <p:cNvCxnSpPr/>
          <p:nvPr/>
        </p:nvCxnSpPr>
        <p:spPr>
          <a:xfrm>
            <a:off x="692935" y="945494"/>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41" name="Google Shape;141;p21"/>
          <p:cNvSpPr txBox="1">
            <a:spLocks noGrp="1"/>
          </p:cNvSpPr>
          <p:nvPr>
            <p:ph type="body" idx="1"/>
          </p:nvPr>
        </p:nvSpPr>
        <p:spPr>
          <a:xfrm>
            <a:off x="628650" y="1287613"/>
            <a:ext cx="7886700" cy="4629093"/>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3 Body">
  <p:cSld name="03 Body">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628650" y="365126"/>
            <a:ext cx="7886700" cy="507439"/>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2"/>
          <p:cNvSpPr txBox="1">
            <a:spLocks noGrp="1"/>
          </p:cNvSpPr>
          <p:nvPr>
            <p:ph type="body" idx="1"/>
          </p:nvPr>
        </p:nvSpPr>
        <p:spPr>
          <a:xfrm>
            <a:off x="628650" y="1287757"/>
            <a:ext cx="3867150" cy="4628949"/>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45" name="Google Shape;145;p22"/>
          <p:cNvSpPr txBox="1">
            <a:spLocks noGrp="1"/>
          </p:cNvSpPr>
          <p:nvPr>
            <p:ph type="body" idx="2"/>
          </p:nvPr>
        </p:nvSpPr>
        <p:spPr>
          <a:xfrm>
            <a:off x="4648200" y="1287757"/>
            <a:ext cx="3867150" cy="4628949"/>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1pPr>
            <a:lvl2pPr marL="914400" marR="0" lvl="1" indent="-381000" algn="l">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cxnSp>
        <p:nvCxnSpPr>
          <p:cNvPr id="146" name="Google Shape;146;p22"/>
          <p:cNvCxnSpPr/>
          <p:nvPr/>
        </p:nvCxnSpPr>
        <p:spPr>
          <a:xfrm>
            <a:off x="692935" y="945494"/>
            <a:ext cx="7758130" cy="0"/>
          </a:xfrm>
          <a:prstGeom prst="straightConnector1">
            <a:avLst/>
          </a:prstGeom>
          <a:noFill/>
          <a:ln w="19050" cap="flat" cmpd="sng">
            <a:solidFill>
              <a:srgbClr val="FAAD6D"/>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Option 2">
  <p:cSld name="Title Only Option 2">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43" name="Google Shape;43;p6"/>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44" name="Google Shape;44;p6"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45" name="Google Shape;45;p6"/>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clusion">
  <p:cSld name="Conclusion">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p:nvPr/>
        </p:nvSpPr>
        <p:spPr>
          <a:xfrm>
            <a:off x="0" y="1"/>
            <a:ext cx="175909"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50" name="Google Shape;50;p7"/>
          <p:cNvSpPr txBox="1">
            <a:spLocks noGrp="1"/>
          </p:cNvSpPr>
          <p:nvPr>
            <p:ph type="title"/>
          </p:nvPr>
        </p:nvSpPr>
        <p:spPr>
          <a:xfrm>
            <a:off x="457200" y="5715000"/>
            <a:ext cx="8229600" cy="4572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2100"/>
              <a:buFont typeface="Calibri"/>
              <a:buNone/>
              <a:defRPr sz="21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228600"/>
            <a:ext cx="8229600"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4050"/>
              <a:buNone/>
              <a:defRPr sz="4050" b="1">
                <a:solidFill>
                  <a:schemeClr val="accent1"/>
                </a:solidFill>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52" name="Google Shape;52;p7" descr="Graphical user interface, text, application, chat or text message"/>
          <p:cNvPicPr preferRelativeResize="0"/>
          <p:nvPr/>
        </p:nvPicPr>
        <p:blipFill rotWithShape="1">
          <a:blip r:embed="rId2">
            <a:alphaModFix/>
          </a:blip>
          <a:srcRect/>
          <a:stretch/>
        </p:blipFill>
        <p:spPr>
          <a:xfrm>
            <a:off x="1632700" y="1556889"/>
            <a:ext cx="6342901" cy="4017272"/>
          </a:xfrm>
          <a:prstGeom prst="rect">
            <a:avLst/>
          </a:prstGeom>
          <a:noFill/>
          <a:ln>
            <a:noFill/>
          </a:ln>
        </p:spPr>
      </p:pic>
      <p:pic>
        <p:nvPicPr>
          <p:cNvPr id="53" name="Google Shape;53;p7" descr="Logo&#10;&#10;Description automatically generated"/>
          <p:cNvPicPr preferRelativeResize="0"/>
          <p:nvPr/>
        </p:nvPicPr>
        <p:blipFill rotWithShape="1">
          <a:blip r:embed="rId3">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371600" y="685800"/>
            <a:ext cx="7015734" cy="274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Calibri"/>
              <a:buNone/>
              <a:defRPr sz="54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1371600" y="3613151"/>
            <a:ext cx="7015734"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000"/>
              <a:buNone/>
              <a:defRPr sz="2000" cap="none">
                <a:solidFill>
                  <a:srgbClr val="8A8A8A"/>
                </a:solidFill>
              </a:defRPr>
            </a:lvl1pPr>
            <a:lvl2pPr marL="914400" lvl="1" indent="-228600" algn="l">
              <a:lnSpc>
                <a:spcPct val="100000"/>
              </a:lnSpc>
              <a:spcBef>
                <a:spcPts val="250"/>
              </a:spcBef>
              <a:spcAft>
                <a:spcPts val="0"/>
              </a:spcAft>
              <a:buSzPts val="1800"/>
              <a:buNone/>
              <a:defRPr sz="1800">
                <a:solidFill>
                  <a:srgbClr val="949494"/>
                </a:solidFill>
              </a:defRPr>
            </a:lvl2pPr>
            <a:lvl3pPr marL="1371600" lvl="2" indent="-228600" algn="l">
              <a:lnSpc>
                <a:spcPct val="100000"/>
              </a:lnSpc>
              <a:spcBef>
                <a:spcPts val="250"/>
              </a:spcBef>
              <a:spcAft>
                <a:spcPts val="0"/>
              </a:spcAft>
              <a:buSzPts val="1600"/>
              <a:buNone/>
              <a:defRPr sz="1600">
                <a:solidFill>
                  <a:srgbClr val="949494"/>
                </a:solidFill>
              </a:defRPr>
            </a:lvl3pPr>
            <a:lvl4pPr marL="1828800" lvl="3" indent="-228600" algn="l">
              <a:lnSpc>
                <a:spcPct val="100000"/>
              </a:lnSpc>
              <a:spcBef>
                <a:spcPts val="250"/>
              </a:spcBef>
              <a:spcAft>
                <a:spcPts val="0"/>
              </a:spcAft>
              <a:buSzPts val="1400"/>
              <a:buNone/>
              <a:defRPr sz="1400">
                <a:solidFill>
                  <a:srgbClr val="949494"/>
                </a:solidFill>
              </a:defRPr>
            </a:lvl4pPr>
            <a:lvl5pPr marL="2286000" lvl="4" indent="-228600" algn="l">
              <a:lnSpc>
                <a:spcPct val="100000"/>
              </a:lnSpc>
              <a:spcBef>
                <a:spcPts val="250"/>
              </a:spcBef>
              <a:spcAft>
                <a:spcPts val="0"/>
              </a:spcAft>
              <a:buSzPts val="1400"/>
              <a:buNone/>
              <a:defRPr sz="1400">
                <a:solidFill>
                  <a:srgbClr val="949494"/>
                </a:solidFill>
              </a:defRPr>
            </a:lvl5pPr>
            <a:lvl6pPr marL="2743200" lvl="5" indent="-228600" algn="l">
              <a:lnSpc>
                <a:spcPct val="90000"/>
              </a:lnSpc>
              <a:spcBef>
                <a:spcPts val="250"/>
              </a:spcBef>
              <a:spcAft>
                <a:spcPts val="0"/>
              </a:spcAft>
              <a:buSzPts val="1400"/>
              <a:buNone/>
              <a:defRPr sz="1400">
                <a:solidFill>
                  <a:srgbClr val="949494"/>
                </a:solidFill>
              </a:defRPr>
            </a:lvl6pPr>
            <a:lvl7pPr marL="3200400" lvl="6" indent="-228600" algn="l">
              <a:lnSpc>
                <a:spcPct val="90000"/>
              </a:lnSpc>
              <a:spcBef>
                <a:spcPts val="250"/>
              </a:spcBef>
              <a:spcAft>
                <a:spcPts val="0"/>
              </a:spcAft>
              <a:buSzPts val="1400"/>
              <a:buNone/>
              <a:defRPr sz="1400">
                <a:solidFill>
                  <a:srgbClr val="949494"/>
                </a:solidFill>
              </a:defRPr>
            </a:lvl7pPr>
            <a:lvl8pPr marL="3657600" lvl="7" indent="-228600" algn="l">
              <a:lnSpc>
                <a:spcPct val="90000"/>
              </a:lnSpc>
              <a:spcBef>
                <a:spcPts val="250"/>
              </a:spcBef>
              <a:spcAft>
                <a:spcPts val="0"/>
              </a:spcAft>
              <a:buSzPts val="1400"/>
              <a:buNone/>
              <a:defRPr sz="1400">
                <a:solidFill>
                  <a:srgbClr val="949494"/>
                </a:solidFill>
              </a:defRPr>
            </a:lvl8pPr>
            <a:lvl9pPr marL="4114800" lvl="8" indent="-228600" algn="l">
              <a:lnSpc>
                <a:spcPct val="90000"/>
              </a:lnSpc>
              <a:spcBef>
                <a:spcPts val="250"/>
              </a:spcBef>
              <a:spcAft>
                <a:spcPts val="250"/>
              </a:spcAft>
              <a:buSzPts val="1400"/>
              <a:buNone/>
              <a:defRPr sz="1400">
                <a:solidFill>
                  <a:srgbClr val="949494"/>
                </a:solidFill>
              </a:defRPr>
            </a:lvl9pPr>
          </a:lstStyle>
          <a:p>
            <a:endParaRPr/>
          </a:p>
        </p:txBody>
      </p:sp>
      <p:sp>
        <p:nvSpPr>
          <p:cNvPr id="57" name="Google Shape;57;p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8"/>
          <p:cNvSpPr/>
          <p:nvPr/>
        </p:nvSpPr>
        <p:spPr>
          <a:xfrm>
            <a:off x="1" y="685800"/>
            <a:ext cx="457199" cy="548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4" name="Google Shape;64;p9"/>
          <p:cNvSpPr txBox="1">
            <a:spLocks noGrp="1"/>
          </p:cNvSpPr>
          <p:nvPr>
            <p:ph type="body" idx="2"/>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5" name="Google Shape;65;p9"/>
          <p:cNvSpPr txBox="1">
            <a:spLocks noGrp="1"/>
          </p:cNvSpPr>
          <p:nvPr>
            <p:ph type="body" idx="3"/>
          </p:nvPr>
        </p:nvSpPr>
        <p:spPr>
          <a:xfrm>
            <a:off x="5863847" y="685801"/>
            <a:ext cx="2606040" cy="115095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6" name="Google Shape;66;p9"/>
          <p:cNvSpPr txBox="1">
            <a:spLocks noGrp="1"/>
          </p:cNvSpPr>
          <p:nvPr>
            <p:ph type="body" idx="4"/>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7" name="Google Shape;67;p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9"/>
        <p:cNvGrpSpPr/>
        <p:nvPr/>
      </p:nvGrpSpPr>
      <p:grpSpPr>
        <a:xfrm>
          <a:off x="0" y="0"/>
          <a:ext cx="0" cy="0"/>
          <a:chOff x="0" y="0"/>
          <a:chExt cx="0" cy="0"/>
        </a:xfrm>
      </p:grpSpPr>
      <p:sp>
        <p:nvSpPr>
          <p:cNvPr id="70" name="Google Shape;70;p10"/>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000"/>
              <a:buFont typeface="Calibri"/>
              <a:buNone/>
              <a:defRPr sz="30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1200"/>
              </a:spcBef>
              <a:spcAft>
                <a:spcPts val="0"/>
              </a:spcAft>
              <a:buClr>
                <a:schemeClr val="accent1"/>
              </a:buClr>
              <a:buSzPts val="2800"/>
              <a:buFont typeface="Noto Sans Symbols"/>
              <a:buChar char="●"/>
              <a:defRPr sz="2800" b="0" i="0" u="none" strike="noStrike" cap="none">
                <a:solidFill>
                  <a:schemeClr val="dk2"/>
                </a:solidFill>
                <a:latin typeface="Calibri"/>
                <a:ea typeface="Calibri"/>
                <a:cs typeface="Calibri"/>
                <a:sym typeface="Calibri"/>
              </a:defRPr>
            </a:lvl1pPr>
            <a:lvl2pPr marL="914400" marR="0" lvl="1" indent="-355600" algn="l" rtl="0">
              <a:lnSpc>
                <a:spcPct val="100000"/>
              </a:lnSpc>
              <a:spcBef>
                <a:spcPts val="25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2pPr>
            <a:lvl3pPr marL="1371600" marR="0" lvl="2"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 descr="Logo&#10;&#10;Description automatically generated"/>
          <p:cNvPicPr preferRelativeResize="0"/>
          <p:nvPr/>
        </p:nvPicPr>
        <p:blipFill rotWithShape="1">
          <a:blip r:embed="rId23">
            <a:alphaModFix/>
          </a:blip>
          <a:srcRect/>
          <a:stretch/>
        </p:blipFill>
        <p:spPr>
          <a:xfrm>
            <a:off x="7772400" y="6349703"/>
            <a:ext cx="1233516" cy="3403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a:off x="802386" y="1298448"/>
            <a:ext cx="5598414"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t>Sun’s Effect on Climate</a:t>
            </a:r>
            <a:endParaRPr/>
          </a:p>
        </p:txBody>
      </p:sp>
      <p:sp>
        <p:nvSpPr>
          <p:cNvPr id="152" name="Google Shape;152;p23"/>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Lesson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2400"/>
              <a:t>Using Data and Representations</a:t>
            </a:r>
            <a:endParaRPr sz="2400"/>
          </a:p>
        </p:txBody>
      </p:sp>
      <p:sp>
        <p:nvSpPr>
          <p:cNvPr id="213" name="Google Shape;213;p32"/>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800"/>
              <a:t>Discuss in your small groups:</a:t>
            </a:r>
            <a:endParaRPr/>
          </a:p>
          <a:p>
            <a:pPr marL="182880" lvl="0" indent="-182880" algn="l" rtl="0">
              <a:lnSpc>
                <a:spcPct val="90000"/>
              </a:lnSpc>
              <a:spcBef>
                <a:spcPts val="1000"/>
              </a:spcBef>
              <a:spcAft>
                <a:spcPts val="0"/>
              </a:spcAft>
              <a:buClr>
                <a:srgbClr val="000000"/>
              </a:buClr>
              <a:buSzPts val="2400"/>
              <a:buFont typeface="Arial"/>
              <a:buChar char="•"/>
            </a:pPr>
            <a:r>
              <a:rPr lang="en-US" sz="2800"/>
              <a:t>How does length of daytime change with latitude?</a:t>
            </a:r>
            <a:endParaRPr/>
          </a:p>
          <a:p>
            <a:pPr marL="182880" lvl="0" indent="-182880" algn="l" rtl="0">
              <a:lnSpc>
                <a:spcPct val="90000"/>
              </a:lnSpc>
              <a:spcBef>
                <a:spcPts val="1000"/>
              </a:spcBef>
              <a:spcAft>
                <a:spcPts val="0"/>
              </a:spcAft>
              <a:buClr>
                <a:srgbClr val="000000"/>
              </a:buClr>
              <a:buSzPts val="2400"/>
              <a:buFont typeface="Arial"/>
              <a:buChar char="•"/>
            </a:pPr>
            <a:r>
              <a:rPr lang="en-US" sz="2800"/>
              <a:t>Are parts of Earth always dark? If yes, use latitude to describe where.</a:t>
            </a:r>
            <a:endParaRPr/>
          </a:p>
          <a:p>
            <a:pPr marL="182880" lvl="0" indent="-182880" algn="l" rtl="0">
              <a:lnSpc>
                <a:spcPct val="90000"/>
              </a:lnSpc>
              <a:spcBef>
                <a:spcPts val="1000"/>
              </a:spcBef>
              <a:spcAft>
                <a:spcPts val="0"/>
              </a:spcAft>
              <a:buClr>
                <a:srgbClr val="000000"/>
              </a:buClr>
              <a:buSzPts val="2400"/>
              <a:buFont typeface="Arial"/>
              <a:buChar char="•"/>
            </a:pPr>
            <a:r>
              <a:rPr lang="en-US" sz="2800"/>
              <a:t>Are parts of Earth always in light? If yes, use latitude to describe where.</a:t>
            </a:r>
            <a:endParaRPr/>
          </a:p>
          <a:p>
            <a:pPr marL="182880" lvl="0" indent="-182880" algn="l" rtl="0">
              <a:lnSpc>
                <a:spcPct val="90000"/>
              </a:lnSpc>
              <a:spcBef>
                <a:spcPts val="1000"/>
              </a:spcBef>
              <a:spcAft>
                <a:spcPts val="0"/>
              </a:spcAft>
              <a:buClr>
                <a:srgbClr val="000000"/>
              </a:buClr>
              <a:buSzPts val="2400"/>
              <a:buFont typeface="Arial"/>
              <a:buChar char="•"/>
            </a:pPr>
            <a:r>
              <a:rPr lang="en-US" sz="2800"/>
              <a:t>At which latitude(s) are there equal lengths of daytime and nighttime?</a:t>
            </a:r>
            <a:endParaRPr sz="2800"/>
          </a:p>
          <a:p>
            <a:pPr marL="228600" lvl="0" indent="-76200" algn="l" rtl="0">
              <a:lnSpc>
                <a:spcPct val="90000"/>
              </a:lnSpc>
              <a:spcBef>
                <a:spcPts val="1000"/>
              </a:spcBef>
              <a:spcAft>
                <a:spcPts val="0"/>
              </a:spcAft>
              <a:buClr>
                <a:srgbClr val="000000"/>
              </a:buClr>
              <a:buSzPts val="2400"/>
              <a:buNone/>
            </a:pP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Using Data and Representations</a:t>
            </a:r>
            <a:endParaRPr/>
          </a:p>
        </p:txBody>
      </p:sp>
      <p:sp>
        <p:nvSpPr>
          <p:cNvPr id="219" name="Google Shape;219;p33"/>
          <p:cNvSpPr txBox="1">
            <a:spLocks noGrp="1"/>
          </p:cNvSpPr>
          <p:nvPr>
            <p:ph type="body" idx="4294967295"/>
          </p:nvPr>
        </p:nvSpPr>
        <p:spPr>
          <a:xfrm>
            <a:off x="219601" y="2057400"/>
            <a:ext cx="3657600" cy="2486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400"/>
              <a:t>Let’s share our ideas:</a:t>
            </a:r>
            <a:endParaRPr/>
          </a:p>
          <a:p>
            <a:pPr marL="182880" lvl="0" indent="-182880" algn="l" rtl="0">
              <a:lnSpc>
                <a:spcPct val="90000"/>
              </a:lnSpc>
              <a:spcBef>
                <a:spcPts val="1000"/>
              </a:spcBef>
              <a:spcAft>
                <a:spcPts val="0"/>
              </a:spcAft>
              <a:buClr>
                <a:srgbClr val="000000"/>
              </a:buClr>
              <a:buSzPts val="2400"/>
              <a:buFont typeface="Arial"/>
              <a:buChar char="•"/>
            </a:pPr>
            <a:r>
              <a:rPr lang="en-US" sz="2400"/>
              <a:t>How do you think more or less daylight in different parts of the world might affect how warm (with higher average temperatures) or how cold (with lower average temperatures) it is?</a:t>
            </a:r>
            <a:endParaRPr sz="2400"/>
          </a:p>
          <a:p>
            <a:pPr marL="228600" lvl="0" indent="-76200" algn="l" rtl="0">
              <a:lnSpc>
                <a:spcPct val="90000"/>
              </a:lnSpc>
              <a:spcBef>
                <a:spcPts val="1000"/>
              </a:spcBef>
              <a:spcAft>
                <a:spcPts val="0"/>
              </a:spcAft>
              <a:buClr>
                <a:srgbClr val="000000"/>
              </a:buClr>
              <a:buSzPts val="2400"/>
              <a:buNone/>
            </a:pPr>
            <a:endParaRPr sz="2400"/>
          </a:p>
        </p:txBody>
      </p:sp>
      <p:pic>
        <p:nvPicPr>
          <p:cNvPr id="220" name="Google Shape;220;p33"/>
          <p:cNvPicPr preferRelativeResize="0">
            <a:picLocks noGrp="1"/>
          </p:cNvPicPr>
          <p:nvPr>
            <p:ph type="body" idx="4294967295"/>
          </p:nvPr>
        </p:nvPicPr>
        <p:blipFill rotWithShape="1">
          <a:blip r:embed="rId3">
            <a:alphaModFix/>
          </a:blip>
          <a:srcRect/>
          <a:stretch/>
        </p:blipFill>
        <p:spPr>
          <a:xfrm>
            <a:off x="3958699" y="2057400"/>
            <a:ext cx="4965700" cy="3297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Using Data and Representations</a:t>
            </a:r>
            <a:endParaRPr/>
          </a:p>
        </p:txBody>
      </p:sp>
      <p:sp>
        <p:nvSpPr>
          <p:cNvPr id="226" name="Google Shape;226;p34"/>
          <p:cNvSpPr txBox="1">
            <a:spLocks noGrp="1"/>
          </p:cNvSpPr>
          <p:nvPr>
            <p:ph type="body" idx="4294967295"/>
          </p:nvPr>
        </p:nvSpPr>
        <p:spPr>
          <a:xfrm>
            <a:off x="457200" y="2057400"/>
            <a:ext cx="3200400" cy="2393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400"/>
              <a:t>Another question to consider</a:t>
            </a:r>
            <a:endParaRPr/>
          </a:p>
          <a:p>
            <a:pPr marL="182880" lvl="0" indent="-182880" algn="l" rtl="0">
              <a:lnSpc>
                <a:spcPct val="90000"/>
              </a:lnSpc>
              <a:spcBef>
                <a:spcPts val="1000"/>
              </a:spcBef>
              <a:spcAft>
                <a:spcPts val="0"/>
              </a:spcAft>
              <a:buClr>
                <a:srgbClr val="000000"/>
              </a:buClr>
              <a:buSzPts val="2400"/>
              <a:buFont typeface="Arial"/>
              <a:buChar char="•"/>
            </a:pPr>
            <a:r>
              <a:rPr lang="en-US" sz="2400"/>
              <a:t>If the length of daytime makes it warmer, will the summer temperatures at the poles when they have 24 hours of daylight be higher than at the equator?</a:t>
            </a:r>
            <a:endParaRPr/>
          </a:p>
        </p:txBody>
      </p:sp>
      <p:pic>
        <p:nvPicPr>
          <p:cNvPr id="227" name="Google Shape;227;p34"/>
          <p:cNvPicPr preferRelativeResize="0">
            <a:picLocks noGrp="1"/>
          </p:cNvPicPr>
          <p:nvPr>
            <p:ph type="body" idx="4294967295"/>
          </p:nvPr>
        </p:nvPicPr>
        <p:blipFill rotWithShape="1">
          <a:blip r:embed="rId3">
            <a:alphaModFix/>
          </a:blip>
          <a:srcRect/>
          <a:stretch/>
        </p:blipFill>
        <p:spPr>
          <a:xfrm>
            <a:off x="3657600" y="2161309"/>
            <a:ext cx="4965700" cy="32972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Lesson Summary: Key Science Ideas</a:t>
            </a:r>
            <a:endParaRPr/>
          </a:p>
        </p:txBody>
      </p:sp>
      <p:sp>
        <p:nvSpPr>
          <p:cNvPr id="233" name="Google Shape;233;p35"/>
          <p:cNvSpPr txBox="1">
            <a:spLocks noGrp="1"/>
          </p:cNvSpPr>
          <p:nvPr>
            <p:ph type="body" idx="4294967295"/>
          </p:nvPr>
        </p:nvSpPr>
        <p:spPr>
          <a:xfrm>
            <a:off x="457200" y="2057400"/>
            <a:ext cx="3200400" cy="2393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400"/>
              <a:t>We have seen one reason why it is warmer in the summer than in the winter:</a:t>
            </a:r>
            <a:endParaRPr/>
          </a:p>
          <a:p>
            <a:pPr marL="182880" lvl="0" indent="-182880" algn="l" rtl="0">
              <a:lnSpc>
                <a:spcPct val="90000"/>
              </a:lnSpc>
              <a:spcBef>
                <a:spcPts val="1000"/>
              </a:spcBef>
              <a:spcAft>
                <a:spcPts val="0"/>
              </a:spcAft>
              <a:buClr>
                <a:srgbClr val="000000"/>
              </a:buClr>
              <a:buSzPts val="2400"/>
              <a:buFont typeface="Arial"/>
              <a:buChar char="•"/>
            </a:pPr>
            <a:r>
              <a:rPr lang="en-US" sz="2400"/>
              <a:t>The Sun’s rays hit certain parts of Earth more straight on and other places at more of an angle, more spread out.</a:t>
            </a:r>
            <a:endParaRPr/>
          </a:p>
        </p:txBody>
      </p:sp>
      <p:pic>
        <p:nvPicPr>
          <p:cNvPr id="234" name="Google Shape;234;p35" descr="S:\Production\Art Files--Final\RESPECT-MSPCP\Suns Effect on Climate\RES.C1.SEC.L2HO.003.jpg"/>
          <p:cNvPicPr preferRelativeResize="0"/>
          <p:nvPr/>
        </p:nvPicPr>
        <p:blipFill rotWithShape="1">
          <a:blip r:embed="rId3">
            <a:alphaModFix/>
          </a:blip>
          <a:srcRect/>
          <a:stretch/>
        </p:blipFill>
        <p:spPr>
          <a:xfrm>
            <a:off x="3763241" y="2232025"/>
            <a:ext cx="4899037" cy="34536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Making Connections</a:t>
            </a:r>
            <a:endParaRPr/>
          </a:p>
        </p:txBody>
      </p:sp>
      <p:sp>
        <p:nvSpPr>
          <p:cNvPr id="240" name="Google Shape;240;p36"/>
          <p:cNvSpPr txBox="1">
            <a:spLocks noGrp="1"/>
          </p:cNvSpPr>
          <p:nvPr>
            <p:ph type="body" idx="4294967295"/>
          </p:nvPr>
        </p:nvSpPr>
        <p:spPr>
          <a:xfrm>
            <a:off x="693006" y="1646237"/>
            <a:ext cx="7886700" cy="1827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400"/>
              <a:t>We also learned …</a:t>
            </a:r>
            <a:endParaRPr/>
          </a:p>
          <a:p>
            <a:pPr marL="182880" lvl="0" indent="-182880" algn="l" rtl="0">
              <a:lnSpc>
                <a:spcPct val="90000"/>
              </a:lnSpc>
              <a:spcBef>
                <a:spcPts val="1000"/>
              </a:spcBef>
              <a:spcAft>
                <a:spcPts val="0"/>
              </a:spcAft>
              <a:buClr>
                <a:srgbClr val="000000"/>
              </a:buClr>
              <a:buSzPts val="2400"/>
              <a:buFont typeface="Arial"/>
              <a:buChar char="•"/>
            </a:pPr>
            <a:r>
              <a:rPr lang="en-US" sz="2400"/>
              <a:t>As Earth orbits the Sun, the angle that sunlight strikes the surface changes at different times of the year.</a:t>
            </a:r>
            <a:endParaRPr/>
          </a:p>
          <a:p>
            <a:pPr marL="182880" lvl="0" indent="-30479" algn="l" rtl="0">
              <a:lnSpc>
                <a:spcPct val="90000"/>
              </a:lnSpc>
              <a:spcBef>
                <a:spcPts val="1000"/>
              </a:spcBef>
              <a:spcAft>
                <a:spcPts val="0"/>
              </a:spcAft>
              <a:buClr>
                <a:srgbClr val="000000"/>
              </a:buClr>
              <a:buSzPts val="2400"/>
              <a:buFont typeface="Arial"/>
              <a:buNone/>
            </a:pPr>
            <a:endParaRPr sz="2400"/>
          </a:p>
        </p:txBody>
      </p:sp>
      <p:pic>
        <p:nvPicPr>
          <p:cNvPr id="241" name="Google Shape;241;p36" descr="A picture containing text, music, drum&#10;&#10;Description automatically generated"/>
          <p:cNvPicPr preferRelativeResize="0"/>
          <p:nvPr/>
        </p:nvPicPr>
        <p:blipFill rotWithShape="1">
          <a:blip r:embed="rId3">
            <a:alphaModFix/>
          </a:blip>
          <a:srcRect/>
          <a:stretch/>
        </p:blipFill>
        <p:spPr>
          <a:xfrm rot="5400000">
            <a:off x="1018567" y="2756408"/>
            <a:ext cx="2721066" cy="3677877"/>
          </a:xfrm>
          <a:prstGeom prst="rect">
            <a:avLst/>
          </a:prstGeom>
          <a:noFill/>
          <a:ln>
            <a:noFill/>
          </a:ln>
        </p:spPr>
      </p:pic>
      <p:pic>
        <p:nvPicPr>
          <p:cNvPr id="242" name="Google Shape;242;p36" descr="Diagram&#10;&#10;Description automatically generated"/>
          <p:cNvPicPr preferRelativeResize="0"/>
          <p:nvPr/>
        </p:nvPicPr>
        <p:blipFill rotWithShape="1">
          <a:blip r:embed="rId4">
            <a:alphaModFix/>
          </a:blip>
          <a:srcRect/>
          <a:stretch/>
        </p:blipFill>
        <p:spPr>
          <a:xfrm rot="5400000">
            <a:off x="5394533" y="2800899"/>
            <a:ext cx="2721066" cy="36778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Lesson Summary: Key Science Ideas</a:t>
            </a:r>
            <a:endParaRPr/>
          </a:p>
        </p:txBody>
      </p:sp>
      <p:sp>
        <p:nvSpPr>
          <p:cNvPr id="248" name="Google Shape;248;p37"/>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400"/>
              <a:buNone/>
            </a:pPr>
            <a:r>
              <a:rPr lang="en-US" sz="2800"/>
              <a:t>Now, let’s think about the pattern:</a:t>
            </a:r>
            <a:endParaRPr/>
          </a:p>
          <a:p>
            <a:pPr marL="0" lvl="0" indent="0" algn="l" rtl="0">
              <a:lnSpc>
                <a:spcPct val="90000"/>
              </a:lnSpc>
              <a:spcBef>
                <a:spcPts val="1000"/>
              </a:spcBef>
              <a:spcAft>
                <a:spcPts val="0"/>
              </a:spcAft>
              <a:buClr>
                <a:srgbClr val="000000"/>
              </a:buClr>
              <a:buSzPts val="2400"/>
              <a:buNone/>
            </a:pPr>
            <a:endParaRPr sz="2800"/>
          </a:p>
          <a:p>
            <a:pPr marL="0" lvl="0" indent="0" algn="l" rtl="0">
              <a:lnSpc>
                <a:spcPct val="90000"/>
              </a:lnSpc>
              <a:spcBef>
                <a:spcPts val="1000"/>
              </a:spcBef>
              <a:spcAft>
                <a:spcPts val="0"/>
              </a:spcAft>
              <a:buClr>
                <a:srgbClr val="000000"/>
              </a:buClr>
              <a:buSzPts val="2400"/>
              <a:buNone/>
            </a:pPr>
            <a:r>
              <a:rPr lang="en-US" sz="2800"/>
              <a:t>How well does the pattern of daylight and nighttime match what we saw with the angle of sunlight striking Earth?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Lesson Summary</a:t>
            </a:r>
            <a:endParaRPr/>
          </a:p>
        </p:txBody>
      </p:sp>
      <p:sp>
        <p:nvSpPr>
          <p:cNvPr id="254" name="Google Shape;254;p38"/>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600"/>
              <a:buNone/>
            </a:pPr>
            <a:r>
              <a:rPr lang="en-US" sz="2600"/>
              <a:t>In today’s lesson, your diagram (model) and data table represented winter in the Northern Hemisphere. Discuss these questions in your group.</a:t>
            </a:r>
            <a:endParaRPr/>
          </a:p>
          <a:p>
            <a:pPr marL="0" lvl="0" indent="0" algn="l" rtl="0">
              <a:lnSpc>
                <a:spcPct val="90000"/>
              </a:lnSpc>
              <a:spcBef>
                <a:spcPts val="1000"/>
              </a:spcBef>
              <a:spcAft>
                <a:spcPts val="0"/>
              </a:spcAft>
              <a:buClr>
                <a:srgbClr val="000000"/>
              </a:buClr>
              <a:buSzPts val="2400"/>
              <a:buNone/>
            </a:pPr>
            <a:endParaRPr sz="2600"/>
          </a:p>
          <a:p>
            <a:pPr marL="182880" lvl="0" indent="-182880" algn="l" rtl="0">
              <a:lnSpc>
                <a:spcPct val="90000"/>
              </a:lnSpc>
              <a:spcBef>
                <a:spcPts val="1000"/>
              </a:spcBef>
              <a:spcAft>
                <a:spcPts val="0"/>
              </a:spcAft>
              <a:buClr>
                <a:srgbClr val="000000"/>
              </a:buClr>
              <a:buSzPts val="2400"/>
              <a:buFont typeface="Arial"/>
              <a:buChar char="•"/>
            </a:pPr>
            <a:r>
              <a:rPr lang="en-US" sz="2600"/>
              <a:t>What would the model look like when it is summer in the Northern Hemisphere?</a:t>
            </a:r>
            <a:endParaRPr/>
          </a:p>
          <a:p>
            <a:pPr marL="182880" lvl="0" indent="-182880" algn="l" rtl="0">
              <a:lnSpc>
                <a:spcPct val="90000"/>
              </a:lnSpc>
              <a:spcBef>
                <a:spcPts val="1000"/>
              </a:spcBef>
              <a:spcAft>
                <a:spcPts val="0"/>
              </a:spcAft>
              <a:buClr>
                <a:srgbClr val="000000"/>
              </a:buClr>
              <a:buSzPts val="2400"/>
              <a:buFont typeface="Arial"/>
              <a:buChar char="•"/>
            </a:pPr>
            <a:r>
              <a:rPr lang="en-US" sz="2600"/>
              <a:t>How do you think the data of sunlight hours would change? Why?</a:t>
            </a:r>
            <a:endParaRPr/>
          </a:p>
          <a:p>
            <a:pPr marL="182880" lvl="0" indent="-30479" algn="l" rtl="0">
              <a:lnSpc>
                <a:spcPct val="90000"/>
              </a:lnSpc>
              <a:spcBef>
                <a:spcPts val="1000"/>
              </a:spcBef>
              <a:spcAft>
                <a:spcPts val="0"/>
              </a:spcAft>
              <a:buClr>
                <a:srgbClr val="000000"/>
              </a:buClr>
              <a:buSzPts val="2400"/>
              <a:buFont typeface="Arial"/>
              <a:buNone/>
            </a:pPr>
            <a:endParaRPr sz="2600"/>
          </a:p>
          <a:p>
            <a:pPr marL="182880" lvl="0" indent="-30479" algn="l" rtl="0">
              <a:lnSpc>
                <a:spcPct val="90000"/>
              </a:lnSpc>
              <a:spcBef>
                <a:spcPts val="1000"/>
              </a:spcBef>
              <a:spcAft>
                <a:spcPts val="0"/>
              </a:spcAft>
              <a:buClr>
                <a:srgbClr val="000000"/>
              </a:buClr>
              <a:buSzPts val="2400"/>
              <a:buFont typeface="Arial"/>
              <a:buNone/>
            </a:pP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Lesson Summary</a:t>
            </a:r>
            <a:endParaRPr/>
          </a:p>
        </p:txBody>
      </p:sp>
      <p:sp>
        <p:nvSpPr>
          <p:cNvPr id="260" name="Google Shape;260;p39"/>
          <p:cNvSpPr txBox="1">
            <a:spLocks noGrp="1"/>
          </p:cNvSpPr>
          <p:nvPr>
            <p:ph type="body" idx="4294967295"/>
          </p:nvPr>
        </p:nvSpPr>
        <p:spPr>
          <a:xfrm>
            <a:off x="628650" y="1713459"/>
            <a:ext cx="7886700" cy="461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2400"/>
              <a:t>Your response should include the following:</a:t>
            </a:r>
            <a:endParaRPr/>
          </a:p>
          <a:p>
            <a:pPr marL="514350" lvl="0" indent="-514350" algn="l" rtl="0">
              <a:lnSpc>
                <a:spcPct val="100000"/>
              </a:lnSpc>
              <a:spcBef>
                <a:spcPts val="1200"/>
              </a:spcBef>
              <a:spcAft>
                <a:spcPts val="0"/>
              </a:spcAft>
              <a:buSzPts val="2400"/>
              <a:buAutoNum type="arabicParenR"/>
            </a:pPr>
            <a:r>
              <a:rPr lang="en-US" sz="2400"/>
              <a:t>A labeled diagram of Earth and the Sun’s rays when it is summer in the Northern Hemisphere</a:t>
            </a:r>
            <a:endParaRPr/>
          </a:p>
          <a:p>
            <a:pPr marL="514350" lvl="0" indent="-514350" algn="l" rtl="0">
              <a:lnSpc>
                <a:spcPct val="100000"/>
              </a:lnSpc>
              <a:spcBef>
                <a:spcPts val="1200"/>
              </a:spcBef>
              <a:spcAft>
                <a:spcPts val="0"/>
              </a:spcAft>
              <a:buSzPts val="2400"/>
              <a:buAutoNum type="arabicParenR"/>
            </a:pPr>
            <a:r>
              <a:rPr lang="en-US" sz="2400"/>
              <a:t>Under your diagram, complete the following sentence stems:</a:t>
            </a:r>
            <a:endParaRPr/>
          </a:p>
          <a:p>
            <a:pPr marL="685800" lvl="1" indent="-457200" algn="l" rtl="0">
              <a:lnSpc>
                <a:spcPct val="100000"/>
              </a:lnSpc>
              <a:spcBef>
                <a:spcPts val="250"/>
              </a:spcBef>
              <a:spcAft>
                <a:spcPts val="0"/>
              </a:spcAft>
              <a:buSzPts val="2400"/>
              <a:buFont typeface="Arial"/>
              <a:buChar char="•"/>
            </a:pPr>
            <a:r>
              <a:rPr lang="en-US" sz="2400" i="1"/>
              <a:t>This diagram is different from the winter model because</a:t>
            </a:r>
            <a:r>
              <a:rPr lang="en-US" sz="2400" i="1" u="sng"/>
              <a:t>					</a:t>
            </a:r>
            <a:r>
              <a:rPr lang="en-US" sz="2400" i="1"/>
              <a:t>.</a:t>
            </a:r>
            <a:endParaRPr/>
          </a:p>
          <a:p>
            <a:pPr marL="685800" lvl="1" indent="-457200" algn="l" rtl="0">
              <a:lnSpc>
                <a:spcPct val="100000"/>
              </a:lnSpc>
              <a:spcBef>
                <a:spcPts val="500"/>
              </a:spcBef>
              <a:spcAft>
                <a:spcPts val="0"/>
              </a:spcAft>
              <a:buSzPts val="2400"/>
              <a:buFont typeface="Arial"/>
              <a:buChar char="•"/>
            </a:pPr>
            <a:r>
              <a:rPr lang="en-US" sz="2400" i="1"/>
              <a:t>The difference in the number of sunlight hours data will be</a:t>
            </a:r>
            <a:r>
              <a:rPr lang="en-US" sz="2400" i="1" u="sng"/>
              <a:t>						</a:t>
            </a:r>
            <a:r>
              <a:rPr lang="en-US" sz="2400" i="1"/>
              <a:t>.</a:t>
            </a:r>
            <a:endParaRPr sz="2400" i="1" u="sng"/>
          </a:p>
          <a:p>
            <a:pPr marL="685800" lvl="1" indent="-457200" algn="l" rtl="0">
              <a:lnSpc>
                <a:spcPct val="100000"/>
              </a:lnSpc>
              <a:spcBef>
                <a:spcPts val="500"/>
              </a:spcBef>
              <a:spcAft>
                <a:spcPts val="0"/>
              </a:spcAft>
              <a:buSzPts val="2400"/>
              <a:buFont typeface="Arial"/>
              <a:buChar char="•"/>
            </a:pPr>
            <a:r>
              <a:rPr lang="en-US" sz="2400" i="1"/>
              <a:t>This is because</a:t>
            </a:r>
            <a:r>
              <a:rPr lang="en-US" sz="2400" i="1" u="sng"/>
              <a:t>					</a:t>
            </a:r>
            <a:r>
              <a:rPr lang="en-US" sz="2400" i="1"/>
              <a:t>.</a:t>
            </a:r>
            <a:endParaRPr/>
          </a:p>
          <a:p>
            <a:pPr marL="182880" lvl="0" indent="-30479" algn="l" rtl="0">
              <a:lnSpc>
                <a:spcPct val="90000"/>
              </a:lnSpc>
              <a:spcBef>
                <a:spcPts val="1250"/>
              </a:spcBef>
              <a:spcAft>
                <a:spcPts val="0"/>
              </a:spcAft>
              <a:buClr>
                <a:srgbClr val="000000"/>
              </a:buClr>
              <a:buSzPts val="2400"/>
              <a:buFont typeface="Arial"/>
              <a:buNone/>
            </a:pPr>
            <a:endParaRPr sz="2400"/>
          </a:p>
          <a:p>
            <a:pPr marL="182880" lvl="0" indent="-30479" algn="l" rtl="0">
              <a:lnSpc>
                <a:spcPct val="90000"/>
              </a:lnSpc>
              <a:spcBef>
                <a:spcPts val="1000"/>
              </a:spcBef>
              <a:spcAft>
                <a:spcPts val="0"/>
              </a:spcAft>
              <a:buClr>
                <a:srgbClr val="000000"/>
              </a:buClr>
              <a:buSzPts val="2400"/>
              <a:buFont typeface="Arial"/>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Revisiting Lesson 5 Focus</a:t>
            </a:r>
            <a:br>
              <a:rPr lang="en-US" b="1">
                <a:latin typeface="Calibri"/>
                <a:ea typeface="Calibri"/>
                <a:cs typeface="Calibri"/>
                <a:sym typeface="Calibri"/>
              </a:rPr>
            </a:br>
            <a:r>
              <a:rPr lang="en-US" b="1">
                <a:latin typeface="Calibri"/>
                <a:ea typeface="Calibri"/>
                <a:cs typeface="Calibri"/>
                <a:sym typeface="Calibri"/>
              </a:rPr>
              <a:t>Questions</a:t>
            </a:r>
            <a:endParaRPr/>
          </a:p>
        </p:txBody>
      </p:sp>
      <p:sp>
        <p:nvSpPr>
          <p:cNvPr id="266" name="Google Shape;266;p40"/>
          <p:cNvSpPr/>
          <p:nvPr/>
        </p:nvSpPr>
        <p:spPr>
          <a:xfrm>
            <a:off x="3268979" y="1600200"/>
            <a:ext cx="5185703" cy="2743201"/>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Why is there more daylight in the summer days than in the winter days?  How does the amount of daylight affect the temperature of the area?</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a:t>Introducing the Driving Question Board (DQB)</a:t>
            </a:r>
            <a:endParaRPr sz="3200"/>
          </a:p>
        </p:txBody>
      </p:sp>
      <p:grpSp>
        <p:nvGrpSpPr>
          <p:cNvPr id="272" name="Google Shape;272;p41"/>
          <p:cNvGrpSpPr/>
          <p:nvPr/>
        </p:nvGrpSpPr>
        <p:grpSpPr>
          <a:xfrm>
            <a:off x="771773" y="1871567"/>
            <a:ext cx="1453019" cy="1565754"/>
            <a:chOff x="739036" y="1503123"/>
            <a:chExt cx="1453019" cy="1565754"/>
          </a:xfrm>
        </p:grpSpPr>
        <p:sp>
          <p:nvSpPr>
            <p:cNvPr id="273" name="Google Shape;273;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74" name="Google Shape;274;p41"/>
            <p:cNvGrpSpPr/>
            <p:nvPr/>
          </p:nvGrpSpPr>
          <p:grpSpPr>
            <a:xfrm>
              <a:off x="820455" y="1644114"/>
              <a:ext cx="1321496" cy="690814"/>
              <a:chOff x="820455" y="1644114"/>
              <a:chExt cx="1321496" cy="690814"/>
            </a:xfrm>
          </p:grpSpPr>
          <p:sp>
            <p:nvSpPr>
              <p:cNvPr id="275" name="Google Shape;275;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76" name="Google Shape;276;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77" name="Google Shape;277;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78" name="Google Shape;278;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79" name="Google Shape;279;p41"/>
          <p:cNvGrpSpPr/>
          <p:nvPr/>
        </p:nvGrpSpPr>
        <p:grpSpPr>
          <a:xfrm rot="771833">
            <a:off x="1787050" y="3034684"/>
            <a:ext cx="1453019" cy="1565754"/>
            <a:chOff x="739036" y="1503123"/>
            <a:chExt cx="1453019" cy="1565754"/>
          </a:xfrm>
        </p:grpSpPr>
        <p:sp>
          <p:nvSpPr>
            <p:cNvPr id="280" name="Google Shape;280;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81" name="Google Shape;281;p41"/>
            <p:cNvGrpSpPr/>
            <p:nvPr/>
          </p:nvGrpSpPr>
          <p:grpSpPr>
            <a:xfrm>
              <a:off x="820455" y="1644114"/>
              <a:ext cx="1321496" cy="690814"/>
              <a:chOff x="820455" y="1644114"/>
              <a:chExt cx="1321496" cy="690814"/>
            </a:xfrm>
          </p:grpSpPr>
          <p:sp>
            <p:nvSpPr>
              <p:cNvPr id="282" name="Google Shape;282;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3" name="Google Shape;283;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4" name="Google Shape;284;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85" name="Google Shape;285;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86" name="Google Shape;286;p41"/>
          <p:cNvGrpSpPr/>
          <p:nvPr/>
        </p:nvGrpSpPr>
        <p:grpSpPr>
          <a:xfrm>
            <a:off x="6799032" y="4698493"/>
            <a:ext cx="1453019" cy="1565754"/>
            <a:chOff x="739036" y="1503123"/>
            <a:chExt cx="1453019" cy="1565754"/>
          </a:xfrm>
        </p:grpSpPr>
        <p:sp>
          <p:nvSpPr>
            <p:cNvPr id="287" name="Google Shape;287;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88" name="Google Shape;288;p41"/>
            <p:cNvGrpSpPr/>
            <p:nvPr/>
          </p:nvGrpSpPr>
          <p:grpSpPr>
            <a:xfrm>
              <a:off x="820455" y="1644114"/>
              <a:ext cx="1321496" cy="690814"/>
              <a:chOff x="820455" y="1644114"/>
              <a:chExt cx="1321496" cy="690814"/>
            </a:xfrm>
          </p:grpSpPr>
          <p:sp>
            <p:nvSpPr>
              <p:cNvPr id="289" name="Google Shape;289;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0" name="Google Shape;290;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1" name="Google Shape;291;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92" name="Google Shape;292;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293" name="Google Shape;293;p41"/>
          <p:cNvGrpSpPr/>
          <p:nvPr/>
        </p:nvGrpSpPr>
        <p:grpSpPr>
          <a:xfrm>
            <a:off x="602673" y="5144890"/>
            <a:ext cx="1453019" cy="1565754"/>
            <a:chOff x="739036" y="1503123"/>
            <a:chExt cx="1453019" cy="1565754"/>
          </a:xfrm>
        </p:grpSpPr>
        <p:sp>
          <p:nvSpPr>
            <p:cNvPr id="294" name="Google Shape;294;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95" name="Google Shape;295;p41"/>
            <p:cNvGrpSpPr/>
            <p:nvPr/>
          </p:nvGrpSpPr>
          <p:grpSpPr>
            <a:xfrm>
              <a:off x="820455" y="1644114"/>
              <a:ext cx="1321496" cy="690814"/>
              <a:chOff x="820455" y="1644114"/>
              <a:chExt cx="1321496" cy="690814"/>
            </a:xfrm>
          </p:grpSpPr>
          <p:sp>
            <p:nvSpPr>
              <p:cNvPr id="296" name="Google Shape;296;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7" name="Google Shape;297;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8" name="Google Shape;298;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299" name="Google Shape;299;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00" name="Google Shape;300;p41"/>
          <p:cNvGrpSpPr/>
          <p:nvPr/>
        </p:nvGrpSpPr>
        <p:grpSpPr>
          <a:xfrm rot="-722097">
            <a:off x="5132275" y="2770520"/>
            <a:ext cx="1453019" cy="1565754"/>
            <a:chOff x="739036" y="1503123"/>
            <a:chExt cx="1453019" cy="1565754"/>
          </a:xfrm>
        </p:grpSpPr>
        <p:sp>
          <p:nvSpPr>
            <p:cNvPr id="301" name="Google Shape;301;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02" name="Google Shape;302;p41"/>
            <p:cNvGrpSpPr/>
            <p:nvPr/>
          </p:nvGrpSpPr>
          <p:grpSpPr>
            <a:xfrm>
              <a:off x="820455" y="1644114"/>
              <a:ext cx="1321496" cy="690814"/>
              <a:chOff x="820455" y="1644114"/>
              <a:chExt cx="1321496" cy="690814"/>
            </a:xfrm>
          </p:grpSpPr>
          <p:sp>
            <p:nvSpPr>
              <p:cNvPr id="303" name="Google Shape;303;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4" name="Google Shape;304;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5" name="Google Shape;305;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06" name="Google Shape;306;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07" name="Google Shape;307;p41"/>
          <p:cNvGrpSpPr/>
          <p:nvPr/>
        </p:nvGrpSpPr>
        <p:grpSpPr>
          <a:xfrm rot="-652280">
            <a:off x="3389852" y="4190113"/>
            <a:ext cx="1453019" cy="1565754"/>
            <a:chOff x="739036" y="1503123"/>
            <a:chExt cx="1453019" cy="1565754"/>
          </a:xfrm>
        </p:grpSpPr>
        <p:sp>
          <p:nvSpPr>
            <p:cNvPr id="308" name="Google Shape;308;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09" name="Google Shape;309;p41"/>
            <p:cNvGrpSpPr/>
            <p:nvPr/>
          </p:nvGrpSpPr>
          <p:grpSpPr>
            <a:xfrm>
              <a:off x="820455" y="1644114"/>
              <a:ext cx="1321496" cy="690814"/>
              <a:chOff x="820455" y="1644114"/>
              <a:chExt cx="1321496" cy="690814"/>
            </a:xfrm>
          </p:grpSpPr>
          <p:sp>
            <p:nvSpPr>
              <p:cNvPr id="310" name="Google Shape;310;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1" name="Google Shape;311;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2" name="Google Shape;312;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13" name="Google Shape;313;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14" name="Google Shape;314;p41"/>
          <p:cNvGrpSpPr/>
          <p:nvPr/>
        </p:nvGrpSpPr>
        <p:grpSpPr>
          <a:xfrm rot="893649">
            <a:off x="3041229" y="1784644"/>
            <a:ext cx="1453019" cy="1565754"/>
            <a:chOff x="739036" y="1503123"/>
            <a:chExt cx="1453019" cy="1565754"/>
          </a:xfrm>
        </p:grpSpPr>
        <p:sp>
          <p:nvSpPr>
            <p:cNvPr id="315" name="Google Shape;315;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16" name="Google Shape;316;p41"/>
            <p:cNvGrpSpPr/>
            <p:nvPr/>
          </p:nvGrpSpPr>
          <p:grpSpPr>
            <a:xfrm>
              <a:off x="820455" y="1644114"/>
              <a:ext cx="1321496" cy="690814"/>
              <a:chOff x="820455" y="1644114"/>
              <a:chExt cx="1321496" cy="690814"/>
            </a:xfrm>
          </p:grpSpPr>
          <p:sp>
            <p:nvSpPr>
              <p:cNvPr id="317" name="Google Shape;317;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8" name="Google Shape;318;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9" name="Google Shape;319;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2.</a:t>
                </a:r>
                <a:endParaRPr sz="1800" b="0" i="0" u="none" strike="noStrike" cap="none">
                  <a:solidFill>
                    <a:schemeClr val="dk1"/>
                  </a:solidFill>
                  <a:latin typeface="Calibri"/>
                  <a:ea typeface="Calibri"/>
                  <a:cs typeface="Calibri"/>
                  <a:sym typeface="Calibri"/>
                </a:endParaRPr>
              </a:p>
            </p:txBody>
          </p:sp>
          <p:sp>
            <p:nvSpPr>
              <p:cNvPr id="320" name="Google Shape;320;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21" name="Google Shape;321;p41"/>
          <p:cNvGrpSpPr/>
          <p:nvPr/>
        </p:nvGrpSpPr>
        <p:grpSpPr>
          <a:xfrm>
            <a:off x="7025341" y="2153282"/>
            <a:ext cx="1453019" cy="1565754"/>
            <a:chOff x="739036" y="1503123"/>
            <a:chExt cx="1453019" cy="1565754"/>
          </a:xfrm>
        </p:grpSpPr>
        <p:sp>
          <p:nvSpPr>
            <p:cNvPr id="322" name="Google Shape;322;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23" name="Google Shape;323;p41"/>
            <p:cNvGrpSpPr/>
            <p:nvPr/>
          </p:nvGrpSpPr>
          <p:grpSpPr>
            <a:xfrm>
              <a:off x="820455" y="1644114"/>
              <a:ext cx="1321496" cy="690814"/>
              <a:chOff x="820455" y="1644114"/>
              <a:chExt cx="1321496" cy="690814"/>
            </a:xfrm>
          </p:grpSpPr>
          <p:sp>
            <p:nvSpPr>
              <p:cNvPr id="324" name="Google Shape;324;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5" name="Google Shape;325;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6" name="Google Shape;326;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4</a:t>
                </a:r>
                <a:endParaRPr sz="1800" b="0" i="0" u="none" strike="noStrike" cap="none">
                  <a:solidFill>
                    <a:schemeClr val="dk1"/>
                  </a:solidFill>
                  <a:latin typeface="Calibri"/>
                  <a:ea typeface="Calibri"/>
                  <a:cs typeface="Calibri"/>
                  <a:sym typeface="Calibri"/>
                </a:endParaRPr>
              </a:p>
            </p:txBody>
          </p:sp>
          <p:sp>
            <p:nvSpPr>
              <p:cNvPr id="327" name="Google Shape;327;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28" name="Google Shape;328;p41"/>
          <p:cNvGrpSpPr/>
          <p:nvPr/>
        </p:nvGrpSpPr>
        <p:grpSpPr>
          <a:xfrm rot="-652280">
            <a:off x="7577313" y="3277271"/>
            <a:ext cx="1453019" cy="1565754"/>
            <a:chOff x="739036" y="1503123"/>
            <a:chExt cx="1453019" cy="1565754"/>
          </a:xfrm>
        </p:grpSpPr>
        <p:sp>
          <p:nvSpPr>
            <p:cNvPr id="329" name="Google Shape;329;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30" name="Google Shape;330;p41"/>
            <p:cNvGrpSpPr/>
            <p:nvPr/>
          </p:nvGrpSpPr>
          <p:grpSpPr>
            <a:xfrm>
              <a:off x="820455" y="1644114"/>
              <a:ext cx="1321496" cy="690814"/>
              <a:chOff x="820455" y="1644114"/>
              <a:chExt cx="1321496" cy="690814"/>
            </a:xfrm>
          </p:grpSpPr>
          <p:sp>
            <p:nvSpPr>
              <p:cNvPr id="331" name="Google Shape;331;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2" name="Google Shape;332;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3" name="Google Shape;333;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34" name="Google Shape;334;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35" name="Google Shape;335;p41"/>
          <p:cNvGrpSpPr/>
          <p:nvPr/>
        </p:nvGrpSpPr>
        <p:grpSpPr>
          <a:xfrm>
            <a:off x="5706797" y="1499018"/>
            <a:ext cx="1453019" cy="1565754"/>
            <a:chOff x="739036" y="1503123"/>
            <a:chExt cx="1453019" cy="1565754"/>
          </a:xfrm>
        </p:grpSpPr>
        <p:sp>
          <p:nvSpPr>
            <p:cNvPr id="336" name="Google Shape;336;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37" name="Google Shape;337;p41"/>
            <p:cNvGrpSpPr/>
            <p:nvPr/>
          </p:nvGrpSpPr>
          <p:grpSpPr>
            <a:xfrm>
              <a:off x="820455" y="1644114"/>
              <a:ext cx="1321496" cy="690814"/>
              <a:chOff x="820455" y="1644114"/>
              <a:chExt cx="1321496" cy="690814"/>
            </a:xfrm>
          </p:grpSpPr>
          <p:sp>
            <p:nvSpPr>
              <p:cNvPr id="338" name="Google Shape;338;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9" name="Google Shape;339;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0" name="Google Shape;340;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3.</a:t>
                </a:r>
                <a:endParaRPr sz="1800" b="0" i="0" u="none" strike="noStrike" cap="none">
                  <a:solidFill>
                    <a:schemeClr val="dk1"/>
                  </a:solidFill>
                  <a:latin typeface="Calibri"/>
                  <a:ea typeface="Calibri"/>
                  <a:cs typeface="Calibri"/>
                  <a:sym typeface="Calibri"/>
                </a:endParaRPr>
              </a:p>
            </p:txBody>
          </p:sp>
          <p:sp>
            <p:nvSpPr>
              <p:cNvPr id="341" name="Google Shape;341;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42" name="Google Shape;342;p41"/>
          <p:cNvGrpSpPr/>
          <p:nvPr/>
        </p:nvGrpSpPr>
        <p:grpSpPr>
          <a:xfrm>
            <a:off x="4946721" y="5017430"/>
            <a:ext cx="1453019" cy="1565754"/>
            <a:chOff x="739036" y="1503123"/>
            <a:chExt cx="1453019" cy="1565754"/>
          </a:xfrm>
        </p:grpSpPr>
        <p:sp>
          <p:nvSpPr>
            <p:cNvPr id="343" name="Google Shape;343;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44" name="Google Shape;344;p41"/>
            <p:cNvGrpSpPr/>
            <p:nvPr/>
          </p:nvGrpSpPr>
          <p:grpSpPr>
            <a:xfrm>
              <a:off x="820455" y="1644114"/>
              <a:ext cx="1321496" cy="690814"/>
              <a:chOff x="820455" y="1644114"/>
              <a:chExt cx="1321496" cy="690814"/>
            </a:xfrm>
          </p:grpSpPr>
          <p:sp>
            <p:nvSpPr>
              <p:cNvPr id="345" name="Google Shape;345;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6" name="Google Shape;346;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7" name="Google Shape;347;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48" name="Google Shape;348;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49" name="Google Shape;349;p41"/>
          <p:cNvGrpSpPr/>
          <p:nvPr/>
        </p:nvGrpSpPr>
        <p:grpSpPr>
          <a:xfrm rot="-684863">
            <a:off x="2498987" y="5224257"/>
            <a:ext cx="1453019" cy="1565754"/>
            <a:chOff x="739036" y="1503123"/>
            <a:chExt cx="1453019" cy="1565754"/>
          </a:xfrm>
        </p:grpSpPr>
        <p:sp>
          <p:nvSpPr>
            <p:cNvPr id="350" name="Google Shape;350;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51" name="Google Shape;351;p41"/>
            <p:cNvGrpSpPr/>
            <p:nvPr/>
          </p:nvGrpSpPr>
          <p:grpSpPr>
            <a:xfrm>
              <a:off x="820455" y="1644114"/>
              <a:ext cx="1321496" cy="690814"/>
              <a:chOff x="820455" y="1644114"/>
              <a:chExt cx="1321496" cy="690814"/>
            </a:xfrm>
          </p:grpSpPr>
          <p:sp>
            <p:nvSpPr>
              <p:cNvPr id="352" name="Google Shape;352;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3" name="Google Shape;353;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4" name="Google Shape;354;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55" name="Google Shape;355;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56" name="Google Shape;356;p41"/>
          <p:cNvGrpSpPr/>
          <p:nvPr/>
        </p:nvGrpSpPr>
        <p:grpSpPr>
          <a:xfrm rot="-722097">
            <a:off x="152468" y="2954767"/>
            <a:ext cx="1453019" cy="1565754"/>
            <a:chOff x="739036" y="1503123"/>
            <a:chExt cx="1453019" cy="1565754"/>
          </a:xfrm>
        </p:grpSpPr>
        <p:sp>
          <p:nvSpPr>
            <p:cNvPr id="357" name="Google Shape;357;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58" name="Google Shape;358;p41"/>
            <p:cNvGrpSpPr/>
            <p:nvPr/>
          </p:nvGrpSpPr>
          <p:grpSpPr>
            <a:xfrm>
              <a:off x="820455" y="1644114"/>
              <a:ext cx="1321496" cy="690814"/>
              <a:chOff x="820455" y="1644114"/>
              <a:chExt cx="1321496" cy="690814"/>
            </a:xfrm>
          </p:grpSpPr>
          <p:sp>
            <p:nvSpPr>
              <p:cNvPr id="359" name="Google Shape;359;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0" name="Google Shape;360;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1" name="Google Shape;361;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62" name="Google Shape;362;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63" name="Google Shape;363;p41"/>
          <p:cNvGrpSpPr/>
          <p:nvPr/>
        </p:nvGrpSpPr>
        <p:grpSpPr>
          <a:xfrm>
            <a:off x="3672265" y="2559843"/>
            <a:ext cx="1453019" cy="1565754"/>
            <a:chOff x="739036" y="1503123"/>
            <a:chExt cx="1453019" cy="1565754"/>
          </a:xfrm>
        </p:grpSpPr>
        <p:sp>
          <p:nvSpPr>
            <p:cNvPr id="364" name="Google Shape;364;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65" name="Google Shape;365;p41"/>
            <p:cNvGrpSpPr/>
            <p:nvPr/>
          </p:nvGrpSpPr>
          <p:grpSpPr>
            <a:xfrm>
              <a:off x="820455" y="1644114"/>
              <a:ext cx="1321496" cy="690814"/>
              <a:chOff x="820455" y="1644114"/>
              <a:chExt cx="1321496" cy="690814"/>
            </a:xfrm>
          </p:grpSpPr>
          <p:sp>
            <p:nvSpPr>
              <p:cNvPr id="366" name="Google Shape;366;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7" name="Google Shape;367;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8" name="Google Shape;368;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69" name="Google Shape;369;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grpSp>
        <p:nvGrpSpPr>
          <p:cNvPr id="370" name="Google Shape;370;p41"/>
          <p:cNvGrpSpPr/>
          <p:nvPr/>
        </p:nvGrpSpPr>
        <p:grpSpPr>
          <a:xfrm rot="771833">
            <a:off x="5778733" y="3872901"/>
            <a:ext cx="1453019" cy="1565754"/>
            <a:chOff x="739036" y="1503123"/>
            <a:chExt cx="1453019" cy="1565754"/>
          </a:xfrm>
        </p:grpSpPr>
        <p:sp>
          <p:nvSpPr>
            <p:cNvPr id="371" name="Google Shape;371;p41"/>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72" name="Google Shape;372;p41"/>
            <p:cNvGrpSpPr/>
            <p:nvPr/>
          </p:nvGrpSpPr>
          <p:grpSpPr>
            <a:xfrm>
              <a:off x="820455" y="1644114"/>
              <a:ext cx="1321496" cy="690814"/>
              <a:chOff x="820455" y="1644114"/>
              <a:chExt cx="1321496" cy="690814"/>
            </a:xfrm>
          </p:grpSpPr>
          <p:sp>
            <p:nvSpPr>
              <p:cNvPr id="373" name="Google Shape;373;p41"/>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4" name="Google Shape;374;p41"/>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5" name="Google Shape;375;p41"/>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b="0" i="0" u="none" strike="noStrike" cap="none">
                  <a:solidFill>
                    <a:schemeClr val="dk1"/>
                  </a:solidFill>
                  <a:latin typeface="Calibri"/>
                  <a:ea typeface="Calibri"/>
                  <a:cs typeface="Calibri"/>
                  <a:sym typeface="Calibri"/>
                </a:endParaRPr>
              </a:p>
            </p:txBody>
          </p:sp>
          <p:sp>
            <p:nvSpPr>
              <p:cNvPr id="376" name="Google Shape;376;p41"/>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Unit</a:t>
            </a:r>
            <a:br>
              <a:rPr lang="en-US" b="1">
                <a:latin typeface="Calibri"/>
                <a:ea typeface="Calibri"/>
                <a:cs typeface="Calibri"/>
                <a:sym typeface="Calibri"/>
              </a:rPr>
            </a:br>
            <a:r>
              <a:rPr lang="en-US" b="1">
                <a:latin typeface="Calibri"/>
                <a:ea typeface="Calibri"/>
                <a:cs typeface="Calibri"/>
                <a:sym typeface="Calibri"/>
              </a:rPr>
              <a:t>Central Question</a:t>
            </a:r>
            <a:endParaRPr/>
          </a:p>
        </p:txBody>
      </p:sp>
      <p:sp>
        <p:nvSpPr>
          <p:cNvPr id="158" name="Google Shape;158;p24"/>
          <p:cNvSpPr/>
          <p:nvPr/>
        </p:nvSpPr>
        <p:spPr>
          <a:xfrm>
            <a:off x="3268979" y="2005351"/>
            <a:ext cx="5185703" cy="2338050"/>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Why are some places on Earth hotter than others at different times of the year? </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p:nvPr/>
        </p:nvSpPr>
        <p:spPr>
          <a:xfrm>
            <a:off x="1485900" y="2057401"/>
            <a:ext cx="61722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p:txBody>
      </p:sp>
      <p:sp>
        <p:nvSpPr>
          <p:cNvPr id="386" name="Google Shape;386;p4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In the next lesson, you will think about …</a:t>
            </a:r>
            <a:endParaRPr/>
          </a:p>
        </p:txBody>
      </p:sp>
      <p:sp>
        <p:nvSpPr>
          <p:cNvPr id="387" name="Google Shape;387;p42"/>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100000"/>
              </a:lnSpc>
              <a:spcBef>
                <a:spcPts val="0"/>
              </a:spcBef>
              <a:spcAft>
                <a:spcPts val="0"/>
              </a:spcAft>
              <a:buSzPts val="2800"/>
              <a:buChar char="●"/>
            </a:pPr>
            <a:r>
              <a:rPr lang="en-US" sz="2800" i="0" u="none" strike="noStrike" cap="none">
                <a:solidFill>
                  <a:srgbClr val="2E1E3D"/>
                </a:solidFill>
                <a:latin typeface="Calibri"/>
                <a:ea typeface="Calibri"/>
                <a:cs typeface="Calibri"/>
                <a:sym typeface="Calibri"/>
              </a:rPr>
              <a:t>How can you apply your knowledge about these concepts to four challenges related to our Unit Central Question: </a:t>
            </a:r>
            <a:r>
              <a:rPr lang="en-US" sz="2800" i="1" u="none" strike="noStrike" cap="none">
                <a:solidFill>
                  <a:srgbClr val="2E1E3D"/>
                </a:solidFill>
                <a:latin typeface="Calibri"/>
                <a:ea typeface="Calibri"/>
                <a:cs typeface="Calibri"/>
                <a:sym typeface="Calibri"/>
              </a:rPr>
              <a:t>Why are some places on Earth hotter than others at different times of the year? </a:t>
            </a:r>
            <a:endParaRPr sz="2800" i="1">
              <a:solidFill>
                <a:srgbClr val="2E1E3D"/>
              </a:solidFill>
            </a:endParaRPr>
          </a:p>
          <a:p>
            <a:pPr marL="182880" lvl="0" indent="-5079" algn="l" rtl="0">
              <a:lnSpc>
                <a:spcPct val="100000"/>
              </a:lnSpc>
              <a:spcBef>
                <a:spcPts val="1200"/>
              </a:spcBef>
              <a:spcAft>
                <a:spcPts val="0"/>
              </a:spcAft>
              <a:buSzPts val="2800"/>
              <a:buNone/>
            </a:pPr>
            <a:endParaRPr/>
          </a:p>
        </p:txBody>
      </p:sp>
      <p:sp>
        <p:nvSpPr>
          <p:cNvPr id="388" name="Google Shape;388;p42"/>
          <p:cNvSpPr/>
          <p:nvPr/>
        </p:nvSpPr>
        <p:spPr>
          <a:xfrm>
            <a:off x="1485900" y="2057401"/>
            <a:ext cx="6172200" cy="3394472"/>
          </a:xfrm>
          <a:prstGeom prst="rect">
            <a:avLst/>
          </a:prstGeom>
          <a:noFill/>
          <a:ln>
            <a:noFill/>
          </a:ln>
        </p:spPr>
        <p:txBody>
          <a:bodyPr spcFirstLastPara="1" wrap="square" lIns="91425" tIns="45700" rIns="91425" bIns="45700" anchor="t" anchorCtr="0">
            <a:noAutofit/>
          </a:bodyPr>
          <a:lstStyle/>
          <a:p>
            <a:pPr marL="257175" marR="0" lvl="0" indent="-123825" algn="l" rtl="0">
              <a:lnSpc>
                <a:spcPct val="100000"/>
              </a:lnSpc>
              <a:spcBef>
                <a:spcPts val="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3"/>
          <p:cNvSpPr txBox="1">
            <a:spLocks noGrp="1"/>
          </p:cNvSpPr>
          <p:nvPr>
            <p:ph type="title"/>
          </p:nvPr>
        </p:nvSpPr>
        <p:spPr>
          <a:xfrm>
            <a:off x="457200" y="5725160"/>
            <a:ext cx="8229600" cy="457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21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Link to Previous Lesson</a:t>
            </a:r>
            <a:endParaRPr sz="3200" b="1"/>
          </a:p>
        </p:txBody>
      </p:sp>
      <p:sp>
        <p:nvSpPr>
          <p:cNvPr id="164" name="Google Shape;164;p25"/>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sz="2800"/>
              <a:t>Talk with your teammates about our Unit Central Question.</a:t>
            </a:r>
            <a:endParaRPr/>
          </a:p>
          <a:p>
            <a:pPr marL="0" lvl="0" indent="0" algn="l" rtl="0">
              <a:lnSpc>
                <a:spcPct val="100000"/>
              </a:lnSpc>
              <a:spcBef>
                <a:spcPts val="1200"/>
              </a:spcBef>
              <a:spcAft>
                <a:spcPts val="0"/>
              </a:spcAft>
              <a:buSzPts val="1400"/>
              <a:buFont typeface="Arial"/>
              <a:buNone/>
            </a:pPr>
            <a:endParaRPr sz="1400"/>
          </a:p>
          <a:p>
            <a:pPr marL="182880" lvl="0" indent="-182880" algn="l" rtl="0">
              <a:lnSpc>
                <a:spcPct val="100000"/>
              </a:lnSpc>
              <a:spcBef>
                <a:spcPts val="1200"/>
              </a:spcBef>
              <a:spcAft>
                <a:spcPts val="0"/>
              </a:spcAft>
              <a:buSzPts val="2800"/>
              <a:buChar char="●"/>
            </a:pPr>
            <a:r>
              <a:rPr lang="en-US" sz="2800"/>
              <a:t>I think some places on Earth are hotter than others at different times of the year because ____________________________.</a:t>
            </a:r>
            <a:endParaRPr/>
          </a:p>
          <a:p>
            <a:pPr marL="182880" lvl="0" indent="-182880" algn="l" rtl="0">
              <a:lnSpc>
                <a:spcPct val="100000"/>
              </a:lnSpc>
              <a:spcBef>
                <a:spcPts val="2400"/>
              </a:spcBef>
              <a:spcAft>
                <a:spcPts val="0"/>
              </a:spcAft>
              <a:buSzPts val="2800"/>
              <a:buChar char="●"/>
            </a:pPr>
            <a:r>
              <a:rPr lang="en-US" sz="2800"/>
              <a:t>My evidence from our previous lesson is ____________________________.</a:t>
            </a:r>
            <a:endParaRPr/>
          </a:p>
          <a:p>
            <a:pPr marL="182880" lvl="0" indent="-5079" algn="l" rtl="0">
              <a:lnSpc>
                <a:spcPct val="100000"/>
              </a:lnSpc>
              <a:spcBef>
                <a:spcPts val="120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6"/>
          <p:cNvPicPr preferRelativeResize="0"/>
          <p:nvPr/>
        </p:nvPicPr>
        <p:blipFill rotWithShape="1">
          <a:blip r:embed="rId3">
            <a:alphaModFix/>
          </a:blip>
          <a:srcRect/>
          <a:stretch/>
        </p:blipFill>
        <p:spPr>
          <a:xfrm>
            <a:off x="3657600" y="61737"/>
            <a:ext cx="3908120" cy="6796263"/>
          </a:xfrm>
          <a:prstGeom prst="rect">
            <a:avLst/>
          </a:prstGeom>
          <a:noFill/>
          <a:ln>
            <a:noFill/>
          </a:ln>
        </p:spPr>
      </p:pic>
      <p:sp>
        <p:nvSpPr>
          <p:cNvPr id="170" name="Google Shape;170;p26"/>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262626"/>
              </a:buClr>
              <a:buSzPct val="118518"/>
              <a:buFont typeface="Calibri"/>
              <a:buNone/>
            </a:pPr>
            <a:r>
              <a:rPr lang="en-US"/>
              <a:t>We’ll make meaning of data today. </a:t>
            </a:r>
            <a:br>
              <a:rPr lang="en-US"/>
            </a:br>
            <a:br>
              <a:rPr lang="en-US"/>
            </a:br>
            <a:r>
              <a:rPr lang="en-US"/>
              <a:t>Choose one or two strategies that you will use when you share your thinking.</a:t>
            </a:r>
            <a:br>
              <a:rPr lang="en-US" sz="2800" b="0" i="0" u="none" strike="noStrike" cap="none">
                <a:solidFill>
                  <a:srgbClr val="262626"/>
                </a:solidFill>
                <a:latin typeface="Calibri"/>
                <a:ea typeface="Calibri"/>
                <a:cs typeface="Calibri"/>
                <a:sym typeface="Calibri"/>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p:nvPr/>
        </p:nvSpPr>
        <p:spPr>
          <a:xfrm>
            <a:off x="1485900" y="2057401"/>
            <a:ext cx="61722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a:p>
            <a:pPr marL="257175" marR="0" lvl="0" indent="-123825" algn="l" rtl="0">
              <a:lnSpc>
                <a:spcPct val="100000"/>
              </a:lnSpc>
              <a:spcBef>
                <a:spcPts val="105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p:txBody>
      </p:sp>
      <p:sp>
        <p:nvSpPr>
          <p:cNvPr id="180" name="Google Shape;180;p27"/>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Before We Begin</a:t>
            </a:r>
            <a:endParaRPr/>
          </a:p>
        </p:txBody>
      </p:sp>
      <p:sp>
        <p:nvSpPr>
          <p:cNvPr id="181" name="Google Shape;181;p27"/>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marR="0" lvl="0" indent="0" algn="l" rtl="0">
              <a:lnSpc>
                <a:spcPct val="107000"/>
              </a:lnSpc>
              <a:spcBef>
                <a:spcPts val="0"/>
              </a:spcBef>
              <a:spcAft>
                <a:spcPts val="0"/>
              </a:spcAft>
              <a:buClr>
                <a:srgbClr val="273676"/>
              </a:buClr>
              <a:buSzPts val="1000"/>
              <a:buFont typeface="Calibri"/>
              <a:buNone/>
            </a:pPr>
            <a:r>
              <a:rPr lang="en-US" sz="2800" i="0" u="none" strike="noStrike" cap="none">
                <a:solidFill>
                  <a:srgbClr val="2E1E3D"/>
                </a:solidFill>
                <a:latin typeface="Calibri"/>
                <a:ea typeface="Calibri"/>
                <a:cs typeface="Calibri"/>
                <a:sym typeface="Calibri"/>
              </a:rPr>
              <a:t>How long does it stay light on summer evenings compared to winter evenings?</a:t>
            </a:r>
            <a:endParaRPr/>
          </a:p>
          <a:p>
            <a:pPr marL="0" marR="0" lvl="0" indent="0" algn="l" rtl="0">
              <a:lnSpc>
                <a:spcPct val="107000"/>
              </a:lnSpc>
              <a:spcBef>
                <a:spcPts val="0"/>
              </a:spcBef>
              <a:spcAft>
                <a:spcPts val="0"/>
              </a:spcAft>
              <a:buClr>
                <a:srgbClr val="273676"/>
              </a:buClr>
              <a:buSzPts val="1000"/>
              <a:buFont typeface="Calibri"/>
              <a:buNone/>
            </a:pPr>
            <a:endParaRPr sz="2800">
              <a:solidFill>
                <a:srgbClr val="2E1E3D"/>
              </a:solidFill>
              <a:latin typeface="Calibri"/>
              <a:ea typeface="Calibri"/>
              <a:cs typeface="Calibri"/>
              <a:sym typeface="Calibri"/>
            </a:endParaRPr>
          </a:p>
          <a:p>
            <a:pPr marL="182880" lvl="0" indent="-182880" algn="l" rtl="0">
              <a:lnSpc>
                <a:spcPct val="107000"/>
              </a:lnSpc>
              <a:spcBef>
                <a:spcPts val="1200"/>
              </a:spcBef>
              <a:spcAft>
                <a:spcPts val="0"/>
              </a:spcAft>
              <a:buClr>
                <a:srgbClr val="273676"/>
              </a:buClr>
              <a:buSzPts val="1000"/>
              <a:buChar char="●"/>
            </a:pPr>
            <a:r>
              <a:rPr lang="en-US" sz="2800">
                <a:solidFill>
                  <a:srgbClr val="2E1E3D"/>
                </a:solidFill>
                <a:latin typeface="Calibri"/>
                <a:ea typeface="Calibri"/>
                <a:cs typeface="Calibri"/>
                <a:sym typeface="Calibri"/>
              </a:rPr>
              <a:t>How late are you able to stay outside playing before you have to come inside because it gets dark in the summer compared to in the winter?</a:t>
            </a:r>
            <a:endParaRPr sz="2800">
              <a:solidFill>
                <a:srgbClr val="2E1E3D"/>
              </a:solidFill>
            </a:endParaRPr>
          </a:p>
        </p:txBody>
      </p:sp>
      <p:sp>
        <p:nvSpPr>
          <p:cNvPr id="182" name="Google Shape;182;p27"/>
          <p:cNvSpPr/>
          <p:nvPr/>
        </p:nvSpPr>
        <p:spPr>
          <a:xfrm>
            <a:off x="1485900" y="2057401"/>
            <a:ext cx="6172200" cy="3394472"/>
          </a:xfrm>
          <a:prstGeom prst="rect">
            <a:avLst/>
          </a:prstGeom>
          <a:noFill/>
          <a:ln>
            <a:noFill/>
          </a:ln>
        </p:spPr>
        <p:txBody>
          <a:bodyPr spcFirstLastPara="1" wrap="square" lIns="91425" tIns="45700" rIns="91425" bIns="45700" anchor="t" anchorCtr="0">
            <a:noAutofit/>
          </a:bodyPr>
          <a:lstStyle/>
          <a:p>
            <a:pPr marL="257175" marR="0" lvl="0" indent="-123825" algn="l" rtl="0">
              <a:lnSpc>
                <a:spcPct val="100000"/>
              </a:lnSpc>
              <a:spcBef>
                <a:spcPts val="0"/>
              </a:spcBef>
              <a:spcAft>
                <a:spcPts val="0"/>
              </a:spcAft>
              <a:buClr>
                <a:schemeClr val="dk1"/>
              </a:buClr>
              <a:buSzPts val="2100"/>
              <a:buFont typeface="Open Sans"/>
              <a:buNone/>
            </a:pPr>
            <a:endParaRPr sz="2100" b="0" i="0" u="none" strike="noStrike" cap="none">
              <a:solidFill>
                <a:srgbClr val="27367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Lesson 5 Focus</a:t>
            </a:r>
            <a:br>
              <a:rPr lang="en-US" b="1">
                <a:latin typeface="Calibri"/>
                <a:ea typeface="Calibri"/>
                <a:cs typeface="Calibri"/>
                <a:sym typeface="Calibri"/>
              </a:rPr>
            </a:br>
            <a:r>
              <a:rPr lang="en-US" b="1">
                <a:latin typeface="Calibri"/>
                <a:ea typeface="Calibri"/>
                <a:cs typeface="Calibri"/>
                <a:sym typeface="Calibri"/>
              </a:rPr>
              <a:t>Questions</a:t>
            </a:r>
            <a:endParaRPr/>
          </a:p>
        </p:txBody>
      </p:sp>
      <p:sp>
        <p:nvSpPr>
          <p:cNvPr id="188" name="Google Shape;188;p28"/>
          <p:cNvSpPr/>
          <p:nvPr/>
        </p:nvSpPr>
        <p:spPr>
          <a:xfrm>
            <a:off x="3268979" y="1600200"/>
            <a:ext cx="5185703" cy="2743201"/>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Why is there more daylight in the summer days than in the winter days?  How does the amount of daylight affect the temperature of the area?</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Investigation: Why is there more daylight in the summer days than in the winter days?</a:t>
            </a:r>
            <a:endParaRPr sz="2800"/>
          </a:p>
        </p:txBody>
      </p:sp>
      <p:pic>
        <p:nvPicPr>
          <p:cNvPr id="194" name="Google Shape;194;p29" descr="Diagram, schematic&#10;&#10;Description automatically generated"/>
          <p:cNvPicPr preferRelativeResize="0"/>
          <p:nvPr/>
        </p:nvPicPr>
        <p:blipFill rotWithShape="1">
          <a:blip r:embed="rId3">
            <a:alphaModFix/>
          </a:blip>
          <a:srcRect/>
          <a:stretch/>
        </p:blipFill>
        <p:spPr>
          <a:xfrm rot="5400000">
            <a:off x="2543086" y="931789"/>
            <a:ext cx="4338048" cy="66810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Investigation: Why is there more daylight in the summer days than in the winter days?</a:t>
            </a:r>
            <a:endParaRPr sz="2800"/>
          </a:p>
        </p:txBody>
      </p:sp>
      <p:sp>
        <p:nvSpPr>
          <p:cNvPr id="200" name="Google Shape;200;p30"/>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100000"/>
              </a:lnSpc>
              <a:spcBef>
                <a:spcPts val="0"/>
              </a:spcBef>
              <a:spcAft>
                <a:spcPts val="0"/>
              </a:spcAft>
              <a:buSzPts val="2800"/>
              <a:buChar char="●"/>
            </a:pPr>
            <a:r>
              <a:rPr lang="en-US" sz="2800">
                <a:latin typeface="Calibri"/>
                <a:ea typeface="Calibri"/>
                <a:cs typeface="Calibri"/>
                <a:sym typeface="Calibri"/>
              </a:rPr>
              <a:t>Now, let’s look at some additional data to see if they help us answer our focus question: </a:t>
            </a:r>
            <a:br>
              <a:rPr lang="en-US" sz="2800">
                <a:latin typeface="Calibri"/>
                <a:ea typeface="Calibri"/>
                <a:cs typeface="Calibri"/>
                <a:sym typeface="Calibri"/>
              </a:rPr>
            </a:br>
            <a:r>
              <a:rPr lang="en-US" sz="2800" b="1" i="1">
                <a:latin typeface="Calibri"/>
                <a:ea typeface="Calibri"/>
                <a:cs typeface="Calibri"/>
                <a:sym typeface="Calibri"/>
              </a:rPr>
              <a:t>Why</a:t>
            </a:r>
            <a:r>
              <a:rPr lang="en-US" sz="2800" b="1">
                <a:latin typeface="Calibri"/>
                <a:ea typeface="Calibri"/>
                <a:cs typeface="Calibri"/>
                <a:sym typeface="Calibri"/>
              </a:rPr>
              <a:t> </a:t>
            </a:r>
            <a:r>
              <a:rPr lang="en-US" sz="2800" i="1">
                <a:latin typeface="Calibri"/>
                <a:ea typeface="Calibri"/>
                <a:cs typeface="Calibri"/>
                <a:sym typeface="Calibri"/>
              </a:rPr>
              <a:t>is there more daylight in the summer days than in the winter days?</a:t>
            </a:r>
            <a:endParaRPr/>
          </a:p>
          <a:p>
            <a:pPr marL="182880" lvl="0" indent="-5079" algn="l" rtl="0">
              <a:lnSpc>
                <a:spcPct val="100000"/>
              </a:lnSpc>
              <a:spcBef>
                <a:spcPts val="1200"/>
              </a:spcBef>
              <a:spcAft>
                <a:spcPts val="0"/>
              </a:spcAft>
              <a:buSzPts val="2800"/>
              <a:buNone/>
            </a:pPr>
            <a:endParaRPr sz="2800" i="1">
              <a:latin typeface="Calibri"/>
              <a:ea typeface="Calibri"/>
              <a:cs typeface="Calibri"/>
              <a:sym typeface="Calibri"/>
            </a:endParaRPr>
          </a:p>
          <a:p>
            <a:pPr marL="182880" lvl="0" indent="-182880" algn="l" rtl="0">
              <a:lnSpc>
                <a:spcPct val="100000"/>
              </a:lnSpc>
              <a:spcBef>
                <a:spcPts val="1200"/>
              </a:spcBef>
              <a:spcAft>
                <a:spcPts val="0"/>
              </a:spcAft>
              <a:buSzPts val="2800"/>
              <a:buChar char="●"/>
            </a:pPr>
            <a:r>
              <a:rPr lang="en-US" sz="2800">
                <a:latin typeface="Calibri"/>
                <a:ea typeface="Calibri"/>
                <a:cs typeface="Calibri"/>
                <a:sym typeface="Calibri"/>
              </a:rPr>
              <a:t>We also want to know, </a:t>
            </a:r>
            <a:r>
              <a:rPr lang="en-US" sz="2800" i="1">
                <a:latin typeface="Calibri"/>
                <a:ea typeface="Calibri"/>
                <a:cs typeface="Calibri"/>
                <a:sym typeface="Calibri"/>
              </a:rPr>
              <a:t>How does the amount of daylight affect the temperature of the area?</a:t>
            </a:r>
            <a:endParaRPr sz="2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457200" y="648525"/>
            <a:ext cx="6337980" cy="1111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Using Data and Representations</a:t>
            </a:r>
            <a:endParaRPr sz="2800"/>
          </a:p>
        </p:txBody>
      </p:sp>
      <p:sp>
        <p:nvSpPr>
          <p:cNvPr id="206" name="Google Shape;206;p31"/>
          <p:cNvSpPr txBox="1">
            <a:spLocks noGrp="1"/>
          </p:cNvSpPr>
          <p:nvPr>
            <p:ph type="body" idx="4294967295"/>
          </p:nvPr>
        </p:nvSpPr>
        <p:spPr>
          <a:xfrm>
            <a:off x="332509" y="2480540"/>
            <a:ext cx="2286000" cy="34028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000000"/>
              </a:buClr>
              <a:buSzPts val="2400"/>
              <a:buNone/>
            </a:pPr>
            <a:r>
              <a:rPr lang="en-US" sz="2400"/>
              <a:t>What do you notice about this drawing? What does this drawing represent?</a:t>
            </a:r>
            <a:endParaRPr sz="2400"/>
          </a:p>
          <a:p>
            <a:pPr marL="228600" lvl="0" indent="-76200" algn="ctr" rtl="0">
              <a:lnSpc>
                <a:spcPct val="90000"/>
              </a:lnSpc>
              <a:spcBef>
                <a:spcPts val="1000"/>
              </a:spcBef>
              <a:spcAft>
                <a:spcPts val="0"/>
              </a:spcAft>
              <a:buClr>
                <a:srgbClr val="000000"/>
              </a:buClr>
              <a:buSzPts val="2400"/>
              <a:buNone/>
            </a:pPr>
            <a:endParaRPr sz="2400"/>
          </a:p>
        </p:txBody>
      </p:sp>
      <p:pic>
        <p:nvPicPr>
          <p:cNvPr id="207" name="Google Shape;207;p31"/>
          <p:cNvPicPr preferRelativeResize="0">
            <a:picLocks noGrp="1"/>
          </p:cNvPicPr>
          <p:nvPr>
            <p:ph type="body" idx="4294967295"/>
          </p:nvPr>
        </p:nvPicPr>
        <p:blipFill rotWithShape="1">
          <a:blip r:embed="rId3">
            <a:alphaModFix/>
          </a:blip>
          <a:srcRect/>
          <a:stretch/>
        </p:blipFill>
        <p:spPr>
          <a:xfrm>
            <a:off x="2743200" y="2000394"/>
            <a:ext cx="5943600" cy="3883025"/>
          </a:xfrm>
          <a:prstGeom prst="rect">
            <a:avLst/>
          </a:prstGeom>
          <a:noFill/>
          <a:ln>
            <a:noFill/>
          </a:ln>
        </p:spPr>
      </p:pic>
    </p:spTree>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On-screen Show (4:3)</PresentationFormat>
  <Paragraphs>105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Open Sans</vt:lpstr>
      <vt:lpstr>Noto Sans Symbols</vt:lpstr>
      <vt:lpstr>Frame</vt:lpstr>
      <vt:lpstr>Sun’s Effect on Climate</vt:lpstr>
      <vt:lpstr>Unit Central Question</vt:lpstr>
      <vt:lpstr>Link to Previous Lesson</vt:lpstr>
      <vt:lpstr>We’ll make meaning of data today.   Choose one or two strategies that you will use when you share your thinking. </vt:lpstr>
      <vt:lpstr>Before We Begin</vt:lpstr>
      <vt:lpstr>Lesson 5 Focus Questions</vt:lpstr>
      <vt:lpstr>Investigation: Why is there more daylight in the summer days than in the winter days?</vt:lpstr>
      <vt:lpstr>Investigation: Why is there more daylight in the summer days than in the winter days?</vt:lpstr>
      <vt:lpstr>Using Data and Representations</vt:lpstr>
      <vt:lpstr>Using Data and Representations</vt:lpstr>
      <vt:lpstr>Using Data and Representations</vt:lpstr>
      <vt:lpstr>Using Data and Representations</vt:lpstr>
      <vt:lpstr>Lesson Summary: Key Science Ideas</vt:lpstr>
      <vt:lpstr>Making Connections</vt:lpstr>
      <vt:lpstr>Lesson Summary: Key Science Ideas</vt:lpstr>
      <vt:lpstr>Lesson Summary</vt:lpstr>
      <vt:lpstr>Lesson Summary</vt:lpstr>
      <vt:lpstr>Revisiting Lesson 5 Focus Questions</vt:lpstr>
      <vt:lpstr>Introducing the Driving Question Board (DQB)</vt:lpstr>
      <vt:lpstr>In the next lesson, you will think about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Valerie Maltese</dc:creator>
  <cp:lastModifiedBy>Valerie Maltese</cp:lastModifiedBy>
  <cp:revision>1</cp:revision>
  <dcterms:modified xsi:type="dcterms:W3CDTF">2024-07-12T18:08:34Z</dcterms:modified>
</cp:coreProperties>
</file>