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0" name="Google Shape;20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9" name="Google Shape;2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5" name="Google Shape;21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21" name="Google Shape;2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30" name="Google Shape;2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2" name="Google Shape;15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7" name="Google Shape;1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4" name="Google Shape;1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2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2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>
            <a:spLocks noGrp="1"/>
          </p:cNvSpPr>
          <p:nvPr>
            <p:ph type="pic" idx="2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 Layout Option 2">
  <p:cSld name="Comparison Layout Option 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2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3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4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esearch presention no title">
  <p:cSld name="1_Research presention no titl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15" name="Google Shape;115;p17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esearch presention no title two content">
  <p:cSld name="2_Research presention no title two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2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21" name="Google Shape;121;p18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Caption">
  <p:cSld name="2 Content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2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3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/titles with Caption">
  <p:cSld name="2 Content w/titles with Capti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2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3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4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5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37" name="Google Shape;37;p5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Option 2">
  <p:cSld name="Title Only Option 2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52" name="Google Shape;52;p7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3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4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" descr="Logo&#10;&#10;Description automatically generated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598414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sz="4400"/>
              <a:t>Sun’s Effect on Climate</a:t>
            </a:r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/>
              <a:t>Lesson 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Today’s Challenges: </a:t>
            </a:r>
            <a:r>
              <a:rPr lang="en-US" sz="3200"/>
              <a:t>Let’s share our ideas about the challenges.</a:t>
            </a:r>
            <a:endParaRPr/>
          </a:p>
        </p:txBody>
      </p:sp>
      <p:sp>
        <p:nvSpPr>
          <p:cNvPr id="203" name="Google Shape;203;p30"/>
          <p:cNvSpPr/>
          <p:nvPr/>
        </p:nvSpPr>
        <p:spPr>
          <a:xfrm>
            <a:off x="566077" y="1883062"/>
            <a:ext cx="3674365" cy="20234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#1</a:t>
            </a:r>
            <a:endParaRPr sz="16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Explain why the average summer temperature in Barrow, Alaska, is 4 5°F even though there are 24 hours of sunlight while Lagos, Nigeria, with only 12 hours of sunlight a day, reaches a temperature of 82°F.</a:t>
            </a:r>
            <a:endParaRPr/>
          </a:p>
        </p:txBody>
      </p:sp>
      <p:sp>
        <p:nvSpPr>
          <p:cNvPr id="204" name="Google Shape;204;p30"/>
          <p:cNvSpPr/>
          <p:nvPr/>
        </p:nvSpPr>
        <p:spPr>
          <a:xfrm>
            <a:off x="5029200" y="4359002"/>
            <a:ext cx="3682616" cy="15188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#4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Which friend do you most </a:t>
            </a:r>
            <a:b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agree with?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Describe your thinking about why it is warmer in the summer than in the winter.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0"/>
          <p:cNvSpPr/>
          <p:nvPr/>
        </p:nvSpPr>
        <p:spPr>
          <a:xfrm>
            <a:off x="598598" y="4158111"/>
            <a:ext cx="3665852" cy="22642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#3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Why is the average temperature higher in Santa Rosa, Argentina, when the average temperature in Richmond, Virginia is lower?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Why is the average temperature lower in Santa Rosa, Argentina, when the average temperature in Richmond, Virginia is higher?</a:t>
            </a:r>
            <a:endParaRPr/>
          </a:p>
        </p:txBody>
      </p:sp>
      <p:sp>
        <p:nvSpPr>
          <p:cNvPr id="206" name="Google Shape;206;p30"/>
          <p:cNvSpPr/>
          <p:nvPr/>
        </p:nvSpPr>
        <p:spPr>
          <a:xfrm>
            <a:off x="5000542" y="1883062"/>
            <a:ext cx="3565487" cy="20234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#2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What do you notice about the temperatures in Belem, Brazil? Why do you think Belem, Brazil, does not have summer and winter like we do in the </a:t>
            </a:r>
            <a:b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United States? </a:t>
            </a:r>
            <a:endParaRPr sz="14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Summary</a:t>
            </a:r>
            <a:endParaRPr/>
          </a:p>
        </p:txBody>
      </p:sp>
      <p:sp>
        <p:nvSpPr>
          <p:cNvPr id="212" name="Google Shape;212;p3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Let’s return to our Unit Central Question: </a:t>
            </a:r>
            <a:r>
              <a:rPr lang="en-US" sz="2800" i="1">
                <a:latin typeface="Calibri"/>
                <a:ea typeface="Calibri"/>
                <a:cs typeface="Calibri"/>
                <a:sym typeface="Calibri"/>
              </a:rPr>
              <a:t>Why are some places on Earth hotter than others at different times of the year?</a:t>
            </a:r>
            <a:endParaRPr/>
          </a:p>
          <a:p>
            <a:pPr marL="182880" lvl="0" indent="-507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 sz="2800" i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Think about the two parts to the question: 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rabicParenR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Why are some places hotter than others, in general?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rabicParenR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Why are some places hotter at different times of the year?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Summary</a:t>
            </a:r>
            <a:endParaRPr/>
          </a:p>
        </p:txBody>
      </p:sp>
      <p:sp>
        <p:nvSpPr>
          <p:cNvPr id="218" name="Google Shape;218;p32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Share a few ideas with your partner.  Include the ideas discussed in each of our lessons:</a:t>
            </a:r>
            <a:endParaRPr/>
          </a:p>
          <a:p>
            <a:pPr marL="344488" lvl="8" indent="-344488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Angle of sunlight or sunlight spread out or more concentrated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Tilt of Earth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Orbit of Earth around the Sun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Length of daylight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Labeled diagram (model)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Patterns that apply</a:t>
            </a:r>
            <a:endParaRPr/>
          </a:p>
          <a:p>
            <a:pPr marL="344488" lvl="7" indent="-34448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Cause-effect relationships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Link to Future Lessons on Climate and Weather</a:t>
            </a:r>
            <a:endParaRPr/>
          </a:p>
        </p:txBody>
      </p:sp>
      <p:sp>
        <p:nvSpPr>
          <p:cNvPr id="224" name="Google Shape;224;p33"/>
          <p:cNvSpPr txBox="1"/>
          <p:nvPr/>
        </p:nvSpPr>
        <p:spPr>
          <a:xfrm>
            <a:off x="554182" y="1944561"/>
            <a:ext cx="78867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Seasonal climate--whether it is hot or cold at different times of the year--greatly influences the daily weather.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Seasonal climate is predictable over time, and weather is the amount of daily variability within the seasonal climate.</a:t>
            </a:r>
            <a:endParaRPr/>
          </a:p>
        </p:txBody>
      </p:sp>
      <p:pic>
        <p:nvPicPr>
          <p:cNvPr id="225" name="Google Shape;225;p33" descr="Kansas Weather &amp;amp; Clim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399" y="4128607"/>
            <a:ext cx="2743202" cy="1817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3" descr="desert, live, dry, nature, plant, climate change, climate, hot, climate chance, drynes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9739" y="4128607"/>
            <a:ext cx="2730095" cy="1817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3" descr="Free Download: Royalty Free Stock Images From Picjumbo | Webdesigner Depot  | Stock images free, Mountain wallpaper, Phot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54167" y="4128609"/>
            <a:ext cx="2743202" cy="1817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Meta Moment</a:t>
            </a:r>
            <a:endParaRPr/>
          </a:p>
        </p:txBody>
      </p:sp>
      <p:sp>
        <p:nvSpPr>
          <p:cNvPr id="233" name="Google Shape;233;p34"/>
          <p:cNvSpPr txBox="1">
            <a:spLocks noGrp="1"/>
          </p:cNvSpPr>
          <p:nvPr>
            <p:ph type="body" idx="4294967295"/>
          </p:nvPr>
        </p:nvSpPr>
        <p:spPr>
          <a:xfrm>
            <a:off x="5165577" y="2514600"/>
            <a:ext cx="3611563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n-US" sz="2400"/>
              <a:t>How did developing and using models support your learning throughout this unit?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pic>
        <p:nvPicPr>
          <p:cNvPr id="234" name="Google Shape;234;p34"/>
          <p:cNvPicPr preferRelativeResize="0"/>
          <p:nvPr/>
        </p:nvPicPr>
        <p:blipFill rotWithShape="1">
          <a:blip r:embed="rId3">
            <a:alphaModFix/>
          </a:blip>
          <a:srcRect l="-1492" b="58829"/>
          <a:stretch/>
        </p:blipFill>
        <p:spPr>
          <a:xfrm>
            <a:off x="761715" y="3750858"/>
            <a:ext cx="3810285" cy="2955568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4"/>
          <p:cNvSpPr txBox="1"/>
          <p:nvPr/>
        </p:nvSpPr>
        <p:spPr>
          <a:xfrm>
            <a:off x="5165577" y="4343400"/>
            <a:ext cx="384477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using the Communicating in Scientific Ways strategies help you learn?</a:t>
            </a:r>
            <a:endParaRPr/>
          </a:p>
        </p:txBody>
      </p:sp>
      <p:pic>
        <p:nvPicPr>
          <p:cNvPr id="236" name="Google Shape;236;p34" descr="C:\Users\chvidsten\AppData\Local\Microsoft\Windows\Temporary Internet Files\Content.Outlook\UCI672JC\MNSTL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12494" y="1770101"/>
            <a:ext cx="2113696" cy="1980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title"/>
          </p:nvPr>
        </p:nvSpPr>
        <p:spPr>
          <a:xfrm>
            <a:off x="457200" y="572516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Unit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Central Question</a:t>
            </a:r>
            <a:endParaRPr/>
          </a:p>
        </p:txBody>
      </p:sp>
      <p:sp>
        <p:nvSpPr>
          <p:cNvPr id="149" name="Google Shape;149;p22"/>
          <p:cNvSpPr/>
          <p:nvPr/>
        </p:nvSpPr>
        <p:spPr>
          <a:xfrm>
            <a:off x="3268979" y="2005351"/>
            <a:ext cx="5185703" cy="2338050"/>
          </a:xfrm>
          <a:prstGeom prst="rect">
            <a:avLst/>
          </a:prstGeom>
          <a:solidFill>
            <a:schemeClr val="accent1"/>
          </a:solidFill>
          <a:ln w="10775" cap="flat" cmpd="sng">
            <a:solidFill>
              <a:srgbClr val="1D25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-18288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are some places on Earth hotter than others at different times of the year? </a:t>
            </a:r>
            <a:endParaRPr sz="2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Link to previous lessons</a:t>
            </a:r>
            <a:endParaRPr b="1"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past few lessons, we have been learning about how the Sun’s light energy affects the temperatures on Earth.</a:t>
            </a:r>
            <a:endParaRPr/>
          </a:p>
          <a:p>
            <a:pPr marL="182880" lvl="0" indent="-1841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With your partner, talk about these questions: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did we learn about the angle of sunlight as it strikes Earth’s surface?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How does the angle affect the average temperature? </a:t>
            </a:r>
            <a:endParaRPr/>
          </a:p>
        </p:txBody>
      </p:sp>
      <p:sp>
        <p:nvSpPr>
          <p:cNvPr id="156" name="Google Shape;156;p23"/>
          <p:cNvSpPr/>
          <p:nvPr/>
        </p:nvSpPr>
        <p:spPr>
          <a:xfrm>
            <a:off x="628650" y="1351800"/>
            <a:ext cx="7886700" cy="448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273676"/>
              </a:buClr>
              <a:buSzPts val="2100"/>
              <a:buFont typeface="Calibri"/>
              <a:buNone/>
            </a:pPr>
            <a:endParaRPr sz="2800" b="0" i="0" u="none" strike="noStrike" cap="non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Focus Questions</a:t>
            </a:r>
            <a:endParaRPr b="1"/>
          </a:p>
        </p:txBody>
      </p:sp>
      <p:sp>
        <p:nvSpPr>
          <p:cNvPr id="162" name="Google Shape;162;p24"/>
          <p:cNvSpPr/>
          <p:nvPr/>
        </p:nvSpPr>
        <p:spPr>
          <a:xfrm>
            <a:off x="1041149" y="2098561"/>
            <a:ext cx="7061701" cy="265042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273676"/>
              </a:buClr>
              <a:buSzPts val="2100"/>
              <a:buFont typeface="Calibri"/>
              <a:buNone/>
            </a:pPr>
            <a:r>
              <a:rPr lang="en-US" sz="28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Why are some places on Earth hotter than others at different times of the year?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/>
              <a:t>6</a:t>
            </a: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 Focus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Today’s Lesson Focus Questions will help us put all our ideas together.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We have completed activities and collected a lot of data to help us answer our Unit Central Question: Why are some places on Earth hotter than others at different times of the year?</a:t>
            </a:r>
            <a:endParaRPr/>
          </a:p>
          <a:p>
            <a:pPr marL="182880" lvl="0" indent="-507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/>
              <a:t>6</a:t>
            </a: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 Focus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/>
          </a:p>
        </p:txBody>
      </p:sp>
      <p:sp>
        <p:nvSpPr>
          <p:cNvPr id="174" name="Google Shape;174;p26"/>
          <p:cNvSpPr/>
          <p:nvPr/>
        </p:nvSpPr>
        <p:spPr>
          <a:xfrm>
            <a:off x="3200400" y="1600200"/>
            <a:ext cx="5185703" cy="3457686"/>
          </a:xfrm>
          <a:prstGeom prst="rect">
            <a:avLst/>
          </a:prstGeom>
          <a:solidFill>
            <a:schemeClr val="accent1"/>
          </a:solidFill>
          <a:ln w="10775" cap="flat" cmpd="sng">
            <a:solidFill>
              <a:srgbClr val="1D25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-18288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are some places on Earth hotter than others at different times of the year? </a:t>
            </a:r>
            <a:endParaRPr/>
          </a:p>
          <a:p>
            <a:pPr marL="182880" marR="0" lvl="0" indent="-182880" algn="ctr" rtl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can we use what we have learned to answer our Unit Central Question? </a:t>
            </a:r>
            <a:endParaRPr sz="2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Introduction to Today’s Challenges</a:t>
            </a:r>
            <a:endParaRPr b="1"/>
          </a:p>
        </p:txBody>
      </p:sp>
      <p:sp>
        <p:nvSpPr>
          <p:cNvPr id="180" name="Google Shape;180;p27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 small groups, you will work on one or more assigned challenges to show your understanding about why different places on Earth have different temperatures.</a:t>
            </a:r>
            <a:endParaRPr/>
          </a:p>
          <a:p>
            <a:pPr marL="182880" lvl="0" indent="-507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To do this, you will use the ideas we reviewed today as you think about the challenges.</a:t>
            </a:r>
            <a:endParaRPr/>
          </a:p>
        </p:txBody>
      </p:sp>
      <p:sp>
        <p:nvSpPr>
          <p:cNvPr id="181" name="Google Shape;181;p27"/>
          <p:cNvSpPr/>
          <p:nvPr/>
        </p:nvSpPr>
        <p:spPr>
          <a:xfrm>
            <a:off x="628650" y="1351800"/>
            <a:ext cx="7886700" cy="448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273676"/>
              </a:buClr>
              <a:buSzPts val="2100"/>
              <a:buFont typeface="Calibri"/>
              <a:buNone/>
            </a:pPr>
            <a:endParaRPr sz="2800" b="0" i="0" u="none" strike="noStrike" cap="non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Today’s Challenges</a:t>
            </a:r>
            <a:endParaRPr/>
          </a:p>
        </p:txBody>
      </p:sp>
      <p:sp>
        <p:nvSpPr>
          <p:cNvPr id="187" name="Google Shape;187;p28"/>
          <p:cNvSpPr/>
          <p:nvPr/>
        </p:nvSpPr>
        <p:spPr>
          <a:xfrm>
            <a:off x="566077" y="1883062"/>
            <a:ext cx="3674365" cy="20234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#1</a:t>
            </a:r>
            <a:endParaRPr sz="16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Explain why the average summer temperature in Barrow, Alaska, is 4 5°F even though there are 24 hours of sunlight while Lagos, Nigeria, with only 12 hours of sunlight a day, reaches a temperature of 82°F.</a:t>
            </a:r>
            <a:endParaRPr/>
          </a:p>
        </p:txBody>
      </p:sp>
      <p:sp>
        <p:nvSpPr>
          <p:cNvPr id="188" name="Google Shape;188;p28"/>
          <p:cNvSpPr/>
          <p:nvPr/>
        </p:nvSpPr>
        <p:spPr>
          <a:xfrm>
            <a:off x="5029200" y="4359002"/>
            <a:ext cx="3682616" cy="15188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#4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Which friend do you most </a:t>
            </a:r>
            <a:b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agree with? 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Describe your thinking about why it is warmer in the summer than in the winter.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8"/>
          <p:cNvSpPr/>
          <p:nvPr/>
        </p:nvSpPr>
        <p:spPr>
          <a:xfrm>
            <a:off x="598598" y="4158111"/>
            <a:ext cx="3665852" cy="22642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#3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Why is the average temperature higher in Santa Rosa, Argentina, when the average temperature in Richmond, Virginia is lower?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Why is the average temperature lower in Santa Rosa, Argentina, when the average temperature in Richmond, Virginia is higher?</a:t>
            </a:r>
            <a:endParaRPr/>
          </a:p>
        </p:txBody>
      </p:sp>
      <p:sp>
        <p:nvSpPr>
          <p:cNvPr id="190" name="Google Shape;190;p28"/>
          <p:cNvSpPr/>
          <p:nvPr/>
        </p:nvSpPr>
        <p:spPr>
          <a:xfrm>
            <a:off x="5000542" y="1883062"/>
            <a:ext cx="3565487" cy="20234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Challenge #2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What do you notice about the temperatures in Belem, Brazil? Why do you think Belem, Brazil, does not have summer and winter like we do in the </a:t>
            </a:r>
            <a:b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United States? </a:t>
            </a:r>
            <a:endParaRPr sz="1400" b="1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Today’s Challenges</a:t>
            </a:r>
            <a:endParaRPr b="1"/>
          </a:p>
        </p:txBody>
      </p:sp>
      <p:sp>
        <p:nvSpPr>
          <p:cNvPr id="196" name="Google Shape;196;p29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What to do: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First, talk to your team about your ideas related to your assigned challenge.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Then, write your answers individually in sentences in your science notebook.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Include labeled diagrams and/or drawings to help explain your ideas.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Also include any patterns we have observed and cause-effect relationships we discussed throughout our lessons. </a:t>
            </a:r>
            <a:endParaRPr/>
          </a:p>
        </p:txBody>
      </p:sp>
      <p:sp>
        <p:nvSpPr>
          <p:cNvPr id="197" name="Google Shape;197;p29"/>
          <p:cNvSpPr/>
          <p:nvPr/>
        </p:nvSpPr>
        <p:spPr>
          <a:xfrm>
            <a:off x="628650" y="1351800"/>
            <a:ext cx="7886700" cy="448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273676"/>
              </a:buClr>
              <a:buSzPts val="2100"/>
              <a:buFont typeface="Calibri"/>
              <a:buNone/>
            </a:pPr>
            <a:endParaRPr sz="2800" b="0" i="0" u="none" strike="noStrike" cap="non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On-screen Show (4:3)</PresentationFormat>
  <Paragraphs>73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Noto Sans Symbols</vt:lpstr>
      <vt:lpstr>Open Sans</vt:lpstr>
      <vt:lpstr>Frame</vt:lpstr>
      <vt:lpstr>Sun’s Effect on Climate</vt:lpstr>
      <vt:lpstr>Unit Central Question</vt:lpstr>
      <vt:lpstr>Link to previous lessons</vt:lpstr>
      <vt:lpstr>Lesson Focus Questions</vt:lpstr>
      <vt:lpstr>Lesson 6 Focus Questions</vt:lpstr>
      <vt:lpstr>Lesson 6 Focus Questions</vt:lpstr>
      <vt:lpstr>Introduction to Today’s Challenges</vt:lpstr>
      <vt:lpstr>Today’s Challenges</vt:lpstr>
      <vt:lpstr>Today’s Challenges</vt:lpstr>
      <vt:lpstr>Today’s Challenges: Let’s share our ideas about the challenges.</vt:lpstr>
      <vt:lpstr>Lesson Summary</vt:lpstr>
      <vt:lpstr>Lesson Summary</vt:lpstr>
      <vt:lpstr>Link to Future Lessons on Climate and Weather</vt:lpstr>
      <vt:lpstr>Meta Moment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Valerie Maltese</dc:creator>
  <cp:lastModifiedBy>Valerie Maltese</cp:lastModifiedBy>
  <cp:revision>1</cp:revision>
  <dcterms:modified xsi:type="dcterms:W3CDTF">2024-07-12T18:09:38Z</dcterms:modified>
</cp:coreProperties>
</file>