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1"/>
  </p:notesMasterIdLst>
  <p:sldIdLst>
    <p:sldId id="256" r:id="rId2"/>
    <p:sldId id="277" r:id="rId3"/>
    <p:sldId id="261" r:id="rId4"/>
    <p:sldId id="672" r:id="rId5"/>
    <p:sldId id="278" r:id="rId6"/>
    <p:sldId id="669" r:id="rId7"/>
    <p:sldId id="668" r:id="rId8"/>
    <p:sldId id="279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3"/>
    <p:restoredTop sz="94939" autoAdjust="0"/>
  </p:normalViewPr>
  <p:slideViewPr>
    <p:cSldViewPr snapToObjects="1">
      <p:cViewPr varScale="1">
        <p:scale>
          <a:sx n="68" d="100"/>
          <a:sy n="68" d="100"/>
        </p:scale>
        <p:origin x="1488" y="60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h/3ncw2sri0spfpe3/AACG0WViwHRu3P44B8t0-AL3a?dl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pixabay.com</a:t>
            </a:r>
            <a:r>
              <a:rPr lang="en-US" dirty="0"/>
              <a:t>/photos/lake-aerial-view-fields-meadows-2755907/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https://www.dropbox.com/sh/3ncw2sri0spfpe3/AACG0WViwHRu3P44B8t0-AL3a?dl=0</a:t>
            </a: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list of pollutants (salt, dirt, fertilizer, Soap, oil) </a:t>
            </a:r>
          </a:p>
          <a:p>
            <a:r>
              <a:rPr lang="en-US" dirty="0"/>
              <a:t>Generate ideas for testing</a:t>
            </a:r>
          </a:p>
          <a:p>
            <a:r>
              <a:rPr lang="en-US" dirty="0"/>
              <a:t>Explain that we have samples of these pollutants to investigate</a:t>
            </a:r>
          </a:p>
          <a:p>
            <a:r>
              <a:rPr lang="en-US" dirty="0"/>
              <a:t>How might we investigate these pollutants to find out if they are in the water?</a:t>
            </a:r>
          </a:p>
          <a:p>
            <a:r>
              <a:rPr lang="en-US" dirty="0"/>
              <a:t>	*Why might it me helpful for each of our groups to record information in a similar way? </a:t>
            </a:r>
          </a:p>
          <a:p>
            <a:r>
              <a:rPr lang="en-US" dirty="0"/>
              <a:t>	*Does anyone have ideas about how we can organize that information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1BDE7-A1FE-41F8-B078-2A49546C163E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38DB-DDA4-4CAF-91A5-40427360417E}" type="datetime1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92D3-6238-434E-9B31-38D0098B1917}" type="datetime1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7AB4-7316-48E5-AB5F-2E98552AABA4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F08B-BE42-4CDD-8306-0CEA9643463F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E576-C437-4817-B0FF-E6F763D79BAD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79C3-2AC5-4592-9154-C3A864C79FAF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B7A6-657F-4184-905A-5E428E371F4A}" type="datetime1">
              <a:rPr lang="en-US" smtClean="0"/>
              <a:t>10/21/2024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7890-1EBC-482C-B6F8-B67EED90C479}" type="datetime1">
              <a:rPr lang="en-US" smtClean="0"/>
              <a:t>10/21/2024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459468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for a single line title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C64F0EF-D745-469D-B926-AFDCAB9FB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287615"/>
            <a:ext cx="7886700" cy="46290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sub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031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SCS 1 line - 2 Pane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9D7BAF-07D2-47AC-8A69-347EF10A6F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8"/>
            <a:ext cx="7886700" cy="50743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for a single line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0ACE5E-AE9A-4A05-BF60-D9A4F6A15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87759"/>
            <a:ext cx="3867150" cy="4628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8244AA-71E9-48D2-B54F-9E128E6BC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87759"/>
            <a:ext cx="3867150" cy="4628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32B8D2-1B23-416F-8452-40F7856CB95E}"/>
              </a:ext>
            </a:extLst>
          </p:cNvPr>
          <p:cNvCxnSpPr>
            <a:cxnSpLocks/>
          </p:cNvCxnSpPr>
          <p:nvPr userDrawn="1"/>
        </p:nvCxnSpPr>
        <p:spPr>
          <a:xfrm>
            <a:off x="692936" y="945494"/>
            <a:ext cx="7758130" cy="0"/>
          </a:xfrm>
          <a:prstGeom prst="line">
            <a:avLst/>
          </a:prstGeom>
          <a:noFill/>
          <a:ln w="19050" cap="flat" cmpd="sng" algn="ctr">
            <a:solidFill>
              <a:srgbClr val="FAAD6D"/>
            </a:solidFill>
            <a:prstDash val="solid"/>
            <a:miter lim="800000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8F81442-E848-44B5-852E-75C7009DA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1" y="6281159"/>
            <a:ext cx="1308587" cy="3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6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A391-9CBB-4948-B8E1-223936B4677F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2F2D-BB53-407B-A54F-6A15C6C88B5F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5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4A02-CFA3-4F5A-960A-68F16635DD41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D233-2694-43C4-9F10-2DD57D09A321}" type="datetime1">
              <a:rPr lang="en-US" smtClean="0"/>
              <a:t>10/21/2024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658E-A77A-45AD-9E72-428365047666}" type="datetime1">
              <a:rPr lang="en-US" smtClean="0"/>
              <a:t>10/21/2024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C7E1-2D00-4A0C-8EBF-5ADCCF8531BD}" type="datetime1">
              <a:rPr lang="en-US" smtClean="0"/>
              <a:t>10/21/2024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FFBD-6463-4C17-9508-B6EC95E00693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D59E0-3376-4055-ADBD-11E797E19692}" type="datetime1">
              <a:rPr lang="en-US" smtClean="0"/>
              <a:t>10/21/2024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58FE-6A75-45CE-B81C-4CE5827D5629}" type="datetime1">
              <a:rPr lang="en-US" smtClean="0"/>
              <a:t>10/21/2024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488B54-189B-432A-9380-A6ED59706545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2" r:id="rId18"/>
    <p:sldLayoutId id="2147483723" r:id="rId19"/>
    <p:sldLayoutId id="2147483725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Matter Lesson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6A627-0012-9D4F-B6AB-94F9D5B5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7" y="1128408"/>
            <a:ext cx="2553511" cy="460118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Communicating in Scientific Ways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4F34A8-78F2-194D-A29C-4B76281DC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1565"/>
            <a:ext cx="3924300" cy="64948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EA9BF-5C05-0911-5F1B-4CEB54D9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49899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39367D86-3BDD-498C-B455-A5FC25738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997" y="1600200"/>
            <a:ext cx="5739739" cy="377854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3F418-6877-C208-A5D9-5781D85A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35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1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Focus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0"/>
            <a:ext cx="5185703" cy="2490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What is changing in the water that is causing the death of living things, and how can we, as scientists, investigate the water?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C0B38-204B-3AC7-441C-00C78321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53642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BEDBEEE-565A-C246-8D85-AC7F2202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A Field Trip to the Tennessee Aquarium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7B28DA4-E0A4-9843-8634-D1CE61C8B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3117637" cy="5120640"/>
          </a:xfrm>
        </p:spPr>
        <p:txBody>
          <a:bodyPr lIns="91440" tIns="45720" rIns="91440" bIns="45720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Sarah is from the Tennessee Aquarium in Chattanooga, TN.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She is going to help us with our question:</a:t>
            </a:r>
          </a:p>
          <a:p>
            <a:pPr marL="0" indent="0">
              <a:buNone/>
            </a:pPr>
            <a:r>
              <a:rPr lang="en-US" dirty="0"/>
              <a:t>How can we figure out what was mixed with pond water that could have changed the water?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2841F-DAA6-096A-A0EA-3999483611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36" b="-3"/>
          <a:stretch/>
        </p:blipFill>
        <p:spPr>
          <a:xfrm>
            <a:off x="6019588" y="1600200"/>
            <a:ext cx="2934723" cy="3512841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A56C1-7EA3-98D9-A7F8-D48A5842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152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Notice and Wonder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Looking at the two samples, what do you notice? What do you wonder ?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E2F16-AD16-453F-87EE-CF4A6C802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1" y="6281159"/>
            <a:ext cx="1308587" cy="36106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E5F5184-7D99-7A41-B7F9-168385465D83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2670934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5365114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48830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Wonder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13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085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9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447535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1B845-4FA2-C19B-C7FC-BA5334E1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08015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Developing Models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>
                <a:latin typeface="Calibri"/>
                <a:cs typeface="Calibri"/>
              </a:rPr>
              <a:t>Develop a model to show us what you're picturing. </a:t>
            </a:r>
            <a:endParaRPr lang="en-US">
              <a:cs typeface="Calibri" panose="020F0502020204030204" pitchFamily="34" charset="0"/>
            </a:endParaRPr>
          </a:p>
          <a:p>
            <a:pPr lvl="1"/>
            <a:r>
              <a:rPr lang="en-US">
                <a:latin typeface="Calibri"/>
                <a:cs typeface="Calibri"/>
              </a:rPr>
              <a:t>Imagine you zoom way </a:t>
            </a:r>
            <a:r>
              <a:rPr lang="en-US" err="1">
                <a:latin typeface="Calibri"/>
                <a:cs typeface="Calibri"/>
              </a:rPr>
              <a:t>WAY</a:t>
            </a:r>
            <a:r>
              <a:rPr lang="en-US">
                <a:latin typeface="Calibri"/>
                <a:cs typeface="Calibri"/>
              </a:rPr>
              <a:t> in to each sample. </a:t>
            </a:r>
            <a:endParaRPr lang="en-US">
              <a:cs typeface="Calibri"/>
            </a:endParaRPr>
          </a:p>
          <a:p>
            <a:pPr lvl="1"/>
            <a:r>
              <a:rPr lang="en-US" i="1">
                <a:latin typeface="Calibri"/>
                <a:cs typeface="Calibri"/>
              </a:rPr>
              <a:t>Use words, pictures, and/or symbols to show what each sample looks like. </a:t>
            </a:r>
            <a:endParaRPr lang="en-US">
              <a:latin typeface="Calibri"/>
              <a:cs typeface="Calibri"/>
            </a:endParaRPr>
          </a:p>
          <a:p>
            <a:pPr marL="0" indent="0">
              <a:buNone/>
            </a:pPr>
            <a:endParaRPr lang="en-US" i="1">
              <a:cs typeface="Calibri"/>
            </a:endParaRPr>
          </a:p>
          <a:p>
            <a:pPr marL="0" indent="0">
              <a:buNone/>
            </a:pPr>
            <a:r>
              <a:rPr lang="en-US">
                <a:latin typeface="Calibri"/>
                <a:cs typeface="Calibri"/>
              </a:rPr>
              <a:t>Capture your questions at the bottom of the page. </a:t>
            </a:r>
            <a:endParaRPr lang="en-US" i="1">
              <a:cs typeface="Calibri"/>
            </a:endParaRPr>
          </a:p>
          <a:p>
            <a:pPr marL="0" indent="0">
              <a:buNone/>
            </a:pPr>
            <a:r>
              <a:rPr lang="en-US" i="1">
                <a:latin typeface="Calibri"/>
                <a:cs typeface="Calibri"/>
              </a:rPr>
              <a:t>Testable or non-testable? 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i="1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E0E5AF-8D6D-75D0-4DCC-AE63E90D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2576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080B-4910-B64C-9E6C-61B42184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2514600"/>
            <a:ext cx="2210612" cy="3210421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Our Questions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C2A91-EB06-4A09-980D-601496918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514600"/>
            <a:ext cx="5486400" cy="34701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cs typeface="Calibri"/>
              </a:rPr>
              <a:t>Write down your testable questions, </a:t>
            </a:r>
            <a:r>
              <a:rPr lang="en-US" i="1" dirty="0">
                <a:cs typeface="Calibri"/>
              </a:rPr>
              <a:t>one per sticky note. 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43AD2-50E3-A8FC-2477-72EFCCBFC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55569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E62FD-4EB9-4520-657F-9DB42D7C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20780</TotalTime>
  <Words>405</Words>
  <Application>Microsoft Office PowerPoint</Application>
  <PresentationFormat>On-screen Show (4:3)</PresentationFormat>
  <Paragraphs>47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Wingdings 2</vt:lpstr>
      <vt:lpstr>Frame</vt:lpstr>
      <vt:lpstr>Matter Lesson 1</vt:lpstr>
      <vt:lpstr>Communicating in Scientific Ways</vt:lpstr>
      <vt:lpstr>The Situation</vt:lpstr>
      <vt:lpstr>Lesson 1 Focus Question</vt:lpstr>
      <vt:lpstr>A Field Trip to the Tennessee Aquarium</vt:lpstr>
      <vt:lpstr>Notice and Wonder</vt:lpstr>
      <vt:lpstr>Developing Models</vt:lpstr>
      <vt:lpstr>Our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576</cp:revision>
  <dcterms:created xsi:type="dcterms:W3CDTF">2021-09-15T21:06:18Z</dcterms:created>
  <dcterms:modified xsi:type="dcterms:W3CDTF">2024-10-21T17:32:38Z</dcterms:modified>
</cp:coreProperties>
</file>