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2"/>
  </p:notesMasterIdLst>
  <p:sldIdLst>
    <p:sldId id="256" r:id="rId2"/>
    <p:sldId id="261" r:id="rId3"/>
    <p:sldId id="732" r:id="rId4"/>
    <p:sldId id="295" r:id="rId5"/>
    <p:sldId id="296" r:id="rId6"/>
    <p:sldId id="277" r:id="rId7"/>
    <p:sldId id="288" r:id="rId8"/>
    <p:sldId id="290" r:id="rId9"/>
    <p:sldId id="294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594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F807-9B32-4513-8EA4-F761E80AC031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D56-0729-40C2-BF8C-D502EE0C5063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C26B-832F-4C06-BE02-2AB532B61236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1AE9-632B-4741-9CAD-130980D80496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6BDF-F050-4FE9-BB23-703290218040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528-43F1-4311-85C8-D1D3FBDA4CB2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28A-F7A5-42CB-ACAB-37F15AE9EA56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275-FFAF-42F0-89F5-2037CF607998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8C1F-BD84-4BB1-91CB-192E86797DDC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9468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C64F0EF-D745-469D-B926-AFDCAB9FB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41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7AC5E6-4633-4C8F-A663-A4600C21D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48740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this template for a two line long title, if longer reduce font size</a:t>
            </a:r>
          </a:p>
        </p:txBody>
      </p:sp>
    </p:spTree>
    <p:extLst>
      <p:ext uri="{BB962C8B-B14F-4D97-AF65-F5344CB8AC3E}">
        <p14:creationId xmlns:p14="http://schemas.microsoft.com/office/powerpoint/2010/main" val="193544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C493-C48E-4CE8-844A-4D1535803577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4D3A-4B66-4C23-95F6-1AD68F22853E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2177-63FA-4DA0-B2AC-77F26ABE4092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131-8600-4DB2-876A-482709164BC8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8257-E90D-46FA-8782-BA25326F0BA8}" type="datetime1">
              <a:rPr lang="en-US" smtClean="0"/>
              <a:t>10/29/2024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810-FFFD-42C7-8968-C49233E4CC39}" type="datetime1">
              <a:rPr lang="en-US" smtClean="0"/>
              <a:t>10/29/2024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7F35-96ED-4827-A044-FC371B28918C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8CCA-CAA1-4027-801B-FAB14AF3A882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6624-44D8-4C64-BAC2-543C26DD9C3F}" type="datetime1">
              <a:rPr lang="en-US" smtClean="0"/>
              <a:t>10/29/2024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B7B848-573A-43B5-8D59-B0CC626D09A5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5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AB16D-A154-7949-8F15-C3A607F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Link to Our Previous Learning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What does “dissolve” mean? 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“solubility” mean? 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BB19E-4797-F90D-2296-81838D95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4</a:t>
            </a:r>
            <a:r>
              <a:rPr lang="en-US" dirty="0"/>
              <a:t>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What factors affect how quickly soluble solids dissolve into water?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525D-7D58-3D28-FCCC-F0680E2967FD}"/>
              </a:ext>
            </a:extLst>
          </p:cNvPr>
          <p:cNvSpPr txBox="1"/>
          <p:nvPr/>
        </p:nvSpPr>
        <p:spPr>
          <a:xfrm>
            <a:off x="3268979" y="4800600"/>
            <a:ext cx="51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ideas and/or questions do you have? 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939E8-C09A-4B16-53B6-F87B73E1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Planning Our Investigation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600200"/>
            <a:ext cx="5486400" cy="43845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What variable will your group change for each trial? 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Which variables should we keep the same for each investigation?</a:t>
            </a: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22DFF-9504-EE6D-FE9E-0FC97D48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94601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Investigation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1DBA564-8043-474C-8782-36EAD299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7248" y="2269616"/>
            <a:ext cx="7229504" cy="33009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C40F3-2C7A-22D6-F27A-50E35FE8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512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A627-0012-9D4F-B6AB-94F9D5B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6"/>
            <a:ext cx="2553511" cy="4601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Communicating Our Results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E86327-7C08-FC02-8ABE-D448D1BD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Use your data to tell the class your results: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Claim: Salt dissolved ______________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(faster/slower)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 in ________ (condition).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Evidence from your data: We know this because our data show  _________________.  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88A58-ACC8-A627-1AB5-A90F1186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899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Summarizing Our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9B57D47-9319-49D1-9FB9-ED112359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39619"/>
              </p:ext>
            </p:extLst>
          </p:nvPr>
        </p:nvGraphicFramePr>
        <p:xfrm>
          <a:off x="457200" y="2064335"/>
          <a:ext cx="8229601" cy="393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696">
                  <a:extLst>
                    <a:ext uri="{9D8B030D-6E8A-4147-A177-3AD203B41FA5}">
                      <a16:colId xmlns:a16="http://schemas.microsoft.com/office/drawing/2014/main" val="208239858"/>
                    </a:ext>
                  </a:extLst>
                </a:gridCol>
                <a:gridCol w="2508104">
                  <a:extLst>
                    <a:ext uri="{9D8B030D-6E8A-4147-A177-3AD203B41FA5}">
                      <a16:colId xmlns:a16="http://schemas.microsoft.com/office/drawing/2014/main" val="191042799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9699891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1484146042"/>
                    </a:ext>
                  </a:extLst>
                </a:gridCol>
              </a:tblGrid>
              <a:tr h="404111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55748"/>
                  </a:ext>
                </a:extLst>
              </a:tr>
              <a:tr h="808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Temperature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 warm water, the salt dissolved… (faster/slower)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 room temperature water, the salt dissolved…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 cold water, the salt dissolved…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7164"/>
                  </a:ext>
                </a:extLst>
              </a:tr>
              <a:tr h="69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Stirring</a:t>
                      </a:r>
                    </a:p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18672"/>
                  </a:ext>
                </a:extLst>
              </a:tr>
              <a:tr h="390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Salt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26462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Container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02232"/>
                  </a:ext>
                </a:extLst>
              </a:tr>
              <a:tr h="603096">
                <a:tc>
                  <a:txBody>
                    <a:bodyPr/>
                    <a:lstStyle/>
                    <a:p>
                      <a:r>
                        <a:rPr lang="en-US" dirty="0"/>
                        <a:t>Other variables?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0381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A452E-ED24-9446-B0E6-B12D33C2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71594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Progress Tracker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35401F-FF15-43B1-938E-46629D9D9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77693"/>
              </p:ext>
            </p:extLst>
          </p:nvPr>
        </p:nvGraphicFramePr>
        <p:xfrm>
          <a:off x="766133" y="2108560"/>
          <a:ext cx="7611734" cy="355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67">
                  <a:extLst>
                    <a:ext uri="{9D8B030D-6E8A-4147-A177-3AD203B41FA5}">
                      <a16:colId xmlns:a16="http://schemas.microsoft.com/office/drawing/2014/main" val="3970268718"/>
                    </a:ext>
                  </a:extLst>
                </a:gridCol>
                <a:gridCol w="3805867">
                  <a:extLst>
                    <a:ext uri="{9D8B030D-6E8A-4147-A177-3AD203B41FA5}">
                      <a16:colId xmlns:a16="http://schemas.microsoft.com/office/drawing/2014/main" val="754033977"/>
                    </a:ext>
                  </a:extLst>
                </a:gridCol>
              </a:tblGrid>
              <a:tr h="53602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What we figured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40008"/>
                  </a:ext>
                </a:extLst>
              </a:tr>
              <a:tr h="131092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What factors affect how quickly soluble solids dissolve into water? </a:t>
                      </a: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1" u="none" strike="noStrike" noProof="0" dirty="0"/>
                        <a:t>Use complete sentences!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0558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57051-4DD7-8466-DF6C-1661244A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776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432C0-16D3-4AFA-8762-81BBD1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Link to Next Lesson</a:t>
            </a:r>
            <a:endParaRPr lang="en-US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F0864-F246-48A9-933A-2CDAC873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383564"/>
            <a:ext cx="5486400" cy="4601183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latin typeface="Calibri"/>
                <a:cs typeface="Calibri"/>
              </a:rPr>
              <a:t>How can we identify the pollutants in the pond water?  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C0C18-BC15-C147-640E-B0D35F68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9739169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20786</TotalTime>
  <Words>336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Frame</vt:lpstr>
      <vt:lpstr>Matter Lesson 4</vt:lpstr>
      <vt:lpstr>Link to Our Previous Learning</vt:lpstr>
      <vt:lpstr>Lesson 4  Focus Question</vt:lpstr>
      <vt:lpstr>Planning Our Investigation</vt:lpstr>
      <vt:lpstr>Example Investigation Plan</vt:lpstr>
      <vt:lpstr>Communicating Our Results</vt:lpstr>
      <vt:lpstr>Summarizing Our Results</vt:lpstr>
      <vt:lpstr>Progress Tracker</vt:lpstr>
      <vt:lpstr>Link to Next Lesson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575</cp:revision>
  <dcterms:created xsi:type="dcterms:W3CDTF">2021-09-15T21:06:18Z</dcterms:created>
  <dcterms:modified xsi:type="dcterms:W3CDTF">2024-10-29T19:45:30Z</dcterms:modified>
</cp:coreProperties>
</file>