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9" r:id="rId1"/>
  </p:sldMasterIdLst>
  <p:notesMasterIdLst>
    <p:notesMasterId r:id="rId16"/>
  </p:notesMasterIdLst>
  <p:sldIdLst>
    <p:sldId id="256" r:id="rId2"/>
    <p:sldId id="261" r:id="rId3"/>
    <p:sldId id="298" r:id="rId4"/>
    <p:sldId id="732" r:id="rId5"/>
    <p:sldId id="301" r:id="rId6"/>
    <p:sldId id="300" r:id="rId7"/>
    <p:sldId id="290" r:id="rId8"/>
    <p:sldId id="268" r:id="rId9"/>
    <p:sldId id="283" r:id="rId10"/>
    <p:sldId id="286" r:id="rId11"/>
    <p:sldId id="293" r:id="rId12"/>
    <p:sldId id="297" r:id="rId13"/>
    <p:sldId id="294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A3CC442-DE53-5730-A6E9-821F8F472A54}" name="Stacey Luce" initials="SL" userId="S::sluce@bscs.org::a19ad6fe-fa41-43b8-8ab0-df1e5af5216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47"/>
    <p:restoredTop sz="94939" autoAdjust="0"/>
  </p:normalViewPr>
  <p:slideViewPr>
    <p:cSldViewPr snapToObjects="1">
      <p:cViewPr varScale="1">
        <p:scale>
          <a:sx n="105" d="100"/>
          <a:sy n="105" d="100"/>
        </p:scale>
        <p:origin x="672" y="102"/>
      </p:cViewPr>
      <p:guideLst/>
    </p:cSldViewPr>
  </p:slideViewPr>
  <p:notesTextViewPr>
    <p:cViewPr>
      <p:scale>
        <a:sx n="135" d="100"/>
        <a:sy n="135" d="100"/>
      </p:scale>
      <p:origin x="0" y="0"/>
    </p:cViewPr>
  </p:notesTextViewPr>
  <p:gridSpacing cx="457200" cy="457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BE962-1FB3-6B49-8A55-F3E7302325D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D6761-AFE7-9F4D-B59A-2D4BC90CA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76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E66CF-8383-2248-8620-05F7202EAAE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47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E66CF-8383-2248-8620-05F7202EAAE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83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D6761-AFE7-9F4D-B59A-2D4BC90CA7B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53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chemeClr val="accent4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7EB6-D57D-4A03-8BD6-74C963EC11C5}" type="datetime1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614A090-640F-FA4D-B1E1-5DE60F8DE1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50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13B1-D015-4129-8E52-FECF4C5DC7E4}" type="datetime1">
              <a:rPr lang="en-US" smtClean="0"/>
              <a:t>10/29/2024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571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EEF5A-6495-410B-B401-17DC0A7B856E}" type="datetime1">
              <a:rPr lang="en-US" smtClean="0"/>
              <a:t>10/29/2024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510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Layou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20E47A-C020-DE60-A9E7-5017913F0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4DE7-0A8C-4DBB-AB52-E6E1A499004D}" type="datetime1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B2CDF0-186F-85D3-4021-B432EDAC1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F24C346-A28C-C8E4-B39C-8E98C0EA4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460" y="2048843"/>
            <a:ext cx="3868340" cy="904875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A8942DF-8257-C512-F1F9-41E2E522F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971800"/>
            <a:ext cx="3868340" cy="32178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4B5BCDA-6E9E-66AA-6037-0B4BE9E9B8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2048843"/>
            <a:ext cx="3887391" cy="904875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88DB153D-2DC3-4BCA-D213-379FD9BE00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971800"/>
            <a:ext cx="3887391" cy="32178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5017C6-A274-3584-1B86-A5B69C16F11A}"/>
              </a:ext>
            </a:extLst>
          </p:cNvPr>
          <p:cNvSpPr/>
          <p:nvPr userDrawn="1"/>
        </p:nvSpPr>
        <p:spPr>
          <a:xfrm>
            <a:off x="-1" y="365126"/>
            <a:ext cx="7298872" cy="1325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48A5EF-8972-08B4-0F90-97A73A6AE259}"/>
              </a:ext>
            </a:extLst>
          </p:cNvPr>
          <p:cNvSpPr/>
          <p:nvPr userDrawn="1"/>
        </p:nvSpPr>
        <p:spPr>
          <a:xfrm>
            <a:off x="7347858" y="365126"/>
            <a:ext cx="1796143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E8C92A13-3809-01EC-3FD2-4802A19F2E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B07BD32-C2DD-0295-168C-924B20169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4976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BBE980-F303-8C51-A216-C5BA760C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9E3B-390D-4BAC-BDA3-30DDBAE0A5AF}" type="datetime1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4782E-8C8D-5AC1-1BAC-879F828AD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72B863-9A62-9D0D-BF3E-435D37FBE54F}"/>
              </a:ext>
            </a:extLst>
          </p:cNvPr>
          <p:cNvSpPr/>
          <p:nvPr userDrawn="1"/>
        </p:nvSpPr>
        <p:spPr>
          <a:xfrm>
            <a:off x="-1" y="365126"/>
            <a:ext cx="7298872" cy="1325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32BD13-F1CD-2655-AD2C-1E9D0EEAA5A0}"/>
              </a:ext>
            </a:extLst>
          </p:cNvPr>
          <p:cNvSpPr/>
          <p:nvPr userDrawn="1"/>
        </p:nvSpPr>
        <p:spPr>
          <a:xfrm>
            <a:off x="7347858" y="365126"/>
            <a:ext cx="1796143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4AB93CE-8921-2C09-4AED-6B7964F82F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951DF1-A573-65B1-56E7-AAE29EFBC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8282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esearch presention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BBE980-F303-8C51-A216-C5BA760C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F41C-CABD-481E-B3F9-05D4BDD3B293}" type="datetime1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4782E-8C8D-5AC1-1BAC-879F828AD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E0E83A-50AE-80E5-3345-3435C6C45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1"/>
            <a:ext cx="8229600" cy="59483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5A4A7BD-65A9-1C7C-FB92-0218423C52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59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Research presention no titl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BBE980-F303-8C51-A216-C5BA760C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7DA0A-ECF2-43F8-985F-EBA878521A70}" type="datetime1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4782E-8C8D-5AC1-1BAC-879F828AD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778AB91-A682-7F17-FEC5-65EC4BEAF7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28601"/>
            <a:ext cx="3657600" cy="59483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08BDA23-EDBF-8B42-A4DC-AD22A9D40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228601"/>
            <a:ext cx="3657600" cy="59483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0992917-D77A-8B37-F3EF-1700F5D41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71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200"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4176"/>
            <a:ext cx="212598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701A-C6F6-47E3-A994-E24CD7D3DE1C}" type="datetime1">
              <a:rPr lang="en-US" smtClean="0"/>
              <a:t>10/29/2024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0A710DF-67E4-CDFA-814E-3D81E8543E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6DA0391-58A8-044B-AED3-EB6EFF71C13E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6728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/titl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200"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4176"/>
            <a:ext cx="212598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B7CCE-2F87-4DEC-BD00-52EA636CA533}" type="datetime1">
              <a:rPr lang="en-US" smtClean="0"/>
              <a:t>10/29/2024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FC0FE-AD08-F1F4-ED14-6BE5A2316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00934" y="685800"/>
            <a:ext cx="2606040" cy="114550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33E0B12-985B-CD63-10A2-B08D28FC827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508AEAE-0465-1085-2826-8C7AEA1F41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63847" y="685801"/>
            <a:ext cx="2606040" cy="1150957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6E3E8EFE-5761-E017-4FE8-801C91B6F5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639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ody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59A1823-E708-4AEC-8871-031463E3FA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459468"/>
            <a:ext cx="7886700" cy="3678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Only use for a single line title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DC64F0EF-D745-469D-B926-AFDCAB9FB6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287615"/>
            <a:ext cx="7886700" cy="462909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sub title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12706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ody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07AC5E6-4633-4C8F-A663-A4600C21D0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104" y="1689266"/>
            <a:ext cx="7895246" cy="422743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sub title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59A1823-E708-4AEC-8871-031463E3FA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948740"/>
            <a:ext cx="7886700" cy="3678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Only use this template for a two line long title, if longer reduce font size</a:t>
            </a:r>
          </a:p>
        </p:txBody>
      </p:sp>
    </p:spTree>
    <p:extLst>
      <p:ext uri="{BB962C8B-B14F-4D97-AF65-F5344CB8AC3E}">
        <p14:creationId xmlns:p14="http://schemas.microsoft.com/office/powerpoint/2010/main" val="3388346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2920-84A0-4A5C-BFFF-664001AD0DFE}" type="datetime1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27ABDEE-C6DF-5F0F-3A22-E03B9155E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2379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41A6AF-592B-0363-14C6-75EADF857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35E1-83E1-49F3-B2D8-114772EE2B96}" type="datetime1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F25F78-38D5-9BF8-C7F5-B87538610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FDE4EB-B4A8-5BBA-E9B3-5E745A5B8D88}"/>
              </a:ext>
            </a:extLst>
          </p:cNvPr>
          <p:cNvSpPr/>
          <p:nvPr userDrawn="1"/>
        </p:nvSpPr>
        <p:spPr>
          <a:xfrm>
            <a:off x="0" y="1"/>
            <a:ext cx="17590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4C61DC9-DEB2-FEC8-6108-6B6A00D2A9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715000"/>
            <a:ext cx="8229600" cy="457200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2100" b="0" spc="-75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Presenter contact info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DA8400F-FE9E-8A09-A56C-CFC79BF0DE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228600"/>
            <a:ext cx="8229600" cy="1828800"/>
          </a:xfrm>
        </p:spPr>
        <p:txBody>
          <a:bodyPr>
            <a:noAutofit/>
          </a:bodyPr>
          <a:lstStyle>
            <a:lvl1pPr marL="0" indent="0" algn="ctr">
              <a:buNone/>
              <a:defRPr sz="405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Conclusion (thank you, questions?,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pic>
        <p:nvPicPr>
          <p:cNvPr id="7" name="Picture 6" descr="Graphical user interface, text, application, chat or text message">
            <a:extLst>
              <a:ext uri="{FF2B5EF4-FFF2-40B4-BE49-F238E27FC236}">
                <a16:creationId xmlns:a16="http://schemas.microsoft.com/office/drawing/2014/main" id="{09082D56-4BFE-E60E-BB8E-9D3D2B6E59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32700" y="1556889"/>
            <a:ext cx="6342901" cy="4017272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8C677286-2203-8A89-F2D6-88A71EC0A1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3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7015734" cy="2743200"/>
          </a:xfrm>
        </p:spPr>
        <p:txBody>
          <a:bodyPr anchor="b">
            <a:normAutofit/>
          </a:bodyPr>
          <a:lstStyle>
            <a:lvl1pPr>
              <a:defRPr sz="5400" b="1" spc="-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13151"/>
            <a:ext cx="7015734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79A3-8864-49F2-860B-4B0D6EC1A239}" type="datetime1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39D9FD-B1C9-684E-8973-BF3FDEBB0C48}"/>
              </a:ext>
            </a:extLst>
          </p:cNvPr>
          <p:cNvSpPr/>
          <p:nvPr userDrawn="1"/>
        </p:nvSpPr>
        <p:spPr>
          <a:xfrm>
            <a:off x="1" y="685800"/>
            <a:ext cx="457199" cy="548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23923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115B-2DE4-4022-8274-F28FE1900C77}" type="datetime1">
              <a:rPr lang="en-US" smtClean="0"/>
              <a:t>10/29/2024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2418991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685800"/>
            <a:ext cx="2606040" cy="114550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685801"/>
            <a:ext cx="2606040" cy="1150958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710A-8A7D-4B76-92D8-4F70C3C4DD32}" type="datetime1">
              <a:rPr lang="en-US" smtClean="0"/>
              <a:t>10/29/2024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2097758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0FF18-8CCD-40CD-8AE3-133E2A39858D}" type="datetime1">
              <a:rPr lang="en-US" smtClean="0"/>
              <a:t>10/29/2024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148965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AFD0B-DA04-4F00-B906-C0C80AAE7A65}" type="datetime1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937810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357A-B252-4A77-9CC9-440F3E1EC798}" type="datetime1">
              <a:rPr lang="en-US" smtClean="0"/>
              <a:t>10/29/2024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3763122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AB44-B6F1-475C-8892-5D6E8D813E7A}" type="datetime1">
              <a:rPr lang="en-US" smtClean="0"/>
              <a:t>10/29/2024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677497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327828-6E45-4756-8298-2492107B0719}" type="datetime1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© 2024 BSCS Science Learning. This work is licensed under CC BY-NC-SA 4.0. 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8AC2799-2430-A81A-14AB-EE20F49D35FE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6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698" r:id="rId12"/>
    <p:sldLayoutId id="2147483699" r:id="rId13"/>
    <p:sldLayoutId id="2147483705" r:id="rId14"/>
    <p:sldLayoutId id="2147483706" r:id="rId15"/>
    <p:sldLayoutId id="2147483707" r:id="rId16"/>
    <p:sldLayoutId id="2147483708" r:id="rId17"/>
    <p:sldLayoutId id="2147483722" r:id="rId18"/>
    <p:sldLayoutId id="2147483723" r:id="rId19"/>
    <p:sldLayoutId id="2147483725" r:id="rId2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-6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F67BE-F4E6-4A88-2306-15DAAE134D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Matter Lesson 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A31755-852A-8AD6-18A6-9281A748A7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45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9432C0-16D3-4AFA-8762-81BBD10EF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Sharing Our Evidence</a:t>
            </a:r>
            <a:endParaRPr lang="en-US" dirty="0"/>
          </a:p>
        </p:txBody>
      </p:sp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180C0A71-3701-4030-A495-ACB6F5FD6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069267"/>
            <a:ext cx="5370127" cy="4710323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2FD9E593-2305-4840-9DFC-1328D5369B08}"/>
              </a:ext>
            </a:extLst>
          </p:cNvPr>
          <p:cNvSpPr/>
          <p:nvPr/>
        </p:nvSpPr>
        <p:spPr>
          <a:xfrm>
            <a:off x="2636555" y="1195049"/>
            <a:ext cx="979714" cy="486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00D33602-2CCF-4E28-9C44-91A2EB366170}"/>
              </a:ext>
            </a:extLst>
          </p:cNvPr>
          <p:cNvSpPr/>
          <p:nvPr/>
        </p:nvSpPr>
        <p:spPr>
          <a:xfrm>
            <a:off x="2636555" y="3590398"/>
            <a:ext cx="979714" cy="486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0C167C0-6919-4491-BF66-45C9A6F7D1B8}"/>
              </a:ext>
            </a:extLst>
          </p:cNvPr>
          <p:cNvSpPr/>
          <p:nvPr/>
        </p:nvSpPr>
        <p:spPr>
          <a:xfrm>
            <a:off x="2636555" y="1980738"/>
            <a:ext cx="979714" cy="486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EF53BE14-CC68-4197-BFD3-2806A4F3EAE0}"/>
              </a:ext>
            </a:extLst>
          </p:cNvPr>
          <p:cNvSpPr/>
          <p:nvPr/>
        </p:nvSpPr>
        <p:spPr>
          <a:xfrm>
            <a:off x="2636555" y="5095142"/>
            <a:ext cx="979714" cy="486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969DBDD-D029-5E29-3D2E-6BE943B03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315457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39E07-B622-41E5-9F10-A481F7D98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Calibri" panose="020F0502020204030204" pitchFamily="34" charset="0"/>
              </a:rPr>
              <a:t>Write an Argument: </a:t>
            </a:r>
            <a:br>
              <a:rPr lang="en-US" dirty="0">
                <a:cs typeface="Calibri" panose="020F0502020204030204" pitchFamily="34" charset="0"/>
              </a:rPr>
            </a:br>
            <a:r>
              <a:rPr lang="en-US" dirty="0">
                <a:cs typeface="Calibri" panose="020F0502020204030204" pitchFamily="34" charset="0"/>
              </a:rPr>
              <a:t>What pollution is in the pond water? </a:t>
            </a:r>
            <a:br>
              <a:rPr lang="en-US" dirty="0"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89D337-D89E-52EA-6F64-877886070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Select a claim and support that claim with evidence. </a:t>
            </a:r>
          </a:p>
          <a:p>
            <a:pPr marL="741363" lvl="1" indent="-2841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Include a statement about why you selected the evidence to support your claim. </a:t>
            </a:r>
          </a:p>
          <a:p>
            <a:pPr marL="741363" lvl="1" indent="-2841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You can have more than one piece of evidence to support a claim. </a:t>
            </a:r>
          </a:p>
          <a:p>
            <a:pPr marL="741363" lvl="1" indent="-2841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You may select more than one claim if you think there is evidence to support more claims.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552F72-368E-46E4-054A-EB3000B29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3172971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567E7-7527-AA45-BC90-081E2CB02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Tracker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6084CD2-DD30-F64F-A2A0-FDC168FA7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225969"/>
              </p:ext>
            </p:extLst>
          </p:nvPr>
        </p:nvGraphicFramePr>
        <p:xfrm>
          <a:off x="2829084" y="1426765"/>
          <a:ext cx="5943600" cy="4004469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val="636568509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614855150"/>
                    </a:ext>
                  </a:extLst>
                </a:gridCol>
              </a:tblGrid>
              <a:tr h="466274">
                <a:tc>
                  <a:txBody>
                    <a:bodyPr/>
                    <a:lstStyle/>
                    <a:p>
                      <a:pPr algn="l" fontAlgn="base"/>
                      <a:r>
                        <a:rPr lang="en-US" sz="2400" b="1" i="0" dirty="0">
                          <a:solidFill>
                            <a:srgbClr val="3184B1"/>
                          </a:solidFill>
                          <a:effectLst/>
                          <a:latin typeface="Myriad Pro"/>
                        </a:rPr>
                        <a:t>Question​</a:t>
                      </a:r>
                      <a:endParaRPr lang="en-US" sz="2400" b="1" i="0" dirty="0">
                        <a:solidFill>
                          <a:srgbClr val="3184B1"/>
                        </a:solidFill>
                        <a:effectLst/>
                      </a:endParaRPr>
                    </a:p>
                  </a:txBody>
                  <a:tcPr marL="89411" marR="89411" marT="44706" marB="44706">
                    <a:lnL w="11344" cap="flat" cmpd="sng" algn="ctr">
                      <a:solidFill>
                        <a:srgbClr val="3184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44" cap="flat" cmpd="sng" algn="ctr">
                      <a:solidFill>
                        <a:srgbClr val="3184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44" cap="flat" cmpd="sng" algn="ctr">
                      <a:solidFill>
                        <a:srgbClr val="3184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4042" cap="flat" cmpd="sng" algn="ctr">
                      <a:solidFill>
                        <a:srgbClr val="3184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5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400" b="1" i="0" dirty="0">
                          <a:solidFill>
                            <a:srgbClr val="3184B1"/>
                          </a:solidFill>
                          <a:effectLst/>
                          <a:latin typeface="Myriad Pro"/>
                        </a:rPr>
                        <a:t>What I figured out​</a:t>
                      </a:r>
                      <a:endParaRPr lang="en-US" sz="2400" b="1" i="0" dirty="0">
                        <a:solidFill>
                          <a:srgbClr val="3184B1"/>
                        </a:solidFill>
                        <a:effectLst/>
                      </a:endParaRPr>
                    </a:p>
                  </a:txBody>
                  <a:tcPr marL="89411" marR="89411" marT="44706" marB="44706">
                    <a:lnL w="11344" cap="flat" cmpd="sng" algn="ctr">
                      <a:solidFill>
                        <a:srgbClr val="3184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44" cap="flat" cmpd="sng" algn="ctr">
                      <a:solidFill>
                        <a:srgbClr val="3184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44" cap="flat" cmpd="sng" algn="ctr">
                      <a:solidFill>
                        <a:srgbClr val="3184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4042" cap="flat" cmpd="sng" algn="ctr">
                      <a:solidFill>
                        <a:srgbClr val="3184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107055"/>
                  </a:ext>
                </a:extLst>
              </a:tr>
              <a:tr h="3538195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273676"/>
                          </a:solidFill>
                          <a:effectLst/>
                          <a:latin typeface="+mn-lt"/>
                        </a:rPr>
                        <a:t>How can we identify the pollutants in the pond water</a:t>
                      </a:r>
                      <a:r>
                        <a:rPr lang="en-US" sz="2400" b="0" i="0" u="none" strike="noStrike" dirty="0">
                          <a:solidFill>
                            <a:srgbClr val="273676"/>
                          </a:solidFill>
                          <a:effectLst/>
                          <a:latin typeface="Myriad Pro"/>
                        </a:rPr>
                        <a:t>?</a:t>
                      </a:r>
                      <a:r>
                        <a:rPr lang="en-US" sz="2400" b="0" i="0" dirty="0">
                          <a:solidFill>
                            <a:srgbClr val="273676"/>
                          </a:solidFill>
                          <a:effectLst/>
                          <a:latin typeface="Myriad Pro"/>
                        </a:rPr>
                        <a:t>​</a:t>
                      </a:r>
                      <a:endParaRPr lang="en-US" sz="2400" b="0" i="0" dirty="0">
                        <a:solidFill>
                          <a:srgbClr val="273676"/>
                        </a:solidFill>
                        <a:effectLst/>
                      </a:endParaRPr>
                    </a:p>
                  </a:txBody>
                  <a:tcPr marL="89411" marR="89411" marT="44706" marB="44706">
                    <a:lnL w="11344" cap="flat" cmpd="sng" algn="ctr">
                      <a:solidFill>
                        <a:srgbClr val="3184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44" cap="flat" cmpd="sng" algn="ctr">
                      <a:solidFill>
                        <a:srgbClr val="3184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4042" cap="flat" cmpd="sng" algn="ctr">
                      <a:solidFill>
                        <a:srgbClr val="3184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44" cap="flat" cmpd="sng" algn="ctr">
                      <a:solidFill>
                        <a:srgbClr val="3184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5F8"/>
                    </a:solidFill>
                  </a:tcPr>
                </a:tc>
                <a:tc>
                  <a:txBody>
                    <a:bodyPr/>
                    <a:lstStyle/>
                    <a:p>
                      <a:pPr marL="290513" indent="-290513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1" dirty="0">
                          <a:solidFill>
                            <a:srgbClr val="273676"/>
                          </a:solidFill>
                          <a:effectLst/>
                          <a:latin typeface="Myriad Pro"/>
                        </a:rPr>
                        <a:t>Use complete sentences! </a:t>
                      </a:r>
                      <a:r>
                        <a:rPr lang="en-US" sz="2400" b="0" i="0" dirty="0">
                          <a:solidFill>
                            <a:srgbClr val="273676"/>
                          </a:solidFill>
                          <a:effectLst/>
                          <a:latin typeface="Myriad Pro"/>
                        </a:rPr>
                        <a:t>​</a:t>
                      </a:r>
                      <a:endParaRPr lang="en-US" sz="2400" b="0" i="0" dirty="0">
                        <a:solidFill>
                          <a:srgbClr val="27367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ase"/>
                      <a:r>
                        <a:rPr lang="en-US" sz="2400" b="0" i="0" dirty="0">
                          <a:solidFill>
                            <a:srgbClr val="273676"/>
                          </a:solidFill>
                          <a:effectLst/>
                          <a:latin typeface="Myriad Pro"/>
                        </a:rPr>
                        <a:t>​</a:t>
                      </a:r>
                      <a:endParaRPr lang="en-US" sz="2400" b="0" i="0" dirty="0">
                        <a:solidFill>
                          <a:srgbClr val="273676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US" sz="2400" b="0" i="0" dirty="0">
                          <a:solidFill>
                            <a:srgbClr val="273676"/>
                          </a:solidFill>
                          <a:effectLst/>
                          <a:latin typeface="Myriad Pro"/>
                        </a:rPr>
                        <a:t>​</a:t>
                      </a:r>
                      <a:endParaRPr lang="en-US" sz="2400" b="0" i="0" dirty="0">
                        <a:solidFill>
                          <a:srgbClr val="273676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US" sz="2400" b="0" i="0" dirty="0">
                          <a:solidFill>
                            <a:srgbClr val="273676"/>
                          </a:solidFill>
                          <a:effectLst/>
                          <a:latin typeface="Myriad Pro"/>
                        </a:rPr>
                        <a:t>​</a:t>
                      </a:r>
                      <a:endParaRPr lang="en-US" sz="2400" b="0" i="0" dirty="0">
                        <a:solidFill>
                          <a:srgbClr val="273676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US" sz="2400" b="0" i="0" dirty="0">
                          <a:solidFill>
                            <a:srgbClr val="273676"/>
                          </a:solidFill>
                          <a:effectLst/>
                          <a:latin typeface="Myriad Pro"/>
                        </a:rPr>
                        <a:t>​</a:t>
                      </a:r>
                      <a:endParaRPr lang="en-US" sz="2400" b="0" i="0" dirty="0">
                        <a:solidFill>
                          <a:srgbClr val="273676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US" sz="2400" b="0" i="0" dirty="0">
                          <a:solidFill>
                            <a:srgbClr val="273676"/>
                          </a:solidFill>
                          <a:effectLst/>
                          <a:latin typeface="Myriad Pro"/>
                        </a:rPr>
                        <a:t>​</a:t>
                      </a:r>
                      <a:endParaRPr lang="en-US" sz="2400" b="0" i="0" dirty="0">
                        <a:solidFill>
                          <a:srgbClr val="273676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US" sz="2400" b="0" i="0" dirty="0">
                          <a:solidFill>
                            <a:srgbClr val="273676"/>
                          </a:solidFill>
                          <a:effectLst/>
                          <a:latin typeface="Myriad Pro"/>
                        </a:rPr>
                        <a:t>​</a:t>
                      </a:r>
                      <a:endParaRPr lang="en-US" sz="2400" b="0" i="0" dirty="0">
                        <a:solidFill>
                          <a:srgbClr val="273676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US" sz="2400" b="0" i="0" dirty="0">
                          <a:solidFill>
                            <a:srgbClr val="273676"/>
                          </a:solidFill>
                          <a:effectLst/>
                          <a:latin typeface="Myriad Pro"/>
                        </a:rPr>
                        <a:t>​</a:t>
                      </a:r>
                      <a:endParaRPr lang="en-US" sz="2400" b="0" i="0" dirty="0">
                        <a:solidFill>
                          <a:srgbClr val="273676"/>
                        </a:solidFill>
                        <a:effectLst/>
                      </a:endParaRPr>
                    </a:p>
                  </a:txBody>
                  <a:tcPr marL="89411" marR="89411" marT="44706" marB="44706">
                    <a:lnL w="11344" cap="flat" cmpd="sng" algn="ctr">
                      <a:solidFill>
                        <a:srgbClr val="3184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44" cap="flat" cmpd="sng" algn="ctr">
                      <a:solidFill>
                        <a:srgbClr val="3184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4042" cap="flat" cmpd="sng" algn="ctr">
                      <a:solidFill>
                        <a:srgbClr val="3184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44" cap="flat" cmpd="sng" algn="ctr">
                      <a:solidFill>
                        <a:srgbClr val="3184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5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287024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2CA2A1-BD93-11AB-76D9-A912EAE0E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520868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9432C0-16D3-4AFA-8762-81BBD10EF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Link to Next Lesson</a:t>
            </a:r>
            <a:endParaRPr lang="en-US" dirty="0">
              <a:cs typeface="Calibri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BF0864-F246-48A9-933A-2CDAC8739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0" indent="0" algn="ctr">
              <a:buNone/>
            </a:pPr>
            <a:endParaRPr lang="en-US" dirty="0">
              <a:latin typeface="Calibri"/>
              <a:cs typeface="Calibri"/>
            </a:endParaRPr>
          </a:p>
          <a:p>
            <a:pPr marL="0" indent="0" algn="ctr">
              <a:buNone/>
            </a:pPr>
            <a:endParaRPr lang="en-US" dirty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dirty="0">
                <a:latin typeface="Calibri"/>
                <a:cs typeface="Calibri"/>
              </a:rPr>
              <a:t>Can we get the water to be safe again? 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484B8D-DDBC-2867-6852-A7A7954F2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397391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18DBB-EA83-2E4A-CB5E-88298DB29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25160"/>
            <a:ext cx="8229600" cy="4572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548068-AB39-EFFD-70F4-AC63B0566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991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39E07-B622-41E5-9F10-A481F7D98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to Our Last Lesson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E1831-7F45-4EF4-B8D6-250DD3712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1" y="2057400"/>
            <a:ext cx="5486400" cy="3927348"/>
          </a:xfrm>
        </p:spPr>
        <p:txBody>
          <a:bodyPr lIns="91440" tIns="45720" rIns="91440" bIns="45720" anchor="t"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What factors affect how quickly soluble solids dissolve into water?</a:t>
            </a:r>
            <a:endParaRPr lang="en-US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3600" b="1" i="1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5D6820-F4CD-5B51-3E10-4F3FD5D14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5356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39E07-B622-41E5-9F10-A481F7D98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to Our Last Lesson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E1831-7F45-4EF4-B8D6-250DD3712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1" y="2057400"/>
            <a:ext cx="5486400" cy="3927348"/>
          </a:xfrm>
        </p:spPr>
        <p:txBody>
          <a:bodyPr lIns="91440" tIns="45720" rIns="91440" bIns="45720" anchor="t"/>
          <a:lstStyle/>
          <a:p>
            <a:r>
              <a:rPr lang="en-US" dirty="0">
                <a:latin typeface="Calibri"/>
                <a:cs typeface="Calibri"/>
              </a:rPr>
              <a:t>What can we learn about possible dangerous materials in the pond water? </a:t>
            </a:r>
            <a:endParaRPr lang="en-US" dirty="0">
              <a:cs typeface="Calibri"/>
            </a:endParaRPr>
          </a:p>
          <a:p>
            <a:pPr marL="233363" lvl="1"/>
            <a:r>
              <a:rPr lang="en-US" dirty="0">
                <a:latin typeface="Calibri"/>
                <a:cs typeface="Calibri"/>
              </a:rPr>
              <a:t>Are there any we have eliminated? Are there any that we can eliminate now?  </a:t>
            </a:r>
          </a:p>
          <a:p>
            <a:pPr lvl="1"/>
            <a:endParaRPr lang="en-US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3600" b="1" i="1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A26CCD-4B76-22CF-9EB9-358C8984B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448108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9BDD9-7D71-491B-806C-7192A472A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spc="-60" baseline="0" dirty="0">
                <a:latin typeface="+mj-lt"/>
                <a:ea typeface="+mj-ea"/>
                <a:cs typeface="+mj-cs"/>
              </a:rPr>
              <a:t>Lesson </a:t>
            </a:r>
            <a:r>
              <a:rPr lang="en-US" dirty="0"/>
              <a:t>5 </a:t>
            </a:r>
            <a:br>
              <a:rPr lang="en-US" b="1" kern="1200" spc="-60" baseline="0" dirty="0">
                <a:latin typeface="+mj-lt"/>
                <a:ea typeface="+mj-ea"/>
                <a:cs typeface="+mj-cs"/>
              </a:rPr>
            </a:br>
            <a:r>
              <a:rPr lang="en-US" b="1" kern="1200" spc="-60" baseline="0" dirty="0">
                <a:latin typeface="+mj-lt"/>
                <a:ea typeface="+mj-ea"/>
                <a:cs typeface="+mj-cs"/>
              </a:rPr>
              <a:t>Focus Question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50E584-1F68-4F03-BEDC-DD304BE6083A}"/>
              </a:ext>
            </a:extLst>
          </p:cNvPr>
          <p:cNvSpPr/>
          <p:nvPr/>
        </p:nvSpPr>
        <p:spPr>
          <a:xfrm>
            <a:off x="3268979" y="2005351"/>
            <a:ext cx="5185703" cy="2338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182880" indent="-182880" algn="ctr" defTabSz="914400"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2800" b="1" dirty="0">
                <a:ea typeface="+mn-lt"/>
                <a:cs typeface="+mn-lt"/>
              </a:rPr>
              <a:t>How can we identify the pollutants </a:t>
            </a:r>
            <a:br>
              <a:rPr lang="en-US" sz="2800" b="1" dirty="0">
                <a:ea typeface="+mn-lt"/>
                <a:cs typeface="+mn-lt"/>
              </a:rPr>
            </a:br>
            <a:r>
              <a:rPr lang="en-US" sz="2800" b="1" dirty="0">
                <a:ea typeface="+mn-lt"/>
                <a:cs typeface="+mn-lt"/>
              </a:rPr>
              <a:t>in the pond water?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42525D-7D58-3D28-FCCC-F0680E2967FD}"/>
              </a:ext>
            </a:extLst>
          </p:cNvPr>
          <p:cNvSpPr txBox="1"/>
          <p:nvPr/>
        </p:nvSpPr>
        <p:spPr>
          <a:xfrm>
            <a:off x="3268979" y="4800600"/>
            <a:ext cx="5185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What ideas and/or questions do you have? </a:t>
            </a:r>
          </a:p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5C5FC6-242D-ADD0-63D4-8554DBE0C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781382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6A627-0012-9D4F-B6AB-94F9D5B55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4441"/>
            <a:ext cx="6858000" cy="1111796"/>
          </a:xfrm>
        </p:spPr>
        <p:txBody>
          <a:bodyPr/>
          <a:lstStyle/>
          <a:p>
            <a:r>
              <a:rPr lang="en-US" dirty="0"/>
              <a:t>What evidence would support each claim?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1C758E3-A1CE-4003-8753-23CB0C8CCB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243799"/>
              </p:ext>
            </p:extLst>
          </p:nvPr>
        </p:nvGraphicFramePr>
        <p:xfrm>
          <a:off x="413359" y="2057400"/>
          <a:ext cx="8229600" cy="3317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1288531289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405924784"/>
                    </a:ext>
                  </a:extLst>
                </a:gridCol>
              </a:tblGrid>
              <a:tr h="411163">
                <a:tc>
                  <a:txBody>
                    <a:bodyPr/>
                    <a:lstStyle/>
                    <a:p>
                      <a:r>
                        <a:rPr lang="en-US" dirty="0"/>
                        <a:t>Counterclaims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Evidence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339762"/>
                  </a:ext>
                </a:extLst>
              </a:tr>
              <a:tr h="34219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There </a:t>
                      </a:r>
                      <a:r>
                        <a:rPr lang="en-US" b="1" dirty="0">
                          <a:solidFill>
                            <a:srgbClr val="7030A0"/>
                          </a:solidFill>
                        </a:rPr>
                        <a:t>is</a:t>
                      </a:r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 fertilizer in the unhealthy pond water.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231494"/>
                  </a:ext>
                </a:extLst>
              </a:tr>
              <a:tr h="49550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There is </a:t>
                      </a:r>
                      <a:r>
                        <a:rPr lang="en-US" b="1" dirty="0">
                          <a:solidFill>
                            <a:srgbClr val="7030A0"/>
                          </a:solidFill>
                        </a:rPr>
                        <a:t>not </a:t>
                      </a:r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fertilizer in the unhealthy pond water.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79391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There </a:t>
                      </a:r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is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 detergent in the unhealthy pond water.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879164"/>
                  </a:ext>
                </a:extLst>
              </a:tr>
              <a:tr h="55637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There is </a:t>
                      </a:r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not 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detergent in the unhealthy pond water.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140774"/>
                  </a:ext>
                </a:extLst>
              </a:tr>
              <a:tr h="40177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There </a:t>
                      </a:r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is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 salt in the unhealthy pond water.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328538"/>
                  </a:ext>
                </a:extLst>
              </a:tr>
              <a:tr h="62943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There is </a:t>
                      </a:r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not 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salt in the unhealthy pond water.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780374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BF90C4-950E-88DB-212F-E7B9A91FC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3528336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39E07-B622-41E5-9F10-A481F7D98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 Investigation Procedure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E1831-7F45-4EF4-B8D6-250DD3712C9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287463"/>
            <a:ext cx="7886700" cy="4629150"/>
          </a:xfrm>
        </p:spPr>
        <p:txBody>
          <a:bodyPr lIns="91440" tIns="45720" rIns="91440" bIns="45720" anchor="t"/>
          <a:lstStyle/>
          <a:p>
            <a:pPr marL="0" indent="0" algn="ctr">
              <a:buNone/>
            </a:pPr>
            <a:endParaRPr lang="en-US" sz="3600" b="1" i="1" dirty="0"/>
          </a:p>
          <a:p>
            <a:pPr marL="0" indent="0">
              <a:buNone/>
            </a:pPr>
            <a:endParaRPr lang="en-US" sz="3600" dirty="0">
              <a:cs typeface="Calibri"/>
            </a:endParaRPr>
          </a:p>
          <a:p>
            <a:pPr marL="0" indent="0" algn="ctr">
              <a:buNone/>
            </a:pPr>
            <a:endParaRPr lang="en-US" dirty="0">
              <a:cs typeface="Calibri"/>
            </a:endParaRPr>
          </a:p>
          <a:p>
            <a:pPr marL="0" indent="0" algn="ctr">
              <a:buNone/>
            </a:pPr>
            <a:endParaRPr lang="en-US" sz="2400" dirty="0">
              <a:cs typeface="Calibri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E1DBA564-8043-474C-8782-36EAD299F3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87015" y="2083991"/>
            <a:ext cx="7229504" cy="330092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AD7FEC-D286-E81D-A897-3E247EE47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3041048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39E07-B622-41E5-9F10-A481F7D98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Sharing Our Plans for Feedback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E1831-7F45-4EF4-B8D6-250DD3712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Calibri"/>
                <a:cs typeface="Calibri"/>
              </a:rPr>
              <a:t>What are some examples of the type of feedback that will help your group improve your plan? </a:t>
            </a:r>
            <a:endParaRPr lang="en-US" dirty="0">
              <a:cs typeface="Calibri" panose="020F0502020204030204" pitchFamily="34" charset="0"/>
            </a:endParaRPr>
          </a:p>
          <a:p>
            <a:endParaRPr lang="en-US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/>
              <a:t>Write your feedback on a sticky note: write one comment per sticky note and put your name on the note so they know who to follow up with if the group has questions.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Each group should try to leave at least two comments on each of the other groups’ plans. </a:t>
            </a:r>
          </a:p>
          <a:p>
            <a:pPr marL="0" indent="0" algn="ctr">
              <a:buNone/>
            </a:pPr>
            <a:endParaRPr lang="en-US" sz="3600" b="1" i="1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B40BA3-46BD-C342-A60E-46894C3D4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77769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39E07-B622-41E5-9F10-A481F7D98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Considering Feedback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E1831-7F45-4EF4-B8D6-250DD3712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0" y="1123838"/>
            <a:ext cx="5486400" cy="5120640"/>
          </a:xfrm>
        </p:spPr>
        <p:txBody>
          <a:bodyPr lIns="91440" tIns="45720" rIns="91440" bIns="45720" anchor="t">
            <a:normAutofit/>
          </a:bodyPr>
          <a:lstStyle/>
          <a:p>
            <a:pPr marL="457200" indent="-457200"/>
            <a:r>
              <a:rPr lang="en-US" sz="2600" dirty="0">
                <a:latin typeface="Calibri"/>
                <a:cs typeface="Calibri"/>
              </a:rPr>
              <a:t>Review your feedback and consider what adjustments you should make to improve your investigation procedure. </a:t>
            </a:r>
          </a:p>
          <a:p>
            <a:pPr marL="0" indent="0">
              <a:buNone/>
            </a:pPr>
            <a:endParaRPr lang="en-US" sz="2600" dirty="0">
              <a:latin typeface="Calibri"/>
              <a:cs typeface="Calibri"/>
            </a:endParaRPr>
          </a:p>
          <a:p>
            <a:pPr marL="457200" indent="-457200"/>
            <a:r>
              <a:rPr lang="en-US" sz="2600" dirty="0">
                <a:latin typeface="Calibri"/>
                <a:cs typeface="Calibri"/>
              </a:rPr>
              <a:t>When you have completed your revisions, you will show me your plan for one final review before you begin your investigation.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88196C-9D62-A198-B7AE-CAD7AEF0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650142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A1115-E3BE-49B6-96FA-A9C66DF89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Review Your Data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F65FC-7032-41D6-9B01-684E4E6D8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sz="2600" dirty="0">
                <a:latin typeface="Calibri"/>
                <a:cs typeface="Calibri"/>
              </a:rPr>
              <a:t>You will have about 10 minutes to </a:t>
            </a:r>
            <a:r>
              <a:rPr lang="en-US" sz="2600" b="1" dirty="0">
                <a:latin typeface="Calibri"/>
                <a:cs typeface="Calibri"/>
              </a:rPr>
              <a:t>review</a:t>
            </a:r>
            <a:r>
              <a:rPr lang="en-US" sz="2600" dirty="0">
                <a:latin typeface="Calibri"/>
                <a:cs typeface="Calibri"/>
              </a:rPr>
              <a:t> the data you collected. </a:t>
            </a:r>
          </a:p>
          <a:p>
            <a:r>
              <a:rPr lang="en-US" sz="2600" b="1" dirty="0">
                <a:latin typeface="Calibri"/>
                <a:cs typeface="Calibri"/>
              </a:rPr>
              <a:t>Discuss</a:t>
            </a:r>
            <a:r>
              <a:rPr lang="en-US" sz="2600" dirty="0">
                <a:latin typeface="Calibri"/>
                <a:cs typeface="Calibri"/>
              </a:rPr>
              <a:t> as a group what evidence you have and if any of that evidence supports one of the claims on our charts. </a:t>
            </a:r>
          </a:p>
          <a:p>
            <a:r>
              <a:rPr lang="en-US" sz="2600" b="1" dirty="0">
                <a:latin typeface="Calibri"/>
                <a:cs typeface="Calibri"/>
              </a:rPr>
              <a:t>Write</a:t>
            </a:r>
            <a:r>
              <a:rPr lang="en-US" sz="2600" dirty="0">
                <a:latin typeface="Calibri"/>
                <a:cs typeface="Calibri"/>
              </a:rPr>
              <a:t> your evidence out on sticky notes just as you did earlier in this lesson. </a:t>
            </a:r>
          </a:p>
          <a:p>
            <a:r>
              <a:rPr lang="en-US" sz="2600" dirty="0">
                <a:latin typeface="Calibri"/>
                <a:cs typeface="Calibri"/>
              </a:rPr>
              <a:t>Remember to write one piece of evidence per sticky note. </a:t>
            </a:r>
          </a:p>
          <a:p>
            <a:pPr marL="0" indent="0">
              <a:buNone/>
            </a:pP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80FE13-F978-3A86-5ADA-12408EC64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330677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Frame">
  <a:themeElements>
    <a:clrScheme name="BSCS">
      <a:dk1>
        <a:srgbClr val="4C4C4C"/>
      </a:dk1>
      <a:lt1>
        <a:srgbClr val="FFFFFF"/>
      </a:lt1>
      <a:dk2>
        <a:srgbClr val="4C4C4C"/>
      </a:dk2>
      <a:lt2>
        <a:srgbClr val="FFFFFF"/>
      </a:lt2>
      <a:accent1>
        <a:srgbClr val="293476"/>
      </a:accent1>
      <a:accent2>
        <a:srgbClr val="3087B4"/>
      </a:accent2>
      <a:accent3>
        <a:srgbClr val="4C4C4C"/>
      </a:accent3>
      <a:accent4>
        <a:srgbClr val="DFE5ED"/>
      </a:accent4>
      <a:accent5>
        <a:srgbClr val="FDF3E7"/>
      </a:accent5>
      <a:accent6>
        <a:srgbClr val="5E3C7C"/>
      </a:accent6>
      <a:hlink>
        <a:srgbClr val="5E3C7C"/>
      </a:hlink>
      <a:folHlink>
        <a:srgbClr val="5E3C7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21974</TotalTime>
  <Words>651</Words>
  <Application>Microsoft Office PowerPoint</Application>
  <PresentationFormat>On-screen Show (4:3)</PresentationFormat>
  <Paragraphs>76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Myriad Pro</vt:lpstr>
      <vt:lpstr>Wingdings 2</vt:lpstr>
      <vt:lpstr>Frame</vt:lpstr>
      <vt:lpstr>Matter Lesson 5</vt:lpstr>
      <vt:lpstr>Link to Our Last Lesson</vt:lpstr>
      <vt:lpstr>Link to Our Last Lesson</vt:lpstr>
      <vt:lpstr>Lesson 5  Focus Question</vt:lpstr>
      <vt:lpstr>What evidence would support each claim?</vt:lpstr>
      <vt:lpstr>Example Investigation Procedure</vt:lpstr>
      <vt:lpstr>Sharing Our Plans for Feedback</vt:lpstr>
      <vt:lpstr>Considering Feedback</vt:lpstr>
      <vt:lpstr>Review Your Data</vt:lpstr>
      <vt:lpstr>Sharing Our Evidence</vt:lpstr>
      <vt:lpstr>Write an Argument:  What pollution is in the pond water?  </vt:lpstr>
      <vt:lpstr>Progress Tracker</vt:lpstr>
      <vt:lpstr>Link to Next Lesson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 education needs to move beyond Mendel to combat white supremacy</dc:title>
  <dc:creator>Brian Donovan</dc:creator>
  <cp:lastModifiedBy>Ashley Whitaker</cp:lastModifiedBy>
  <cp:revision>575</cp:revision>
  <dcterms:created xsi:type="dcterms:W3CDTF">2021-09-15T21:06:18Z</dcterms:created>
  <dcterms:modified xsi:type="dcterms:W3CDTF">2024-10-29T19:40:22Z</dcterms:modified>
</cp:coreProperties>
</file>