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24"/>
  </p:notesMasterIdLst>
  <p:sldIdLst>
    <p:sldId id="256" r:id="rId2"/>
    <p:sldId id="261" r:id="rId3"/>
    <p:sldId id="299" r:id="rId4"/>
    <p:sldId id="732" r:id="rId5"/>
    <p:sldId id="296" r:id="rId6"/>
    <p:sldId id="300" r:id="rId7"/>
    <p:sldId id="301" r:id="rId8"/>
    <p:sldId id="303" r:id="rId9"/>
    <p:sldId id="302" r:id="rId10"/>
    <p:sldId id="307" r:id="rId11"/>
    <p:sldId id="290" r:id="rId12"/>
    <p:sldId id="283" r:id="rId13"/>
    <p:sldId id="304" r:id="rId14"/>
    <p:sldId id="309" r:id="rId15"/>
    <p:sldId id="305" r:id="rId16"/>
    <p:sldId id="310" r:id="rId17"/>
    <p:sldId id="306" r:id="rId18"/>
    <p:sldId id="311" r:id="rId19"/>
    <p:sldId id="733" r:id="rId20"/>
    <p:sldId id="312" r:id="rId21"/>
    <p:sldId id="294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4"/>
    <p:restoredTop sz="93250" autoAdjust="0"/>
  </p:normalViewPr>
  <p:slideViewPr>
    <p:cSldViewPr snapToObjects="1">
      <p:cViewPr varScale="1">
        <p:scale>
          <a:sx n="67" d="100"/>
          <a:sy n="67" d="100"/>
        </p:scale>
        <p:origin x="1212" y="66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1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cs typeface="Calibri"/>
              </a:rPr>
              <a:t>2nd balloon picture: https://</a:t>
            </a:r>
            <a:r>
              <a:rPr lang="en-US" dirty="0" err="1">
                <a:cs typeface="Calibri"/>
              </a:rPr>
              <a:t>pixabay.com</a:t>
            </a:r>
            <a:r>
              <a:rPr lang="en-US" dirty="0">
                <a:cs typeface="Calibri"/>
              </a:rPr>
              <a:t>/photos/balloons-colorful-multicolored-1869790/ </a:t>
            </a:r>
          </a:p>
          <a:p>
            <a:r>
              <a:rPr lang="en-US" dirty="0">
                <a:cs typeface="Calibri"/>
              </a:rPr>
              <a:t>(not sure where the first one came from) </a:t>
            </a:r>
          </a:p>
          <a:p>
            <a:r>
              <a:rPr lang="en-US" dirty="0">
                <a:cs typeface="Calibri"/>
              </a:rPr>
              <a:t>CO2 cartridge pictures are by 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51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4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18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38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72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0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6761-AFE7-9F4D-B59A-2D4BC90CA7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AB91-F097-4029-89FE-D9C0800B6518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7212-0619-4B4D-8A9E-41390B2C0717}" type="datetime1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E8B8-5D77-4BFF-9004-E606EFF9FACA}" type="datetime1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376C-24FB-4F65-9046-241A577DF620}" type="datetime1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2012-6CFC-42B7-B18D-021CF650727C}" type="datetime1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C009-53AA-49FB-9767-84BC8B215507}" type="datetime1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7EB5-CFFD-466C-B840-C112202F17BD}" type="datetime1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1544-2D8B-4B76-95F8-97501E003C69}" type="datetime1">
              <a:rPr lang="en-US" smtClean="0"/>
              <a:t>10/21/2024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B742-81CF-4532-8E36-91F2AACA1776}" type="datetime1">
              <a:rPr lang="en-US" smtClean="0"/>
              <a:t>10/21/2024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SCS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450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  <p15:guide id="3" pos="5328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07AC5E6-4633-4C8F-A663-A4600C21D0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104" y="1689266"/>
            <a:ext cx="7895246" cy="42274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sub title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59A1823-E708-4AEC-8871-031463E3F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48740"/>
            <a:ext cx="7886700" cy="3678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Only use this template for a two line long title, if longer reduce font size</a:t>
            </a:r>
          </a:p>
        </p:txBody>
      </p:sp>
    </p:spTree>
    <p:extLst>
      <p:ext uri="{BB962C8B-B14F-4D97-AF65-F5344CB8AC3E}">
        <p14:creationId xmlns:p14="http://schemas.microsoft.com/office/powerpoint/2010/main" val="396607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1FFE-4C4B-44A8-8763-B53C325DE389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A6AF-592B-0363-14C6-75EADF85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9AA-F089-4304-804F-4679B46BDF12}" type="datetime1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5F78-38D5-9BF8-C7F5-B875386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DE4EB-B4A8-5BBA-E9B3-5E745A5B8D88}"/>
              </a:ext>
            </a:extLst>
          </p:cNvPr>
          <p:cNvSpPr/>
          <p:nvPr userDrawn="1"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61DC9-DEB2-FEC8-6108-6B6A00D2A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715000"/>
            <a:ext cx="8229600" cy="4572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100" b="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contact info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A8400F-FE9E-8A09-A56C-CFC79BF0D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Conclusion (thank you, questions?,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" name="Picture 6" descr="Graphical user interface, text, application, chat or text message">
            <a:extLst>
              <a:ext uri="{FF2B5EF4-FFF2-40B4-BE49-F238E27FC236}">
                <a16:creationId xmlns:a16="http://schemas.microsoft.com/office/drawing/2014/main" id="{09082D56-4BFE-E60E-BB8E-9D3D2B6E5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00" y="1556889"/>
            <a:ext cx="6342901" cy="401727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677286-2203-8A89-F2D6-88A71EC0A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0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8148-7650-41E5-A54B-4F963DAF6207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49CA-7033-4148-9AB1-E8CE60F2525E}" type="datetime1">
              <a:rPr lang="en-US" smtClean="0"/>
              <a:t>10/21/2024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1BDE-062C-4078-BEE0-124814566ED3}" type="datetime1">
              <a:rPr lang="en-US" smtClean="0"/>
              <a:t>10/21/2024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9D2B-8D73-4D5A-B123-EA2837BBACA7}" type="datetime1">
              <a:rPr lang="en-US" smtClean="0"/>
              <a:t>10/21/2024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FF69-B5A5-43B4-A55A-AD776B10A5DE}" type="datetime1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B55-C425-4064-9459-DFBA06420E82}" type="datetime1">
              <a:rPr lang="en-US" smtClean="0"/>
              <a:t>10/21/2024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943-BA9A-460B-AC15-8FB6038F4A33}" type="datetime1">
              <a:rPr lang="en-US" smtClean="0"/>
              <a:t>10/21/2024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16158F-156F-4095-AF3C-A564E5BAE0D3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3" r:id="rId18"/>
    <p:sldLayoutId id="2147483724" r:id="rId19"/>
    <p:sldLayoutId id="2147483726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?utm_source=link-attribution&amp;utm_medium=referral&amp;utm_campaign=image&amp;utm_content=1869790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pixabay.com/users/pexels-2286921/?utm_source=link-attribution&amp;utm_medium=referral&amp;utm_campaign=image&amp;utm_content=186979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https://unsplash.com/photos/red-and-green-ribbon-on-black-background-MAEIt7hdqG0?utm_content=creditCopyText&amp;utm_medium=referral&amp;utm_source=unsplash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unsplash.com/@hiddenwindows?utm_content=creditCopyText&amp;utm_medium=referral&amp;utm_source=unsplash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https://unsplash.com/photos/red-and-green-ribbon-on-black-background-MAEIt7hdqG0?utm_content=creditCopyText&amp;utm_medium=referral&amp;utm_source=unsplas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unsplash.com/@hiddenwindows?utm_content=creditCopyText&amp;utm_medium=referral&amp;utm_source=unsplash" TargetMode="External"/><Relationship Id="rId5" Type="http://schemas.openxmlformats.org/officeDocument/2006/relationships/image" Target="../media/image5.jpg"/><Relationship Id="rId10" Type="http://schemas.openxmlformats.org/officeDocument/2006/relationships/hyperlink" Target="https://pixabay.com/?utm_source=link-attribution&amp;utm_medium=referral&amp;utm_campaign=image&amp;utm_content=1869790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pixabay.com/users/pexels-2286921/?utm_source=link-attribution&amp;utm_medium=referral&amp;utm_campaign=image&amp;utm_content=186979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het.colorado.edu/sims/html/states-of-matter-basics/latest/states-of-matter-basics_en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photos/red-and-green-ribbon-on-black-background-MAEIt7hdqG0?utm_content=creditCopyText&amp;utm_medium=referral&amp;utm_source=unsplash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unsplash.com/@hiddenwindows?utm_content=creditCopyText&amp;utm_medium=referral&amp;utm_source=unsplas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11" Type="http://schemas.openxmlformats.org/officeDocument/2006/relationships/hyperlink" Target="https://pixabay.com/?utm_source=link-attribution&amp;utm_medium=referral&amp;utm_campaign=image&amp;utm_content=1869790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pixabay.com/users/pexels-2286921/?utm_source=link-attribution&amp;utm_medium=referral&amp;utm_campaign=image&amp;utm_content=1869790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7BE-F4E6-4A88-2306-15DAAE134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Matter Lesson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31755-852A-8AD6-18A6-9281A748A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4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D49979-3B4B-4575-ACFC-217576AA2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Draw a sketch of what you picture inside</a:t>
            </a:r>
            <a:endParaRPr lang="en-US" dirty="0">
              <a:cs typeface="Calibri"/>
            </a:endParaRPr>
          </a:p>
        </p:txBody>
      </p:sp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id="{FB07493A-3B6D-D250-9A6D-B4A6CD907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10"/>
          <a:stretch/>
        </p:blipFill>
        <p:spPr>
          <a:xfrm>
            <a:off x="1054649" y="2057399"/>
            <a:ext cx="6512392" cy="426615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B985D2-D339-E56F-B18F-F8AACA61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81360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Sharing Our Diagrams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alibri"/>
                <a:cs typeface="Calibri"/>
              </a:rPr>
              <a:t>In your group, put all your papers together.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/>
                <a:cs typeface="Calibri"/>
              </a:rPr>
              <a:t>Take a couple minutes to observe one another’s ideas.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/>
                <a:cs typeface="Calibri"/>
              </a:rPr>
              <a:t>When signaled, share similarities and differences among all the diagrams. </a:t>
            </a:r>
          </a:p>
          <a:p>
            <a:r>
              <a:rPr lang="en-US" dirty="0">
                <a:latin typeface="Calibri"/>
                <a:cs typeface="Calibri"/>
              </a:rPr>
              <a:t>This is not a time to agree or disagree with each other, but you may ask clarifying questions to understand why someone represented their ideas in a particular way. </a:t>
            </a:r>
            <a:endParaRPr lang="en-US" sz="3600" b="1" i="1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A6C63-9270-89B9-5C88-91EAA975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7776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A1115-E3BE-49B6-96FA-A9C66DF8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Reviewing Our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F65FC-7032-41D6-9B01-684E4E6D8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864109"/>
            <a:ext cx="5486400" cy="5120640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Calibri"/>
                <a:cs typeface="Calibri"/>
              </a:rPr>
              <a:t>When we boiled the polluted water, what happened? Where is the salt? 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What evidence do we have to answer whether there is salt in the test tube in the end? 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that tell us about whether and how we can make polluted water safe again?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22B4-B7F6-F56B-93EE-E7F33629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3067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EBE545-D219-AC42-8D44-0F34469E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858000" cy="111179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happened to the water in this system?</a:t>
            </a:r>
            <a:endParaRPr lang="en-US"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F1E3AF-DEC8-BB4C-9A84-029350859CD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5607" y="1722596"/>
            <a:ext cx="8348662" cy="954088"/>
          </a:xfrm>
        </p:spPr>
        <p:txBody>
          <a:bodyPr lIns="91440" tIns="45720" rIns="91440" bIns="45720" anchor="t"/>
          <a:lstStyle/>
          <a:p>
            <a:pPr marL="344488" indent="-344488"/>
            <a:r>
              <a:rPr lang="en-US" sz="2600" dirty="0">
                <a:latin typeface="Calibri"/>
                <a:cs typeface="Calibri"/>
              </a:rPr>
              <a:t>What do you think of when you hear the word "gas"?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952BA40-E6C5-4BD6-A71F-E642A451FA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60354" y="2281783"/>
            <a:ext cx="2223757" cy="1250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ADF530-1B36-4CBB-9F48-AA275AB65B72}"/>
              </a:ext>
            </a:extLst>
          </p:cNvPr>
          <p:cNvSpPr txBox="1"/>
          <p:nvPr/>
        </p:nvSpPr>
        <p:spPr>
          <a:xfrm>
            <a:off x="735607" y="5877283"/>
            <a:ext cx="767278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4488" lvl="0" indent="-344488" rtl="0">
              <a:buChar char="•"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What do these images show us? ​</a:t>
            </a:r>
          </a:p>
          <a:p>
            <a:pPr marL="344488" lvl="0" indent="-344488" rtl="0">
              <a:buChar char="•"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What would you see if you zoomed </a:t>
            </a:r>
            <a:r>
              <a:rPr lang="en-US" sz="2600" i="1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way, way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in?</a:t>
            </a:r>
            <a:r>
              <a:rPr lang="en-US" sz="2600" dirty="0">
                <a:solidFill>
                  <a:srgbClr val="273676"/>
                </a:solidFill>
                <a:latin typeface="Calibri"/>
                <a:ea typeface="Arial"/>
                <a:cs typeface="Calibri"/>
              </a:rPr>
              <a:t> ​</a:t>
            </a:r>
            <a:endParaRPr lang="en-US" sz="2600" dirty="0">
              <a:latin typeface="Calibri"/>
              <a:cs typeface="Calibri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B3044A0-E52D-48CF-893A-D3BC29BCB8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68" r="9008"/>
          <a:stretch/>
        </p:blipFill>
        <p:spPr>
          <a:xfrm>
            <a:off x="499721" y="2258398"/>
            <a:ext cx="2013895" cy="354252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AFB5081-B854-4285-9C25-AF4CEF6E86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762"/>
          <a:stretch/>
        </p:blipFill>
        <p:spPr>
          <a:xfrm>
            <a:off x="2801653" y="2239499"/>
            <a:ext cx="2086299" cy="3561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DD66A2-D9FC-BAAE-1C64-2A5C97B93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188" y="3752103"/>
            <a:ext cx="2944091" cy="1956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F15A72-24A3-365D-5DAF-2F795D404613}"/>
              </a:ext>
            </a:extLst>
          </p:cNvPr>
          <p:cNvSpPr txBox="1"/>
          <p:nvPr/>
        </p:nvSpPr>
        <p:spPr>
          <a:xfrm>
            <a:off x="5655190" y="5661839"/>
            <a:ext cx="222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8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Pexels</a:t>
            </a:r>
            <a:r>
              <a:rPr lang="en-US" sz="8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8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8"/>
              </a:rPr>
              <a:t>Pixabay</a:t>
            </a:r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8F3BB-6D6E-C778-2419-9EFEFE6F5DEE}"/>
              </a:ext>
            </a:extLst>
          </p:cNvPr>
          <p:cNvSpPr txBox="1"/>
          <p:nvPr/>
        </p:nvSpPr>
        <p:spPr>
          <a:xfrm>
            <a:off x="6055123" y="3508848"/>
            <a:ext cx="222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-apple-system"/>
              </a:rPr>
              <a:t>Photo by </a:t>
            </a:r>
            <a:r>
              <a:rPr lang="en-US" sz="800" b="0" i="0" dirty="0">
                <a:effectLst/>
                <a:latin typeface="-apple-system"/>
                <a:hlinkClick r:id="rId9"/>
              </a:rPr>
              <a:t>Danilo Batista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-apple-system"/>
              </a:rPr>
              <a:t> on </a:t>
            </a:r>
            <a:r>
              <a:rPr lang="en-US" sz="800" b="0" i="0" dirty="0" err="1">
                <a:effectLst/>
                <a:latin typeface="-apple-system"/>
                <a:hlinkClick r:id="rId10"/>
              </a:rPr>
              <a:t>Unsplash</a:t>
            </a:r>
            <a:endParaRPr lang="en-US" sz="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C99F451-2094-E91B-F0B7-02C90A88C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 by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/>
              </a:rPr>
              <a:t>Danilo Batista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/>
              </a:rPr>
              <a:t>Unsplash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AB007DD-3C0D-4B14-24CF-DEEDE59A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90480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42FB30-33B2-4598-B761-AB473339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858000" cy="1111796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What does it look like if you zoom way in?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182B5D-6357-4E29-9B0D-23E0EF5913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0400" y="2096046"/>
            <a:ext cx="7823200" cy="4227513"/>
          </a:xfrm>
        </p:spPr>
        <p:txBody>
          <a:bodyPr lIns="91440" tIns="45720" rIns="91440" bIns="45720" anchor="t">
            <a:normAutofit fontScale="92500"/>
          </a:bodyPr>
          <a:lstStyle/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With a partner, draw a sketch of what you think it looks like inside an empty balloon and inside a full balloon.</a:t>
            </a:r>
            <a:endParaRPr lang="en-US" dirty="0">
              <a:cs typeface="Calibri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3991704-D7E4-5442-F84C-B29303786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68" r="9008"/>
          <a:stretch/>
        </p:blipFill>
        <p:spPr>
          <a:xfrm>
            <a:off x="446040" y="1751037"/>
            <a:ext cx="2013895" cy="354252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3659601-2858-AB0A-3E7D-641F8C00B4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62"/>
          <a:stretch/>
        </p:blipFill>
        <p:spPr>
          <a:xfrm>
            <a:off x="2706045" y="1751037"/>
            <a:ext cx="2086299" cy="35614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20EB190-0429-ECF9-5CC3-1708DD1573C0}"/>
              </a:ext>
            </a:extLst>
          </p:cNvPr>
          <p:cNvGrpSpPr/>
          <p:nvPr/>
        </p:nvGrpSpPr>
        <p:grpSpPr>
          <a:xfrm>
            <a:off x="5715488" y="1866175"/>
            <a:ext cx="2444692" cy="1192863"/>
            <a:chOff x="5715488" y="1866175"/>
            <a:chExt cx="2444692" cy="1192863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94134EB4-0331-46FE-BB4A-EEA44B7D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715488" y="1866175"/>
              <a:ext cx="2121272" cy="119286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E410AC-02C2-8CCF-1100-8CD07315496C}"/>
                </a:ext>
              </a:extLst>
            </p:cNvPr>
            <p:cNvSpPr txBox="1"/>
            <p:nvPr/>
          </p:nvSpPr>
          <p:spPr>
            <a:xfrm>
              <a:off x="5933911" y="2826847"/>
              <a:ext cx="22262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0" i="0" dirty="0">
                  <a:solidFill>
                    <a:schemeClr val="bg1"/>
                  </a:solidFill>
                  <a:effectLst/>
                  <a:latin typeface="-apple-system"/>
                </a:rPr>
                <a:t>Photo by </a:t>
              </a:r>
              <a:r>
                <a:rPr lang="en-US" sz="800" b="0" i="0" dirty="0">
                  <a:solidFill>
                    <a:schemeClr val="bg1"/>
                  </a:solidFill>
                  <a:effectLst/>
                  <a:latin typeface="-apple-system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Danilo Batista</a:t>
              </a:r>
              <a:r>
                <a:rPr lang="en-US" sz="800" b="0" i="0" dirty="0">
                  <a:solidFill>
                    <a:schemeClr val="bg1"/>
                  </a:solidFill>
                  <a:effectLst/>
                  <a:latin typeface="-apple-system"/>
                </a:rPr>
                <a:t> on </a:t>
              </a:r>
              <a:r>
                <a:rPr lang="en-US" sz="800" b="0" i="0" dirty="0" err="1">
                  <a:solidFill>
                    <a:schemeClr val="bg1"/>
                  </a:solidFill>
                  <a:effectLst/>
                  <a:latin typeface="-apple-system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Unsplash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496BC4-8171-7F34-1B6A-3428F2F34E66}"/>
              </a:ext>
            </a:extLst>
          </p:cNvPr>
          <p:cNvGrpSpPr/>
          <p:nvPr/>
        </p:nvGrpSpPr>
        <p:grpSpPr>
          <a:xfrm>
            <a:off x="5334193" y="3276656"/>
            <a:ext cx="2944091" cy="1992333"/>
            <a:chOff x="5334193" y="3276656"/>
            <a:chExt cx="2944091" cy="19923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3745B8F-FCF7-66F2-CDCE-879AD2C73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34193" y="3276656"/>
              <a:ext cx="2944091" cy="195659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1D9127-F76A-336B-285E-99AF5F7CA258}"/>
                </a:ext>
              </a:extLst>
            </p:cNvPr>
            <p:cNvSpPr txBox="1"/>
            <p:nvPr/>
          </p:nvSpPr>
          <p:spPr>
            <a:xfrm>
              <a:off x="5437355" y="5053545"/>
              <a:ext cx="22262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Image by </a:t>
              </a:r>
              <a:r>
                <a:rPr lang="en-US" sz="800" b="0" i="0" u="sng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Pexels</a:t>
              </a:r>
              <a:r>
                <a:rPr lang="en-US" sz="800" b="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 from </a:t>
              </a:r>
              <a:r>
                <a:rPr lang="en-US" sz="800" b="0" i="0" u="sng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Pixabay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F9666B6-4C07-6568-FD79-FEE2893F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65137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6B13C5-FD55-8442-AF81-1F987BA2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The </a:t>
            </a:r>
            <a:r>
              <a:rPr lang="en-US" dirty="0" err="1">
                <a:latin typeface="Calibri"/>
                <a:cs typeface="Calibri"/>
              </a:rPr>
              <a:t>PhET</a:t>
            </a:r>
            <a:r>
              <a:rPr lang="en-US" dirty="0">
                <a:latin typeface="Calibri"/>
                <a:cs typeface="Calibri"/>
              </a:rPr>
              <a:t> Computer Simulation</a:t>
            </a:r>
            <a:endParaRPr lang="en-US" dirty="0"/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C0E690-3D60-470C-93F6-A528B23A2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08930"/>
            <a:ext cx="6281930" cy="4389802"/>
          </a:xfrm>
          <a:prstGeom prst="rect">
            <a:avLst/>
          </a:prstGeom>
        </p:spPr>
      </p:pic>
      <p:pic>
        <p:nvPicPr>
          <p:cNvPr id="5" name="Graphic 5" descr="Monitor with solid fill">
            <a:extLst>
              <a:ext uri="{FF2B5EF4-FFF2-40B4-BE49-F238E27FC236}">
                <a16:creationId xmlns:a16="http://schemas.microsoft.com/office/drawing/2014/main" id="{81CFA139-A3F1-4BF8-B62B-5AAE9E7C8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9447" y="4800600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43840D-DFC4-4F2E-9615-1F26A8A7B03E}"/>
              </a:ext>
            </a:extLst>
          </p:cNvPr>
          <p:cNvSpPr txBox="1"/>
          <p:nvPr/>
        </p:nvSpPr>
        <p:spPr>
          <a:xfrm>
            <a:off x="8060833" y="5715000"/>
            <a:ext cx="8958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273676"/>
                </a:solidFill>
                <a:highlight>
                  <a:srgbClr val="C0C0C0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US" sz="2400" b="1" dirty="0">
              <a:solidFill>
                <a:srgbClr val="273676"/>
              </a:solidFill>
              <a:highlight>
                <a:srgbClr val="C0C0C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02DED0-8E24-AB61-A0F9-80257487FE1D}"/>
              </a:ext>
            </a:extLst>
          </p:cNvPr>
          <p:cNvSpPr txBox="1"/>
          <p:nvPr/>
        </p:nvSpPr>
        <p:spPr>
          <a:xfrm>
            <a:off x="851580" y="6280942"/>
            <a:ext cx="594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is a screenshot from </a:t>
            </a:r>
            <a:r>
              <a:rPr lang="en-US" sz="1100" dirty="0" err="1"/>
              <a:t>PhET</a:t>
            </a:r>
            <a:r>
              <a:rPr lang="en-US" sz="1100" dirty="0"/>
              <a:t> simulation BSCS does not hold copyright to image.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A1F868-831F-124F-5E08-A4E42A8D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998" y="6542552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693407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FA17BD-0A4C-45B3-8AE7-9D9F7163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Back to the Distillation Apparatus ...</a:t>
            </a:r>
            <a:endParaRPr lang="en-US" dirty="0">
              <a:cs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78C0A0-B136-41A5-9038-E26D00D4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4666" y="1227584"/>
            <a:ext cx="5486400" cy="439368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Turn to a partner and talk about what happened to the water particles in the distillation apparatus earlier in our lesson. </a:t>
            </a:r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Make sure you use the words “liquid” and “gas” when you talk about the particles.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476BD-DBDD-DBC2-F368-A0E44819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548723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58B269-EC88-2D45-8CFD-813F61B8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Revising Our Diagrams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752961-2A52-444C-8413-2BA368D682B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3398" y="1730074"/>
            <a:ext cx="7896225" cy="4227513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600" dirty="0">
                <a:latin typeface="Calibri"/>
                <a:cs typeface="Calibri"/>
              </a:rPr>
              <a:t>Take a minute to go back to your diagrams and add to or change the ideas you originally showed.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600" dirty="0">
                <a:latin typeface="Calibri"/>
                <a:cs typeface="Calibri"/>
              </a:rPr>
              <a:t>Be sure your sketches show that gas is made of particles too small to be seen.</a:t>
            </a:r>
            <a:endParaRPr lang="en-US" sz="2600" dirty="0">
              <a:cs typeface="Calibri" panose="020F0502020204030204" pitchFamily="34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0B43052-FE46-4818-A2B6-30D290A13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314"/>
          <a:stretch/>
        </p:blipFill>
        <p:spPr>
          <a:xfrm>
            <a:off x="5406486" y="3631597"/>
            <a:ext cx="3548805" cy="2320412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FB4FAB0-3614-8703-88EA-75A0C062B3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68" r="9008"/>
          <a:stretch/>
        </p:blipFill>
        <p:spPr>
          <a:xfrm>
            <a:off x="2944299" y="3810253"/>
            <a:ext cx="1319134" cy="232041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4E571AF-E8E7-A7EE-9AF2-A194DDFBC1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762"/>
          <a:stretch/>
        </p:blipFill>
        <p:spPr>
          <a:xfrm>
            <a:off x="3987782" y="4193930"/>
            <a:ext cx="1358204" cy="23185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FE0A5C2-D528-E38C-91C5-3865483DC988}"/>
              </a:ext>
            </a:extLst>
          </p:cNvPr>
          <p:cNvGrpSpPr/>
          <p:nvPr/>
        </p:nvGrpSpPr>
        <p:grpSpPr>
          <a:xfrm>
            <a:off x="612983" y="3726416"/>
            <a:ext cx="2444692" cy="1192863"/>
            <a:chOff x="5715488" y="1866175"/>
            <a:chExt cx="2444692" cy="1192863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DA9A6FFB-53EA-90AC-CB78-B98D230C8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5715488" y="1866175"/>
              <a:ext cx="2121272" cy="119286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6AEEDC-E8D4-C472-1275-979B6EC23AE0}"/>
                </a:ext>
              </a:extLst>
            </p:cNvPr>
            <p:cNvSpPr txBox="1"/>
            <p:nvPr/>
          </p:nvSpPr>
          <p:spPr>
            <a:xfrm>
              <a:off x="5933911" y="2826847"/>
              <a:ext cx="22262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0" i="0" dirty="0">
                  <a:solidFill>
                    <a:schemeClr val="bg1"/>
                  </a:solidFill>
                  <a:effectLst/>
                  <a:latin typeface="-apple-system"/>
                </a:rPr>
                <a:t>Photo by </a:t>
              </a:r>
              <a:r>
                <a:rPr lang="en-US" sz="800" b="0" i="0" dirty="0">
                  <a:solidFill>
                    <a:schemeClr val="bg1"/>
                  </a:solidFill>
                  <a:effectLst/>
                  <a:latin typeface="-apple-system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Danilo Batista</a:t>
              </a:r>
              <a:r>
                <a:rPr lang="en-US" sz="800" b="0" i="0" dirty="0">
                  <a:solidFill>
                    <a:schemeClr val="bg1"/>
                  </a:solidFill>
                  <a:effectLst/>
                  <a:latin typeface="-apple-system"/>
                </a:rPr>
                <a:t> on </a:t>
              </a:r>
              <a:r>
                <a:rPr lang="en-US" sz="800" b="0" i="0" dirty="0" err="1">
                  <a:solidFill>
                    <a:schemeClr val="bg1"/>
                  </a:solidFill>
                  <a:effectLst/>
                  <a:latin typeface="-apple-system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Unsplash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F81623-4684-2C98-E6F8-5850B28FFDBC}"/>
              </a:ext>
            </a:extLst>
          </p:cNvPr>
          <p:cNvGrpSpPr/>
          <p:nvPr/>
        </p:nvGrpSpPr>
        <p:grpSpPr>
          <a:xfrm>
            <a:off x="558425" y="5019336"/>
            <a:ext cx="2329431" cy="1721229"/>
            <a:chOff x="5334193" y="3276656"/>
            <a:chExt cx="2944091" cy="199233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6C96DB-0D6E-67A8-9191-8EBE1D28F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34193" y="3276656"/>
              <a:ext cx="2944091" cy="195659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497E5C-1800-B882-4E29-5AEBBE17CFDD}"/>
                </a:ext>
              </a:extLst>
            </p:cNvPr>
            <p:cNvSpPr txBox="1"/>
            <p:nvPr/>
          </p:nvSpPr>
          <p:spPr>
            <a:xfrm>
              <a:off x="5437355" y="5053545"/>
              <a:ext cx="22262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Image by </a:t>
              </a:r>
              <a:r>
                <a:rPr lang="en-US" sz="800" b="0" i="0" u="sng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Pexels</a:t>
              </a:r>
              <a:r>
                <a:rPr lang="en-US" sz="800" b="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 from </a:t>
              </a:r>
              <a:r>
                <a:rPr lang="en-US" sz="800" b="0" i="0" u="sng" dirty="0" err="1">
                  <a:solidFill>
                    <a:schemeClr val="bg1"/>
                  </a:solidFill>
                  <a:effectLst/>
                  <a:latin typeface="Open Sans" panose="020B0606030504020204" pitchFamily="34" charset="0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Pixabay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D641DE5-11FF-3611-838D-8EA965136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584855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06111A-8314-443B-9961-0D4CFF72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Natural Boiling? 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3F3427-EC49-4F13-AB69-504B739F8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2514600"/>
            <a:ext cx="5486400" cy="34701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What is the process that happens in nature where liquid turns into a gas, like we saw today?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EB0AD-361F-70D5-00B2-F1B3E8023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848166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Progress Tracker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87463"/>
            <a:ext cx="7886700" cy="4629150"/>
          </a:xfrm>
        </p:spPr>
        <p:txBody>
          <a:bodyPr lIns="91440" tIns="45720" rIns="91440" bIns="45720" anchor="t"/>
          <a:lstStyle/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600" b="1" i="1" dirty="0">
              <a:cs typeface="Calibri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D35401F-FF15-43B1-938E-46629D9D9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898914"/>
              </p:ext>
            </p:extLst>
          </p:nvPr>
        </p:nvGraphicFramePr>
        <p:xfrm>
          <a:off x="766133" y="2108560"/>
          <a:ext cx="7611734" cy="3187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867">
                  <a:extLst>
                    <a:ext uri="{9D8B030D-6E8A-4147-A177-3AD203B41FA5}">
                      <a16:colId xmlns:a16="http://schemas.microsoft.com/office/drawing/2014/main" val="3970268718"/>
                    </a:ext>
                  </a:extLst>
                </a:gridCol>
                <a:gridCol w="3805867">
                  <a:extLst>
                    <a:ext uri="{9D8B030D-6E8A-4147-A177-3AD203B41FA5}">
                      <a16:colId xmlns:a16="http://schemas.microsoft.com/office/drawing/2014/main" val="754033977"/>
                    </a:ext>
                  </a:extLst>
                </a:gridCol>
              </a:tblGrid>
              <a:tr h="53602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</a:rPr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</a:rPr>
                        <a:t>What we figured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440008"/>
                  </a:ext>
                </a:extLst>
              </a:tr>
              <a:tr h="1310926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273676"/>
                          </a:solidFill>
                          <a:effectLst/>
                          <a:latin typeface="+mn-lt"/>
                        </a:rPr>
                        <a:t>Can we get the water to be safe again? </a:t>
                      </a:r>
                      <a:endParaRPr lang="en-US" sz="2000" b="0" i="0" dirty="0">
                        <a:solidFill>
                          <a:srgbClr val="273676"/>
                        </a:solidFill>
                        <a:effectLst/>
                      </a:endParaRPr>
                    </a:p>
                    <a:p>
                      <a:pPr lvl="0">
                        <a:buNone/>
                      </a:pPr>
                      <a:endParaRPr lang="en-US" sz="240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1" u="none" strike="noStrike" noProof="0" dirty="0"/>
                        <a:t>Use complete sentences!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0558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57F31-ACCB-236A-7AEF-2A63FEC0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59391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Previous Lessons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1143000"/>
            <a:ext cx="5486400" cy="48417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/>
              <a:t>Turn and talk with a partner.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Share about when you picture this pond water zoomed </a:t>
            </a:r>
            <a:r>
              <a:rPr lang="en-US" i="1" dirty="0"/>
              <a:t>way, way </a:t>
            </a:r>
            <a:r>
              <a:rPr lang="en-US" dirty="0"/>
              <a:t>in, what is the model you create in your mind to picture this pond water?</a:t>
            </a:r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600" b="1" i="1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3CCF1-84B9-7688-12D1-46C33FD2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5356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95599-9283-4584-A29B-EB06EE0A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Can we make water safe again? 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864E46-67F7-4CA8-BCE6-8CA00567D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2514600"/>
            <a:ext cx="5486400" cy="3470148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Calibri"/>
                <a:cs typeface="Calibri"/>
              </a:rPr>
              <a:t>What have we figured out?</a:t>
            </a:r>
            <a:endParaRPr lang="en-US" dirty="0">
              <a:cs typeface="Calibri" panose="020F0502020204030204" pitchFamily="34" charset="0"/>
            </a:endParaRPr>
          </a:p>
          <a:p>
            <a:r>
              <a:rPr lang="en-US" dirty="0">
                <a:latin typeface="Calibri"/>
                <a:cs typeface="Calibri"/>
              </a:rPr>
              <a:t>What new questions do you have?</a:t>
            </a:r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A3A31-1F9F-DBB4-7BAF-2433A777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404430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9432C0-16D3-4AFA-8762-81BBD10E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Link to Next Lesson</a:t>
            </a:r>
            <a:endParaRPr lang="en-US" dirty="0">
              <a:cs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BF0864-F246-48A9-933A-2CDAC8739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3200" dirty="0">
                <a:latin typeface="Calibri"/>
                <a:cs typeface="Calibri"/>
              </a:rPr>
              <a:t>How did the pollutants get into </a:t>
            </a:r>
            <a:br>
              <a:rPr lang="en-US" sz="3200" dirty="0">
                <a:latin typeface="Calibri"/>
                <a:cs typeface="Calibri"/>
              </a:rPr>
            </a:br>
            <a:r>
              <a:rPr lang="en-US" sz="3200" dirty="0">
                <a:latin typeface="Calibri"/>
                <a:cs typeface="Calibri"/>
              </a:rPr>
              <a:t>the pond in the first place?</a:t>
            </a:r>
            <a:endParaRPr lang="en-US" sz="3200" dirty="0"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2F17D-5D7F-10B2-8C11-23FB7B12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97391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DBB-EA83-2E4A-CB5E-88298DB2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1DABF-691D-8B59-FF8D-EA944A33A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6C0C9F-8D94-D348-5654-C4624AF1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to our Driving Question Board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00065-138D-7D50-3CCC-2EF3B5E8B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551B44-32CB-FE87-E5B6-8A87A05F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47958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BDD9-7D71-491B-806C-7192A472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-60" baseline="0" dirty="0">
                <a:latin typeface="+mj-lt"/>
                <a:ea typeface="+mj-ea"/>
                <a:cs typeface="+mj-cs"/>
              </a:rPr>
              <a:t>Lesson 6</a:t>
            </a:r>
            <a:r>
              <a:rPr lang="en-US" dirty="0"/>
              <a:t> </a:t>
            </a:r>
            <a:br>
              <a:rPr lang="en-US" b="1" kern="1200" spc="-60" baseline="0" dirty="0">
                <a:latin typeface="+mj-lt"/>
                <a:ea typeface="+mj-ea"/>
                <a:cs typeface="+mj-cs"/>
              </a:rPr>
            </a:br>
            <a:r>
              <a:rPr lang="en-US" b="1" kern="1200" spc="-60" baseline="0" dirty="0">
                <a:latin typeface="+mj-lt"/>
                <a:ea typeface="+mj-ea"/>
                <a:cs typeface="+mj-cs"/>
              </a:rPr>
              <a:t>Focus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0E584-1F68-4F03-BEDC-DD304BE6083A}"/>
              </a:ext>
            </a:extLst>
          </p:cNvPr>
          <p:cNvSpPr/>
          <p:nvPr/>
        </p:nvSpPr>
        <p:spPr>
          <a:xfrm>
            <a:off x="3268979" y="2005351"/>
            <a:ext cx="5185703" cy="233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" indent="-182880" algn="ctr" defTabSz="914400"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b="1" dirty="0">
                <a:ea typeface="+mn-lt"/>
                <a:cs typeface="+mn-lt"/>
              </a:rPr>
              <a:t>Can we get the water to be safe again?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2525D-7D58-3D28-FCCC-F0680E2967FD}"/>
              </a:ext>
            </a:extLst>
          </p:cNvPr>
          <p:cNvSpPr txBox="1"/>
          <p:nvPr/>
        </p:nvSpPr>
        <p:spPr>
          <a:xfrm>
            <a:off x="3268979" y="4800600"/>
            <a:ext cx="518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Turn and talk with a partner</a:t>
            </a:r>
          </a:p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D0860-6063-AC64-E2CE-51FF0FA5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78138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Pollutants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600200"/>
            <a:ext cx="5486400" cy="3936492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Calibri"/>
                <a:cs typeface="Calibri"/>
              </a:rPr>
              <a:t>Could we boil the water in the pond to clean it?</a:t>
            </a:r>
            <a:endParaRPr lang="en-US" sz="2600" b="1" i="1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600" dirty="0">
                <a:latin typeface="Calibri"/>
                <a:cs typeface="Calibri"/>
              </a:rPr>
              <a:t>What else could happen in a pond that would be similar to this process? 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2820F-A880-34E1-DB0A-1E7EFA0F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5127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EA8B-3F3A-4247-B83D-98AA0A6DF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Distillation Apparatus</a:t>
            </a:r>
          </a:p>
        </p:txBody>
      </p:sp>
      <p:pic>
        <p:nvPicPr>
          <p:cNvPr id="7" name="Picture 5" descr="Diagram&#10;&#10;Description automatically generated">
            <a:extLst>
              <a:ext uri="{FF2B5EF4-FFF2-40B4-BE49-F238E27FC236}">
                <a16:creationId xmlns:a16="http://schemas.microsoft.com/office/drawing/2014/main" id="{CEA2FCCD-E5EF-40E3-B515-4C9D28B2F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10"/>
          <a:stretch/>
        </p:blipFill>
        <p:spPr>
          <a:xfrm>
            <a:off x="1403010" y="2057400"/>
            <a:ext cx="6337980" cy="41519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665B9-E7E4-881A-EF77-F5259AA3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71894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43BC-C6B1-AA47-94B0-CBFD3DA07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7D0A2-C69F-5C4D-A020-1F76E204E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fontAlgn="base"/>
            <a:r>
              <a:rPr lang="en-US" dirty="0"/>
              <a:t>Take a moment to think about what will happen when we boil the polluted water.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What do you predict will happen?</a:t>
            </a:r>
          </a:p>
          <a:p>
            <a:pPr marL="0" indent="0" fontAlgn="base">
              <a:buNone/>
            </a:pPr>
            <a:endParaRPr lang="en-US" dirty="0">
              <a:cs typeface="Calibri" panose="020F0502020204030204" pitchFamily="34" charset="0"/>
            </a:endParaRPr>
          </a:p>
          <a:p>
            <a:pPr fontAlgn="base"/>
            <a:r>
              <a:rPr lang="en-US" dirty="0"/>
              <a:t> </a:t>
            </a:r>
            <a:r>
              <a:rPr lang="en-US" b="1" dirty="0"/>
              <a:t>Would anyone like to share their predictions?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47CBE-99F7-C9CE-79B9-5E365587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0558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8C0B-69B9-B04F-8C23-011812627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Observations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21401-C334-F244-93EB-E4C56884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Represent on the diagram what happened during the demonstration. </a:t>
            </a:r>
          </a:p>
          <a:p>
            <a:endParaRPr lang="en-US" dirty="0"/>
          </a:p>
          <a:p>
            <a:r>
              <a:rPr lang="en-US" dirty="0"/>
              <a:t>Share what you notice. </a:t>
            </a:r>
          </a:p>
          <a:p>
            <a:endParaRPr lang="en-US" dirty="0"/>
          </a:p>
          <a:p>
            <a:r>
              <a:rPr lang="en-US" dirty="0"/>
              <a:t>Think about how our understanding of this saltwater mixture as being made of different types of tiny particles too small to see may help explain what you notice.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16423-CE9B-BD44-72B4-D6843519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1519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8C7B-2EAF-3944-AFFB-C7695969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Our CSW Stems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4DDF4E1-D13B-F34E-BB2D-C9D31BAFF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827315"/>
            <a:ext cx="4609071" cy="5329238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0BECECD4-7D35-8847-BD9A-A4BADEE72B4D}"/>
              </a:ext>
            </a:extLst>
          </p:cNvPr>
          <p:cNvSpPr/>
          <p:nvPr/>
        </p:nvSpPr>
        <p:spPr>
          <a:xfrm>
            <a:off x="3076482" y="15310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4AF49F1-6018-1B43-A07E-11226BF376B4}"/>
              </a:ext>
            </a:extLst>
          </p:cNvPr>
          <p:cNvSpPr/>
          <p:nvPr/>
        </p:nvSpPr>
        <p:spPr>
          <a:xfrm>
            <a:off x="3076482" y="21110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2835824-4F1E-BF46-AE66-9C19AF874B3D}"/>
              </a:ext>
            </a:extLst>
          </p:cNvPr>
          <p:cNvSpPr/>
          <p:nvPr/>
        </p:nvSpPr>
        <p:spPr>
          <a:xfrm>
            <a:off x="3076482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2EC129A-DB0E-2E4D-9C8E-8FCDE92E487C}"/>
              </a:ext>
            </a:extLst>
          </p:cNvPr>
          <p:cNvSpPr/>
          <p:nvPr/>
        </p:nvSpPr>
        <p:spPr>
          <a:xfrm>
            <a:off x="3076482" y="48700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FCCEFCE-7688-3E4C-88AC-0EF080CA1249}"/>
              </a:ext>
            </a:extLst>
          </p:cNvPr>
          <p:cNvSpPr/>
          <p:nvPr/>
        </p:nvSpPr>
        <p:spPr>
          <a:xfrm>
            <a:off x="3076482" y="54198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D41B6-51D8-2824-5FEA-00A78F56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420651480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20886</TotalTime>
  <Words>975</Words>
  <Application>Microsoft Office PowerPoint</Application>
  <PresentationFormat>On-screen Show (4:3)</PresentationFormat>
  <Paragraphs>126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-apple-system</vt:lpstr>
      <vt:lpstr>Arial</vt:lpstr>
      <vt:lpstr>Calibri</vt:lpstr>
      <vt:lpstr>Open Sans</vt:lpstr>
      <vt:lpstr>Wingdings 2</vt:lpstr>
      <vt:lpstr>Frame</vt:lpstr>
      <vt:lpstr>Matter Lesson 6</vt:lpstr>
      <vt:lpstr>Link to Previous Lessons</vt:lpstr>
      <vt:lpstr>Returning to our Driving Question Board</vt:lpstr>
      <vt:lpstr>Lesson 6  Focus Question</vt:lpstr>
      <vt:lpstr>Removing Pollutants </vt:lpstr>
      <vt:lpstr>Water Distillation Apparatus</vt:lpstr>
      <vt:lpstr>Predictions</vt:lpstr>
      <vt:lpstr>Recording Observations</vt:lpstr>
      <vt:lpstr>Using Our CSW Stems</vt:lpstr>
      <vt:lpstr>Draw a sketch of what you picture inside</vt:lpstr>
      <vt:lpstr>Sharing Our Diagrams</vt:lpstr>
      <vt:lpstr>Reviewing Our Data</vt:lpstr>
      <vt:lpstr>What happened to the water in this system?</vt:lpstr>
      <vt:lpstr>What does it look like if you zoom way in?</vt:lpstr>
      <vt:lpstr>The PhET Computer Simulation</vt:lpstr>
      <vt:lpstr>Back to the Distillation Apparatus ...</vt:lpstr>
      <vt:lpstr>Revising Our Diagrams</vt:lpstr>
      <vt:lpstr>Natural Boiling? </vt:lpstr>
      <vt:lpstr>Progress Tracker</vt:lpstr>
      <vt:lpstr>Can we make water safe again? </vt:lpstr>
      <vt:lpstr>Link to Next Lesson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Ashley Whitaker</cp:lastModifiedBy>
  <cp:revision>574</cp:revision>
  <dcterms:created xsi:type="dcterms:W3CDTF">2021-09-15T21:06:18Z</dcterms:created>
  <dcterms:modified xsi:type="dcterms:W3CDTF">2024-10-21T21:12:54Z</dcterms:modified>
</cp:coreProperties>
</file>