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4"/>
  </p:notesMasterIdLst>
  <p:sldIdLst>
    <p:sldId id="256" r:id="rId2"/>
    <p:sldId id="261" r:id="rId3"/>
    <p:sldId id="299" r:id="rId4"/>
    <p:sldId id="732" r:id="rId5"/>
    <p:sldId id="296" r:id="rId6"/>
    <p:sldId id="290" r:id="rId7"/>
    <p:sldId id="301" r:id="rId8"/>
    <p:sldId id="300" r:id="rId9"/>
    <p:sldId id="268" r:id="rId10"/>
    <p:sldId id="294" r:id="rId11"/>
    <p:sldId id="733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46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792" y="102"/>
      </p:cViewPr>
      <p:guideLst/>
    </p:cSldViewPr>
  </p:slideViewPr>
  <p:notesTextViewPr>
    <p:cViewPr>
      <p:scale>
        <a:sx n="135" d="100"/>
        <a:sy n="135" d="100"/>
      </p:scale>
      <p:origin x="0" y="-21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 panose="020F0502020204030204" pitchFamily="34" charset="0"/>
              </a:rPr>
              <a:t>To review what we have learned, we will now watch the video from L2 again to review each pollutant</a:t>
            </a:r>
            <a:br>
              <a:rPr lang="en-US" dirty="0">
                <a:cs typeface="Calibri" panose="020F0502020204030204" pitchFamily="34" charset="0"/>
              </a:rPr>
            </a:br>
            <a:endParaRPr lang="en-US" dirty="0"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 panose="020F0502020204030204" pitchFamily="34" charset="0"/>
              </a:rPr>
              <a:t>Link Video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 panose="020F0502020204030204" pitchFamily="34" charset="0"/>
              </a:rPr>
              <a:t>Handout from lesson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6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</a:t>
            </a:r>
          </a:p>
          <a:p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4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0AEB-E343-400C-90BF-5444B8EE34A5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B2A5-58EC-4BC9-BD7F-6B8975BD2F2E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0D61-8A19-45C0-A296-AE4587F6A2CB}" type="datetime1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1F9C-632B-4DA9-9FE8-FC07307AD003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7A75-41DF-4B87-808B-024BEE9C07E3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E087E-3BFF-491B-B121-825F69980663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C67B-B44C-4E36-9205-10AAE689A514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C954-7ED6-40E1-9F00-EBE280AC1E78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71B6-3FBF-47F4-95B7-4E333EB1ABF2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9468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/>
              <a:t>Only use for a single line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C64F0EF-D745-469D-B926-AFDCAB9FB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sub title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819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4F7A-DA17-44EF-87CA-87609BBA6B6B}" type="datetime1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670A-8529-4E66-9674-D3EB9CCF2DD5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9575-DC37-40B2-BA1C-270947AADB31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87617-F757-4965-BBEE-B6BA9CEB8284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904B-D7C0-4EED-AA6D-D293EA1733D8}" type="datetime1">
              <a:rPr lang="en-US" smtClean="0"/>
              <a:t>10/23/2024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0191-ADF9-4490-A2B1-189E1337D88E}" type="datetime1">
              <a:rPr lang="en-US" smtClean="0"/>
              <a:t>10/23/2024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8A78-0D3A-4D3D-BC78-338D5251DDB8}" type="datetime1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8FC53-548E-4E4B-B9A7-9D5548BD0128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C959-0932-48DD-B6B1-7D6A6E1B3A5E}" type="datetime1">
              <a:rPr lang="en-US" smtClean="0"/>
              <a:t>10/23/2024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E2CACE-21FE-45AC-A3B0-9FFD97032B75}" type="datetime1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5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432C0-16D3-4AFA-8762-81BBD10E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800" b="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What is your explanation for the mystery pollutant?</a:t>
            </a:r>
            <a:br>
              <a:rPr lang="en-US" sz="2800" dirty="0">
                <a:latin typeface="Calibri"/>
                <a:cs typeface="Calibri"/>
              </a:rPr>
            </a:br>
            <a:endParaRPr lang="en-US" sz="2800" dirty="0">
              <a:cs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00290-11AA-B425-5C6E-0EE57F25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What claim can you make about what could possibly be polluting the other school's pond water, and what additional test or data would make you more confident in your claim?</a:t>
            </a:r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Support any claims with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data from investigations and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ideas we have learned during our own investigations.</a:t>
            </a:r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E37E8-7EFC-7572-5A52-2251EF6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97391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79DD2-9C37-ED4C-E38B-ECE7CB2A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47" y="869951"/>
            <a:ext cx="8229600" cy="2743200"/>
          </a:xfrm>
        </p:spPr>
        <p:txBody>
          <a:bodyPr>
            <a:normAutofit/>
          </a:bodyPr>
          <a:lstStyle/>
          <a:p>
            <a:r>
              <a:rPr lang="en-US" sz="3600" dirty="0"/>
              <a:t>Our last visit to Our Driving Question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164F4-1B72-DCED-0181-BDFEC3AE5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3F07D-D78F-571E-743B-3A646EB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61402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1FFC8-090D-2DDE-5F04-689B9664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Our Last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" y="1678141"/>
            <a:ext cx="8686800" cy="1443037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Last time, we learned that these pollutants are not easy to remove once they dissolve in the pond water.  </a:t>
            </a: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4054B-38F0-6AC8-3A58-7FC7B4CB1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F8B4A-EC9D-497E-27DB-666AFDE2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45" y="2971800"/>
            <a:ext cx="57131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E79DD2-9C37-ED4C-E38B-ECE7CB2A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472934" cy="2743200"/>
          </a:xfrm>
        </p:spPr>
        <p:txBody>
          <a:bodyPr>
            <a:normAutofit/>
          </a:bodyPr>
          <a:lstStyle/>
          <a:p>
            <a:r>
              <a:rPr lang="en-US" sz="3600" dirty="0"/>
              <a:t>Returning to Our Driving Question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164F4-1B72-DCED-0181-BDFEC3AE5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B1EDD5-24C2-A8F4-7E9C-615915ED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47958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7</a:t>
            </a:r>
            <a:r>
              <a:rPr lang="en-US" dirty="0"/>
              <a:t>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1"/>
            <a:ext cx="5185703" cy="2338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How did the pollutants get into </a:t>
            </a:r>
            <a:br>
              <a:rPr lang="en-US" sz="2800" b="1" dirty="0">
                <a:ea typeface="+mn-lt"/>
                <a:cs typeface="+mn-lt"/>
              </a:rPr>
            </a:br>
            <a:r>
              <a:rPr lang="en-US" sz="2800" b="1" dirty="0">
                <a:ea typeface="+mn-lt"/>
                <a:cs typeface="+mn-lt"/>
              </a:rPr>
              <a:t>the pond in the first place?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E5312-B317-8D8C-336E-237993DF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School-Pond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057400"/>
            <a:ext cx="2158029" cy="3927348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How might the pollutants have gotten into the pond if the school was the source of the pollution?</a:t>
            </a:r>
          </a:p>
          <a:p>
            <a:pPr marL="0" indent="0" algn="ctr"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D5F59D12-DA7D-4353-AFE7-3A5F30BA6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9"/>
          <a:stretch/>
        </p:blipFill>
        <p:spPr>
          <a:xfrm>
            <a:off x="5059980" y="945494"/>
            <a:ext cx="3761128" cy="4723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9EE84-7A54-63BE-0794-BF0DB32D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512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a Class Consensus Model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Calibri"/>
                <a:cs typeface="Calibri"/>
              </a:rPr>
              <a:t>Discuss with your group: What have we already learned, and how have we represented our learning? </a:t>
            </a:r>
          </a:p>
          <a:p>
            <a:pPr marL="511175" lvl="1"/>
            <a:r>
              <a:rPr lang="en-US" dirty="0">
                <a:latin typeface="Calibri"/>
                <a:cs typeface="Calibri"/>
              </a:rPr>
              <a:t>What evidence have we collected already that would be useful in developing our model? </a:t>
            </a:r>
          </a:p>
          <a:p>
            <a:pPr marL="511175" lvl="1"/>
            <a:r>
              <a:rPr lang="en-US" dirty="0">
                <a:latin typeface="Calibri"/>
                <a:cs typeface="Calibri"/>
              </a:rPr>
              <a:t>What models have we developed in past lessons that we can use here? </a:t>
            </a:r>
          </a:p>
          <a:p>
            <a:pPr marL="511175" lvl="1"/>
            <a:r>
              <a:rPr lang="en-US" dirty="0">
                <a:latin typeface="Calibri"/>
                <a:cs typeface="Calibri"/>
              </a:rPr>
              <a:t>What information in our Progress Tracker should we consider?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Remember to use our CSW sentence stems as you share your ideas.</a:t>
            </a: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1344E-45B4-5E01-0033-E25B93B0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776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63F6-8C24-D67E-9A9F-3AC284F1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Pause and Reflect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9A741-5732-A969-3743-113FA5EC2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057400"/>
            <a:ext cx="5486400" cy="39273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How did thinking about matter as particles help us figure out and represent our ideas in a model about what was happening in the pond? 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19D8C-2646-EA77-C040-2096333D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0532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A906-38A1-85FD-A9D6-99ACD5D4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 Pond in Another Community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AA1ACDD-FEE9-5B53-59B9-BB0FB78C2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48"/>
          <a:stretch/>
        </p:blipFill>
        <p:spPr>
          <a:xfrm>
            <a:off x="2674395" y="3634154"/>
            <a:ext cx="3046754" cy="308134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069E64E-645D-51AD-886D-3A92CD49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37" y="1106026"/>
            <a:ext cx="3566129" cy="267459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6F59475-58D5-CB02-D384-39895A5F8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5" y="1886547"/>
            <a:ext cx="3566129" cy="267459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657AF-051B-85D6-A3B9-F4E07BDC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68485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Data from Another School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fontAlgn="base"/>
            <a:endParaRPr lang="en-US">
              <a:cs typeface="Calibri"/>
            </a:endParaRPr>
          </a:p>
          <a:p>
            <a:pPr fontAlgn="base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89CBA3-E2F3-00F8-5294-F2EEFCFF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7728"/>
              </p:ext>
            </p:extLst>
          </p:nvPr>
        </p:nvGraphicFramePr>
        <p:xfrm>
          <a:off x="808123" y="2792923"/>
          <a:ext cx="7527753" cy="127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648">
                  <a:extLst>
                    <a:ext uri="{9D8B030D-6E8A-4147-A177-3AD203B41FA5}">
                      <a16:colId xmlns:a16="http://schemas.microsoft.com/office/drawing/2014/main" val="2229387435"/>
                    </a:ext>
                  </a:extLst>
                </a:gridCol>
                <a:gridCol w="1299928">
                  <a:extLst>
                    <a:ext uri="{9D8B030D-6E8A-4147-A177-3AD203B41FA5}">
                      <a16:colId xmlns:a16="http://schemas.microsoft.com/office/drawing/2014/main" val="952660666"/>
                    </a:ext>
                  </a:extLst>
                </a:gridCol>
                <a:gridCol w="1526392">
                  <a:extLst>
                    <a:ext uri="{9D8B030D-6E8A-4147-A177-3AD203B41FA5}">
                      <a16:colId xmlns:a16="http://schemas.microsoft.com/office/drawing/2014/main" val="3734380807"/>
                    </a:ext>
                  </a:extLst>
                </a:gridCol>
                <a:gridCol w="1322598">
                  <a:extLst>
                    <a:ext uri="{9D8B030D-6E8A-4147-A177-3AD203B41FA5}">
                      <a16:colId xmlns:a16="http://schemas.microsoft.com/office/drawing/2014/main" val="4011300539"/>
                    </a:ext>
                  </a:extLst>
                </a:gridCol>
                <a:gridCol w="688818">
                  <a:extLst>
                    <a:ext uri="{9D8B030D-6E8A-4147-A177-3AD203B41FA5}">
                      <a16:colId xmlns:a16="http://schemas.microsoft.com/office/drawing/2014/main" val="4091636662"/>
                    </a:ext>
                  </a:extLst>
                </a:gridCol>
                <a:gridCol w="1727369">
                  <a:extLst>
                    <a:ext uri="{9D8B030D-6E8A-4147-A177-3AD203B41FA5}">
                      <a16:colId xmlns:a16="http://schemas.microsoft.com/office/drawing/2014/main" val="2904406085"/>
                    </a:ext>
                  </a:extLst>
                </a:gridCol>
              </a:tblGrid>
              <a:tr h="37774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Test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Solubility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</a:rPr>
                        <a:t>Conductivity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Turbidity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pH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Observations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60807"/>
                  </a:ext>
                </a:extLst>
              </a:tr>
              <a:tr h="875913">
                <a:tc>
                  <a:txBody>
                    <a:bodyPr/>
                    <a:lstStyle/>
                    <a:p>
                      <a:pPr algn="l" rtl="0" fontAlgn="base"/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yes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yes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a little cloudy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>
                          <a:effectLst/>
                          <a:latin typeface="Calibri"/>
                        </a:rPr>
                        <a:t>4-5 </a:t>
                      </a:r>
                      <a:endParaRPr lang="en-US" sz="2000" b="0" i="0"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dirty="0">
                          <a:effectLst/>
                          <a:latin typeface="Calibri"/>
                        </a:rPr>
                        <a:t>murky </a:t>
                      </a:r>
                      <a:endParaRPr lang="en-US" sz="2000" b="0" i="0" dirty="0">
                        <a:effectLst/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2936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EF74D-8647-B94B-EE5A-D80F2574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5014294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25131</TotalTime>
  <Words>470</Words>
  <Application>Microsoft Office PowerPoint</Application>
  <PresentationFormat>On-screen Show (4:3)</PresentationFormat>
  <Paragraphs>60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Wingdings 2</vt:lpstr>
      <vt:lpstr>Frame</vt:lpstr>
      <vt:lpstr>Matter Lesson 7</vt:lpstr>
      <vt:lpstr>Link to Our Last Lesson</vt:lpstr>
      <vt:lpstr>Returning to Our Driving Question Board</vt:lpstr>
      <vt:lpstr>Lesson 7  Focus Question</vt:lpstr>
      <vt:lpstr>The School-Pond System</vt:lpstr>
      <vt:lpstr>Creating a Class Consensus Model</vt:lpstr>
      <vt:lpstr>Pause and Reflect</vt:lpstr>
      <vt:lpstr>A Pond in Another Community</vt:lpstr>
      <vt:lpstr>Data from Another School</vt:lpstr>
      <vt:lpstr> What is your explanation for the mystery pollutant? </vt:lpstr>
      <vt:lpstr>Our last visit to Our Driving Question Board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575</cp:revision>
  <dcterms:created xsi:type="dcterms:W3CDTF">2021-09-15T21:06:18Z</dcterms:created>
  <dcterms:modified xsi:type="dcterms:W3CDTF">2024-10-23T15:56:26Z</dcterms:modified>
</cp:coreProperties>
</file>