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Boogaloo" panose="020B0604020202020204" charset="0"/>
      <p:regular r:id="rId14"/>
    </p:embeddedFont>
    <p:embeddedFont>
      <p:font typeface="Cabin" panose="020B060402020202020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0" name="Google Shape;1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1" name="Google Shape;111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17" name="Google Shape;117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 line title">
  <p:cSld name="1_Body 1 line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2 line title">
  <p:cSld name="1_Body 2 line 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2 Panel Body">
  <p:cSld name="1_BSCS 1 line - 2 Panel 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2 Panel Body">
  <p:cSld name="1_BSCS 2 line - 2 Panel 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4 Panel Body ">
  <p:cSld name="1_BSCS 1 line - 4 Panel Body 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630238" y="365127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630239" y="1284943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2"/>
          </p:nvPr>
        </p:nvSpPr>
        <p:spPr>
          <a:xfrm>
            <a:off x="630239" y="1704233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3"/>
          </p:nvPr>
        </p:nvSpPr>
        <p:spPr>
          <a:xfrm>
            <a:off x="4629150" y="1284943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4"/>
          </p:nvPr>
        </p:nvSpPr>
        <p:spPr>
          <a:xfrm>
            <a:off x="4629150" y="1704233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4 Panel Body">
  <p:cSld name="1_BSCS 2 line - 4 Panel Bod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630239" y="1691356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2"/>
          </p:nvPr>
        </p:nvSpPr>
        <p:spPr>
          <a:xfrm>
            <a:off x="630239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3"/>
          </p:nvPr>
        </p:nvSpPr>
        <p:spPr>
          <a:xfrm>
            <a:off x="4629150" y="1691356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4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clusion">
  <p:cSld name="Conclus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sz="21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sz="405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44" name="Google Shape;44;p6" descr="Graphical user interface, text, application, chat or text mess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/>
              <a:t>Earth’s Changing Surface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Lesson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2400" b="1"/>
              <a:t>What can change how fast deltas grow?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What’s next?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4294967295"/>
          </p:nvPr>
        </p:nvSpPr>
        <p:spPr>
          <a:xfrm>
            <a:off x="231913" y="2016920"/>
            <a:ext cx="5079217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-US" sz="2600">
                <a:solidFill>
                  <a:schemeClr val="dk1"/>
                </a:solidFill>
              </a:rPr>
              <a:t>What we know from earlier reading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4294967295"/>
          </p:nvPr>
        </p:nvSpPr>
        <p:spPr>
          <a:xfrm>
            <a:off x="231913" y="2436020"/>
            <a:ext cx="4114800" cy="349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800" b="1"/>
              <a:t>The Mississippi River has been known to flood a lot, but there are so many towns and neighborhoods along the Mississippi. </a:t>
            </a:r>
            <a:endParaRPr sz="1800" b="1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800" b="1"/>
              <a:t>There are also a lot of ships going up and down the river carrying goods to different ports.</a:t>
            </a:r>
            <a:endParaRPr sz="1800" b="1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800" b="1"/>
              <a:t>To protect homes along the river, people, and boats, they have built dams and levees along the river to control the water. </a:t>
            </a:r>
            <a:endParaRPr sz="1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1800"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4294967295"/>
          </p:nvPr>
        </p:nvSpPr>
        <p:spPr>
          <a:xfrm>
            <a:off x="5651362" y="2971800"/>
            <a:ext cx="3260725" cy="381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6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Do you think building dams would affect erosion and deposition?</a:t>
            </a:r>
            <a:endParaRPr sz="260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60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60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6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Do you think it would affect delta formation?</a:t>
            </a:r>
            <a:endParaRPr sz="2600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did we figure out?</a:t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331304" y="1925926"/>
            <a:ext cx="4621776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bin"/>
              <a:buNone/>
            </a:pPr>
            <a:r>
              <a:rPr lang="en-US" sz="33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Lesson 2 Focus Question</a:t>
            </a:r>
            <a:endParaRPr sz="3300" b="0" i="0" u="sng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bin"/>
              <a:buNone/>
            </a:pPr>
            <a:r>
              <a:rPr lang="en-US" sz="3300" b="0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causes deltas to form?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 rot="656719">
            <a:off x="6037071" y="4082986"/>
            <a:ext cx="2736582" cy="124674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we answer this question in our last class?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/>
          <p:nvPr/>
        </p:nvSpPr>
        <p:spPr>
          <a:xfrm rot="1880395">
            <a:off x="4298704" y="3998837"/>
            <a:ext cx="1308751" cy="2307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3 Focus Question</a:t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l="2359" t="3132" r="2880" b="3329"/>
          <a:stretch/>
        </p:blipFill>
        <p:spPr>
          <a:xfrm rot="-60007" flipH="1">
            <a:off x="3477157" y="1506954"/>
            <a:ext cx="5276244" cy="34985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80" name="Google Shape;180;p28"/>
          <p:cNvSpPr txBox="1"/>
          <p:nvPr/>
        </p:nvSpPr>
        <p:spPr>
          <a:xfrm rot="-174729">
            <a:off x="6196659" y="1589098"/>
            <a:ext cx="255789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3 Focus Question: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ic Sans MS"/>
              <a:buNone/>
            </a:pPr>
            <a:r>
              <a:rPr lang="en-US" sz="13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can change how fast deltas grow?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 rot="-166768">
            <a:off x="3552222" y="1577785"/>
            <a:ext cx="2276678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ideas about what can change how fast a delta grows?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your ideas here.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ready to share some ideas with the class!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/>
          <p:nvPr/>
        </p:nvSpPr>
        <p:spPr>
          <a:xfrm rot="-155066">
            <a:off x="5686686" y="3360612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2743200" y="265930"/>
            <a:ext cx="6467871" cy="631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change how fast deltas grow?</a:t>
            </a:r>
            <a:endParaRPr sz="29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 rot="-168448">
            <a:off x="6092971" y="2345920"/>
            <a:ext cx="1565779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1300" b="0" i="1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that speed it up</a:t>
            </a:r>
            <a:endParaRPr sz="16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 rot="-168441">
            <a:off x="7510179" y="2302163"/>
            <a:ext cx="105960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Comic Sans MS"/>
              <a:buNone/>
            </a:pPr>
            <a:r>
              <a:rPr lang="en-US" sz="1200" b="0" i="1" u="none" strike="noStrike" cap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that slow it down</a:t>
            </a:r>
            <a:endParaRPr sz="15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86" name="Google Shape;186;p28"/>
          <p:cNvCxnSpPr/>
          <p:nvPr/>
        </p:nvCxnSpPr>
        <p:spPr>
          <a:xfrm>
            <a:off x="7372404" y="2409219"/>
            <a:ext cx="170869" cy="244863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28"/>
          <p:cNvCxnSpPr/>
          <p:nvPr/>
        </p:nvCxnSpPr>
        <p:spPr>
          <a:xfrm rot="10800000" flipH="1">
            <a:off x="6383716" y="2863690"/>
            <a:ext cx="2092758" cy="113251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can we use our stream table to investigate our ideas?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4294967295"/>
          </p:nvPr>
        </p:nvSpPr>
        <p:spPr>
          <a:xfrm>
            <a:off x="457200" y="1807592"/>
            <a:ext cx="7894638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600">
                <a:solidFill>
                  <a:schemeClr val="dk1"/>
                </a:solidFill>
              </a:rPr>
              <a:t>Think-Pair-Share</a:t>
            </a:r>
            <a:endParaRPr sz="26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>
                <a:solidFill>
                  <a:schemeClr val="dk1"/>
                </a:solidFill>
              </a:rPr>
              <a:t>Talk about your ideas with a partner.</a:t>
            </a:r>
            <a:endParaRPr sz="26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>
                <a:solidFill>
                  <a:schemeClr val="dk1"/>
                </a:solidFill>
              </a:rPr>
              <a:t>Record your ideas on part 1 of the handout.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325" y="3389001"/>
            <a:ext cx="8839201" cy="260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Designing an Investigation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4294967295"/>
          </p:nvPr>
        </p:nvSpPr>
        <p:spPr>
          <a:xfrm>
            <a:off x="13252" y="2744089"/>
            <a:ext cx="3867150" cy="361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Conditions to test</a:t>
            </a:r>
            <a:endParaRPr/>
          </a:p>
          <a:p>
            <a:pPr marL="688975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 bigger river</a:t>
            </a:r>
            <a:endParaRPr sz="2500"/>
          </a:p>
          <a:p>
            <a:pPr marL="688975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precipitation</a:t>
            </a:r>
            <a:endParaRPr sz="2500"/>
          </a:p>
          <a:p>
            <a:pPr marL="688975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sandy soil versus rocks</a:t>
            </a:r>
            <a:endParaRPr sz="2500"/>
          </a:p>
          <a:p>
            <a:pPr marL="688975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 lot of vegetation, like grass and trees</a:t>
            </a:r>
            <a:endParaRPr sz="2500"/>
          </a:p>
          <a:p>
            <a:pPr marL="688975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faster water flow</a:t>
            </a:r>
            <a:endParaRPr sz="2500"/>
          </a:p>
          <a:p>
            <a:pPr marL="228600" lvl="0" indent="-50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 r="21179"/>
          <a:stretch/>
        </p:blipFill>
        <p:spPr>
          <a:xfrm>
            <a:off x="4572000" y="2867402"/>
            <a:ext cx="3725866" cy="326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/>
        </p:nvSpPr>
        <p:spPr>
          <a:xfrm>
            <a:off x="4148933" y="1804716"/>
            <a:ext cx="4572000" cy="92329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galoo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How will we use these materials to test our conditions?</a:t>
            </a:r>
            <a:endParaRPr sz="24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1406" y="1090339"/>
            <a:ext cx="2354784" cy="1444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r="6742"/>
          <a:stretch/>
        </p:blipFill>
        <p:spPr>
          <a:xfrm>
            <a:off x="6732927" y="152400"/>
            <a:ext cx="2243923" cy="32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4">
            <a:alphaModFix/>
          </a:blip>
          <a:srcRect l="3416" r="5889"/>
          <a:stretch/>
        </p:blipFill>
        <p:spPr>
          <a:xfrm>
            <a:off x="194546" y="152400"/>
            <a:ext cx="2162449" cy="317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678" y="3483931"/>
            <a:ext cx="2384348" cy="317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61240" y="3567455"/>
            <a:ext cx="1961818" cy="261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 rotWithShape="1">
          <a:blip r:embed="rId7">
            <a:alphaModFix/>
          </a:blip>
          <a:srcRect r="8460"/>
          <a:stretch/>
        </p:blipFill>
        <p:spPr>
          <a:xfrm>
            <a:off x="3753599" y="1134621"/>
            <a:ext cx="1936274" cy="282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2577097" y="405150"/>
            <a:ext cx="983400" cy="10156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galo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rocks and sand</a:t>
            </a: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2710363" y="1786435"/>
            <a:ext cx="983400" cy="15696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galo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two holes for more water</a:t>
            </a: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3424876" y="5194657"/>
            <a:ext cx="911150" cy="10156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galo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spray bottle for rain</a:t>
            </a: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8002443" y="4611515"/>
            <a:ext cx="989157" cy="129263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galo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books for steeper slope</a:t>
            </a: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5703125" y="426588"/>
            <a:ext cx="1179475" cy="10156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galoo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plastic plants for vegetation</a:t>
            </a:r>
            <a:endParaRPr sz="18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8" name="Google Shape;218;p31"/>
          <p:cNvSpPr/>
          <p:nvPr/>
        </p:nvSpPr>
        <p:spPr>
          <a:xfrm rot="-2109773">
            <a:off x="1024513" y="1127601"/>
            <a:ext cx="1706017" cy="19784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1"/>
          <p:cNvSpPr/>
          <p:nvPr/>
        </p:nvSpPr>
        <p:spPr>
          <a:xfrm rot="2770287">
            <a:off x="2740542" y="5322314"/>
            <a:ext cx="750092" cy="19784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1"/>
          <p:cNvSpPr/>
          <p:nvPr/>
        </p:nvSpPr>
        <p:spPr>
          <a:xfrm rot="10472307">
            <a:off x="3607073" y="2399883"/>
            <a:ext cx="1037008" cy="19773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/>
          <p:nvPr/>
        </p:nvSpPr>
        <p:spPr>
          <a:xfrm rot="-8461931">
            <a:off x="6814075" y="1752500"/>
            <a:ext cx="549068" cy="19795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1"/>
          <p:cNvSpPr/>
          <p:nvPr/>
        </p:nvSpPr>
        <p:spPr>
          <a:xfrm rot="-814775">
            <a:off x="7407463" y="4943868"/>
            <a:ext cx="629909" cy="19784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8263" y="6358580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Stream Table from Lesson 2 (comparison)</a:t>
            </a:r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4294967295"/>
          </p:nvPr>
        </p:nvSpPr>
        <p:spPr>
          <a:xfrm>
            <a:off x="2514758" y="2514600"/>
            <a:ext cx="4454525" cy="186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b="1" i="1">
                <a:solidFill>
                  <a:srgbClr val="980000"/>
                </a:solidFill>
              </a:rPr>
              <a:t>NOTE TO TEACHER: </a:t>
            </a:r>
            <a:r>
              <a:rPr lang="en-US" i="1">
                <a:solidFill>
                  <a:srgbClr val="980000"/>
                </a:solidFill>
              </a:rPr>
              <a:t>Insert video from Lesson 2 stream table for students to use as a comparison.</a:t>
            </a:r>
            <a:endParaRPr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Investigation Follow-up</a:t>
            </a: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6" cy="36106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118350" y="1689792"/>
            <a:ext cx="7575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What can we say about what changes how fast a delta can grow?</a:t>
            </a:r>
            <a:endParaRPr sz="22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 rot="-704105">
            <a:off x="5442200" y="1985247"/>
            <a:ext cx="3948633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bin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can you say about erosion and deposition?</a:t>
            </a:r>
            <a:endParaRPr sz="2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514138" y="2400973"/>
            <a:ext cx="2808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our evidence?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 rot="1235729">
            <a:off x="3192958" y="2372085"/>
            <a:ext cx="2040835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we figure out?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2045" y="3429001"/>
            <a:ext cx="5093606" cy="32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/>
          <p:nvPr/>
        </p:nvSpPr>
        <p:spPr>
          <a:xfrm>
            <a:off x="1449600" y="4924700"/>
            <a:ext cx="1972026" cy="1791900"/>
          </a:xfrm>
          <a:prstGeom prst="wedgeRectCallout">
            <a:avLst>
              <a:gd name="adj1" fmla="val 76699"/>
              <a:gd name="adj2" fmla="val -124252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chemeClr val="folHlink"/>
                </a:solidFill>
                <a:latin typeface="Boogaloo"/>
                <a:ea typeface="Boogaloo"/>
                <a:cs typeface="Boogaloo"/>
                <a:sym typeface="Boogaloo"/>
              </a:rPr>
              <a:t>R</a:t>
            </a:r>
            <a:r>
              <a:rPr lang="en-US" sz="2400" b="0" i="0" u="none" strike="noStrike" cap="none">
                <a:solidFill>
                  <a:schemeClr val="folHlink"/>
                </a:solidFill>
                <a:latin typeface="Boogaloo"/>
                <a:ea typeface="Boogaloo"/>
                <a:cs typeface="Boogaloo"/>
                <a:sym typeface="Boogaloo"/>
              </a:rPr>
              <a:t>ecord data from other teams in part 3 of your handout.</a:t>
            </a:r>
            <a:endParaRPr sz="2400" b="0" i="0" u="none" strike="noStrike" cap="none">
              <a:solidFill>
                <a:schemeClr val="folHlink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42" name="Google Shape;24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375" y="3287299"/>
            <a:ext cx="2219450" cy="13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Putting It All Together</a:t>
            </a:r>
            <a:endParaRPr/>
          </a:p>
        </p:txBody>
      </p:sp>
      <p:sp>
        <p:nvSpPr>
          <p:cNvPr id="248" name="Google Shape;248;p34"/>
          <p:cNvSpPr txBox="1"/>
          <p:nvPr/>
        </p:nvSpPr>
        <p:spPr>
          <a:xfrm>
            <a:off x="1343050" y="1921721"/>
            <a:ext cx="6327373" cy="58474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change how fast deltas grow?</a:t>
            </a:r>
            <a:endParaRPr sz="2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1113245" y="2837356"/>
            <a:ext cx="6917510" cy="49241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galoo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Answer our focus question by completing part 4 of your handout.</a:t>
            </a:r>
            <a:endParaRPr sz="2000" b="0" i="0" u="none" strike="noStrike" cap="none">
              <a:solidFill>
                <a:schemeClr val="dk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895" y="3625672"/>
            <a:ext cx="5551685" cy="3159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34"/>
          <p:cNvSpPr/>
          <p:nvPr/>
        </p:nvSpPr>
        <p:spPr>
          <a:xfrm>
            <a:off x="4336338" y="2581775"/>
            <a:ext cx="340800" cy="20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4336338" y="3376549"/>
            <a:ext cx="340800" cy="20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On-screen Show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Noto Sans Symbols</vt:lpstr>
      <vt:lpstr>Arial</vt:lpstr>
      <vt:lpstr>Cabin</vt:lpstr>
      <vt:lpstr>Open Sans</vt:lpstr>
      <vt:lpstr>Comic Sans MS</vt:lpstr>
      <vt:lpstr>Boogaloo</vt:lpstr>
      <vt:lpstr>Frame</vt:lpstr>
      <vt:lpstr>Earth’s Changing Surface</vt:lpstr>
      <vt:lpstr>What did we figure out?</vt:lpstr>
      <vt:lpstr>Lesson 3 Focus Question</vt:lpstr>
      <vt:lpstr>How can we use our stream table to investigate our ideas?</vt:lpstr>
      <vt:lpstr>Designing an Investigation</vt:lpstr>
      <vt:lpstr>PowerPoint Presentation</vt:lpstr>
      <vt:lpstr>Stream Table from Lesson 2 (comparison)</vt:lpstr>
      <vt:lpstr>Investigation Follow-up</vt:lpstr>
      <vt:lpstr>Putting It All Together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2024-07-11T15:03:31Z</dcterms:modified>
</cp:coreProperties>
</file>