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16"/>
  </p:notesMasterIdLst>
  <p:sldIdLst>
    <p:sldId id="326" r:id="rId2"/>
    <p:sldId id="258" r:id="rId3"/>
    <p:sldId id="259" r:id="rId4"/>
    <p:sldId id="260" r:id="rId5"/>
    <p:sldId id="261" r:id="rId6"/>
    <p:sldId id="736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73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3CC442-DE53-5730-A6E9-821F8F472A54}" name="Stacey Luce" initials="SL" userId="S::sluce@bscs.org::a19ad6fe-fa41-43b8-8ab0-df1e5af521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8"/>
    <p:restoredTop sz="94939" autoAdjust="0"/>
  </p:normalViewPr>
  <p:slideViewPr>
    <p:cSldViewPr snapToObjects="1">
      <p:cViewPr varScale="1">
        <p:scale>
          <a:sx n="105" d="100"/>
          <a:sy n="105" d="100"/>
        </p:scale>
        <p:origin x="1392" y="102"/>
      </p:cViewPr>
      <p:guideLst/>
    </p:cSldViewPr>
  </p:slideViewPr>
  <p:notesTextViewPr>
    <p:cViewPr>
      <p:scale>
        <a:sx n="135" d="100"/>
        <a:sy n="135" d="100"/>
      </p:scale>
      <p:origin x="0" y="0"/>
    </p:cViewPr>
  </p:notesTextViewPr>
  <p:gridSpacing cx="457200" cy="457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BE962-1FB3-6B49-8A55-F3E7302325D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D6761-AFE7-9F4D-B59A-2D4BC90CA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7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12a6df53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c12a6df53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12a6df53f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c12a6df53f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D6761-AFE7-9F4D-B59A-2D4BC90CA7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53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12a6df53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c12a6df53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12a6df53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c12a6df53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12a6df53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c12a6df5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12a6df53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c12a6df53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12a6df53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c12a6df53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12a6df53f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c12a6df53f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12a6df53f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12a6df53f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12a6df53f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c12a6df53f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chemeClr val="accent4"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12CD-FC27-4C95-A0C0-B029CF1A400C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14A090-640F-FA4D-B1E1-5DE60F8DE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349703"/>
            <a:ext cx="1233516" cy="3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5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CE200-83B5-4F88-ACC8-25DE661954D4}" type="datetime1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57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811C-69C8-4101-9CC9-E594DFBB5F93}" type="datetime1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1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0E47A-C020-DE60-A9E7-5017913F0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B1BF-D6BE-4A2F-88F2-11A0486D9F40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2CDF0-186F-85D3-4021-B432EDAC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24C346-A28C-C8E4-B39C-8E98C0EA4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60" y="2048843"/>
            <a:ext cx="3868340" cy="904875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A8942DF-8257-C512-F1F9-41E2E522F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971800"/>
            <a:ext cx="3868340" cy="32178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B5BCDA-6E9E-66AA-6037-0B4BE9E9B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2048843"/>
            <a:ext cx="3887391" cy="904875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8DB153D-2DC3-4BCA-D213-379FD9BE0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971800"/>
            <a:ext cx="3887391" cy="32178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5017C6-A274-3584-1B86-A5B69C16F11A}"/>
              </a:ext>
            </a:extLst>
          </p:cNvPr>
          <p:cNvSpPr/>
          <p:nvPr userDrawn="1"/>
        </p:nvSpPr>
        <p:spPr>
          <a:xfrm>
            <a:off x="-1" y="365126"/>
            <a:ext cx="7298872" cy="1325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8A5EF-8972-08B4-0F90-97A73A6AE259}"/>
              </a:ext>
            </a:extLst>
          </p:cNvPr>
          <p:cNvSpPr/>
          <p:nvPr userDrawn="1"/>
        </p:nvSpPr>
        <p:spPr>
          <a:xfrm>
            <a:off x="7347858" y="365126"/>
            <a:ext cx="1796143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8C92A13-3809-01EC-3FD2-4802A19F2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349703"/>
            <a:ext cx="1233516" cy="3403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B07BD32-C2DD-0295-168C-924B2016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4441"/>
            <a:ext cx="6337980" cy="11117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497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BE980-F303-8C51-A216-C5BA760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311A-A6D4-46EC-AF39-ACAF53045FB7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4782E-8C8D-5AC1-1BAC-879F828A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2B863-9A62-9D0D-BF3E-435D37FBE54F}"/>
              </a:ext>
            </a:extLst>
          </p:cNvPr>
          <p:cNvSpPr/>
          <p:nvPr userDrawn="1"/>
        </p:nvSpPr>
        <p:spPr>
          <a:xfrm>
            <a:off x="-1" y="365126"/>
            <a:ext cx="7298872" cy="1325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32BD13-F1CD-2655-AD2C-1E9D0EEAA5A0}"/>
              </a:ext>
            </a:extLst>
          </p:cNvPr>
          <p:cNvSpPr/>
          <p:nvPr userDrawn="1"/>
        </p:nvSpPr>
        <p:spPr>
          <a:xfrm>
            <a:off x="7347858" y="365126"/>
            <a:ext cx="1796143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4AB93CE-8921-2C09-4AED-6B7964F82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349703"/>
            <a:ext cx="1233516" cy="340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951DF1-A573-65B1-56E7-AAE29EFBC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4441"/>
            <a:ext cx="6337980" cy="11117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8282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search presention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BE980-F303-8C51-A216-C5BA760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DB53-D348-4EDB-AD2B-FD75B1E62182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4782E-8C8D-5AC1-1BAC-879F828A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E0E83A-50AE-80E5-3345-3435C6C45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59483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5A4A7BD-65A9-1C7C-FB92-0218423C5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349703"/>
            <a:ext cx="1233516" cy="3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59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Research presention no 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BE980-F303-8C51-A216-C5BA760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4D0C-6E33-4280-859E-2631F4804AC4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4782E-8C8D-5AC1-1BAC-879F828A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78AB91-A682-7F17-FEC5-65EC4BEAF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8601"/>
            <a:ext cx="3657600" cy="59483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08BDA23-EDBF-8B42-A4DC-AD22A9D40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228601"/>
            <a:ext cx="3657600" cy="59483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0992917-D77A-8B37-F3EF-1700F5D41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349703"/>
            <a:ext cx="1233516" cy="3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7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4176"/>
            <a:ext cx="212598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C623-17C7-40C0-9362-7534F2531A70}" type="datetime1">
              <a:rPr lang="en-US" smtClean="0"/>
              <a:t>11/8/2024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A710DF-67E4-CDFA-814E-3D81E8543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A0391-58A8-044B-AED3-EB6EFF71C13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672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/titl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4176"/>
            <a:ext cx="212598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9FF74-F2C0-46FE-AAC7-066284A7D4E1}" type="datetime1">
              <a:rPr lang="en-US" smtClean="0"/>
              <a:t>11/8/2024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FC0FE-AD08-F1F4-ED14-6BE5A2316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0934" y="685800"/>
            <a:ext cx="2606040" cy="1145506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33E0B12-985B-CD63-10A2-B08D28FC827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08AEAE-0465-1085-2826-8C7AEA1F4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3847" y="685801"/>
            <a:ext cx="2606040" cy="1150957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E3E8EFE-5761-E017-4FE8-801C91B6F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639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ody 1 line title">
  <p:cSld name="1_Body 1 line 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628650" y="459468"/>
            <a:ext cx="7886700" cy="367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628650" y="1287615"/>
            <a:ext cx="7886700" cy="4629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164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SCS 1 line - 2 Panel Body">
  <p:cSld name="1_BSCS 1 line - 2 Panel 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50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287759"/>
            <a:ext cx="3867150" cy="462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648200" y="1287759"/>
            <a:ext cx="3867150" cy="462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54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B01C6-756B-406F-8FCB-D912BEA7E4DA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27ABDEE-C6DF-5F0F-3A22-E03B9155E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379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41A6AF-592B-0363-14C6-75EADF85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F0A7-845C-4788-A9E1-691908DB6558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25F78-38D5-9BF8-C7F5-B8753861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FDE4EB-B4A8-5BBA-E9B3-5E745A5B8D88}"/>
              </a:ext>
            </a:extLst>
          </p:cNvPr>
          <p:cNvSpPr/>
          <p:nvPr userDrawn="1"/>
        </p:nvSpPr>
        <p:spPr>
          <a:xfrm>
            <a:off x="0" y="1"/>
            <a:ext cx="17590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C61DC9-DEB2-FEC8-6108-6B6A00D2A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15000"/>
            <a:ext cx="8229600" cy="4572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2100" b="0" spc="-75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Presenter contact info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DA8400F-FE9E-8A09-A56C-CFC79BF0D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28600"/>
            <a:ext cx="8229600" cy="1828800"/>
          </a:xfrm>
        </p:spPr>
        <p:txBody>
          <a:bodyPr>
            <a:noAutofit/>
          </a:bodyPr>
          <a:lstStyle>
            <a:lvl1pPr marL="0" indent="0" algn="ctr">
              <a:buNone/>
              <a:defRPr sz="40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Conclusion (thank you, questions?,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7" name="Picture 6" descr="Graphical user interface, text, application, chat or text message">
            <a:extLst>
              <a:ext uri="{FF2B5EF4-FFF2-40B4-BE49-F238E27FC236}">
                <a16:creationId xmlns:a16="http://schemas.microsoft.com/office/drawing/2014/main" id="{09082D56-4BFE-E60E-BB8E-9D3D2B6E5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2700" y="1556889"/>
            <a:ext cx="6342901" cy="4017272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C677286-2203-8A89-F2D6-88A71EC0A1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2400" y="6349703"/>
            <a:ext cx="1233516" cy="3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2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7015734" cy="2743200"/>
          </a:xfrm>
        </p:spPr>
        <p:txBody>
          <a:bodyPr anchor="b">
            <a:normAutofit/>
          </a:bodyPr>
          <a:lstStyle>
            <a:lvl1pPr>
              <a:defRPr sz="5400" b="1" spc="-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13151"/>
            <a:ext cx="7015734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D2F-6832-446A-AB75-7827E1FF0360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9D9FD-B1C9-684E-8973-BF3FDEBB0C48}"/>
              </a:ext>
            </a:extLst>
          </p:cNvPr>
          <p:cNvSpPr/>
          <p:nvPr userDrawn="1"/>
        </p:nvSpPr>
        <p:spPr>
          <a:xfrm>
            <a:off x="1" y="685800"/>
            <a:ext cx="457199" cy="548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392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2FEA-A94A-4C01-85CC-72B3110C113D}" type="datetime1">
              <a:rPr lang="en-US" smtClean="0"/>
              <a:t>11/8/2024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  <p:extLst>
      <p:ext uri="{BB962C8B-B14F-4D97-AF65-F5344CB8AC3E}">
        <p14:creationId xmlns:p14="http://schemas.microsoft.com/office/powerpoint/2010/main" val="241899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685800"/>
            <a:ext cx="2606040" cy="1145506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685801"/>
            <a:ext cx="2606040" cy="1150958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9F14-BC52-437F-97C1-066EE8B7B0E5}" type="datetime1">
              <a:rPr lang="en-US" smtClean="0"/>
              <a:t>11/8/2024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  <p:extLst>
      <p:ext uri="{BB962C8B-B14F-4D97-AF65-F5344CB8AC3E}">
        <p14:creationId xmlns:p14="http://schemas.microsoft.com/office/powerpoint/2010/main" val="209775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D9B2-5229-4423-8207-D1A26412E81B}" type="datetime1">
              <a:rPr lang="en-US" smtClean="0"/>
              <a:t>11/8/2024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  <p:extLst>
      <p:ext uri="{BB962C8B-B14F-4D97-AF65-F5344CB8AC3E}">
        <p14:creationId xmlns:p14="http://schemas.microsoft.com/office/powerpoint/2010/main" val="114896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43BF-90CD-4D86-8601-A1F76F5BACF4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  <p:extLst>
      <p:ext uri="{BB962C8B-B14F-4D97-AF65-F5344CB8AC3E}">
        <p14:creationId xmlns:p14="http://schemas.microsoft.com/office/powerpoint/2010/main" val="93781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8F88-498F-4663-B9CA-DCDF490D91B6}" type="datetime1">
              <a:rPr lang="en-US" smtClean="0"/>
              <a:t>11/8/2024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  <p:extLst>
      <p:ext uri="{BB962C8B-B14F-4D97-AF65-F5344CB8AC3E}">
        <p14:creationId xmlns:p14="http://schemas.microsoft.com/office/powerpoint/2010/main" val="376312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B416-FA35-417B-93AE-CB1B060C34EE}" type="datetime1">
              <a:rPr lang="en-US" smtClean="0"/>
              <a:t>11/8/2024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  <p:extLst>
      <p:ext uri="{BB962C8B-B14F-4D97-AF65-F5344CB8AC3E}">
        <p14:creationId xmlns:p14="http://schemas.microsoft.com/office/powerpoint/2010/main" val="167749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C65CD-4E67-4599-A344-06FBAE433918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© 2024 BSCS Science Learning. This work is licensed under CC BY-NC-SA 4.0. 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8AC2799-2430-A81A-14AB-EE20F49D35FE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772400" y="6349703"/>
            <a:ext cx="1233516" cy="3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6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698" r:id="rId12"/>
    <p:sldLayoutId id="2147483699" r:id="rId13"/>
    <p:sldLayoutId id="2147483705" r:id="rId14"/>
    <p:sldLayoutId id="2147483706" r:id="rId15"/>
    <p:sldLayoutId id="2147483707" r:id="rId16"/>
    <p:sldLayoutId id="2147483708" r:id="rId17"/>
    <p:sldLayoutId id="2147483722" r:id="rId18"/>
    <p:sldLayoutId id="2147483723" r:id="rId19"/>
    <p:sldLayoutId id="2147483725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tchthedeltagrow.com/mississippi-river-path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F67BE-F4E6-4A88-2306-15DAAE134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598414" cy="3255264"/>
          </a:xfrm>
        </p:spPr>
        <p:txBody>
          <a:bodyPr>
            <a:normAutofit/>
          </a:bodyPr>
          <a:lstStyle/>
          <a:p>
            <a:r>
              <a:rPr lang="en-US" sz="4400" dirty="0"/>
              <a:t>Earth’s Changing Surface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31755-852A-8AD6-18A6-9281A748A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10" y="4670246"/>
            <a:ext cx="6032990" cy="1044754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dirty="0"/>
              <a:t>Lesson 5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folHlink"/>
              </a:buClr>
              <a:buSzPts val="1100"/>
              <a:buNone/>
            </a:pPr>
            <a:r>
              <a:rPr lang="en-US" sz="2400" b="1" dirty="0"/>
              <a:t>Where does the soil and rock in a delta come from, and where does it go? Does the rock and soil ever change?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0205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dirty="0"/>
              <a:t>The Life of the Mississippi Delta</a:t>
            </a:r>
            <a:endParaRPr dirty="0"/>
          </a:p>
        </p:txBody>
      </p:sp>
      <p:sp>
        <p:nvSpPr>
          <p:cNvPr id="2" name="Google Shape;183;p33">
            <a:extLst>
              <a:ext uri="{FF2B5EF4-FFF2-40B4-BE49-F238E27FC236}">
                <a16:creationId xmlns:a16="http://schemas.microsoft.com/office/drawing/2014/main" id="{92202D2D-3D42-5DF0-CA75-24758EC64555}"/>
              </a:ext>
            </a:extLst>
          </p:cNvPr>
          <p:cNvSpPr txBox="1"/>
          <p:nvPr/>
        </p:nvSpPr>
        <p:spPr>
          <a:xfrm>
            <a:off x="423798" y="6356055"/>
            <a:ext cx="1703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animation link</a:t>
            </a:r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A picture containing text, blackboard, night sky&#10;&#10;Description automatically generated">
            <a:extLst>
              <a:ext uri="{FF2B5EF4-FFF2-40B4-BE49-F238E27FC236}">
                <a16:creationId xmlns:a16="http://schemas.microsoft.com/office/drawing/2014/main" id="{6A24CD75-F677-7FD4-AB94-FF14589EA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950218"/>
            <a:ext cx="6226058" cy="427063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40FE7-220C-4943-BE91-D4C61DFF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dirty="0"/>
              <a:t>Putting It All Together </a:t>
            </a:r>
            <a:endParaRPr dirty="0"/>
          </a:p>
        </p:txBody>
      </p:sp>
      <p:sp>
        <p:nvSpPr>
          <p:cNvPr id="217" name="Google Shape;217;p37"/>
          <p:cNvSpPr txBox="1"/>
          <p:nvPr/>
        </p:nvSpPr>
        <p:spPr>
          <a:xfrm>
            <a:off x="437322" y="2176533"/>
            <a:ext cx="8098622" cy="101563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u="sng" dirty="0">
                <a:solidFill>
                  <a:schemeClr val="dk1"/>
                </a:solidFill>
              </a:rPr>
              <a:t>Lesson 5 Focus Questions</a:t>
            </a:r>
            <a:endParaRPr i="1" u="sng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dk1"/>
                </a:solidFill>
              </a:rPr>
              <a:t>Where does the soil and rock in a delta come from, and where does it go?</a:t>
            </a:r>
            <a:endParaRPr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dk1"/>
                </a:solidFill>
              </a:rPr>
              <a:t>Does the rock and soil ever change?</a:t>
            </a:r>
            <a:endParaRPr i="1" dirty="0">
              <a:solidFill>
                <a:schemeClr val="dk1"/>
              </a:solidFill>
            </a:endParaRPr>
          </a:p>
        </p:txBody>
      </p:sp>
      <p:pic>
        <p:nvPicPr>
          <p:cNvPr id="218" name="Google Shape;218;p37"/>
          <p:cNvPicPr preferRelativeResize="0"/>
          <p:nvPr/>
        </p:nvPicPr>
        <p:blipFill rotWithShape="1">
          <a:blip r:embed="rId3">
            <a:alphaModFix/>
          </a:blip>
          <a:srcRect l="2359" t="3133" r="2880" b="3329"/>
          <a:stretch/>
        </p:blipFill>
        <p:spPr>
          <a:xfrm rot="-127590" flipH="1">
            <a:off x="1933814" y="3160404"/>
            <a:ext cx="5276242" cy="349858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9" name="Google Shape;219;p37"/>
          <p:cNvSpPr txBox="1"/>
          <p:nvPr/>
        </p:nvSpPr>
        <p:spPr>
          <a:xfrm rot="-151650">
            <a:off x="4708276" y="3200045"/>
            <a:ext cx="2557888" cy="158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latin typeface="Comic Sans MS"/>
                <a:ea typeface="Comic Sans MS"/>
                <a:cs typeface="Comic Sans MS"/>
                <a:sym typeface="Comic Sans MS"/>
              </a:rPr>
              <a:t>Lesson 5 Focus Questions:</a:t>
            </a:r>
            <a:endParaRPr sz="13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300"/>
              <a:buFont typeface="Comic Sans MS"/>
              <a:buChar char="●"/>
            </a:pPr>
            <a:r>
              <a:rPr lang="en-US" sz="1300" i="1" dirty="0">
                <a:latin typeface="Comic Sans MS"/>
                <a:ea typeface="Comic Sans MS"/>
                <a:cs typeface="Comic Sans MS"/>
                <a:sym typeface="Comic Sans MS"/>
              </a:rPr>
              <a:t>Where does the soil and rock in a delta come from, and where does it go?</a:t>
            </a:r>
            <a:endParaRPr sz="1300" i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lvl="0" indent="-196850" algn="l" rtl="0">
              <a:spcBef>
                <a:spcPts val="0"/>
              </a:spcBef>
              <a:spcAft>
                <a:spcPts val="0"/>
              </a:spcAft>
              <a:buSzPts val="1300"/>
              <a:buFont typeface="Comic Sans MS"/>
              <a:buChar char="●"/>
            </a:pPr>
            <a:r>
              <a:rPr lang="en-US" sz="1300" i="1" dirty="0">
                <a:latin typeface="Comic Sans MS"/>
                <a:ea typeface="Comic Sans MS"/>
                <a:cs typeface="Comic Sans MS"/>
                <a:sym typeface="Comic Sans MS"/>
              </a:rPr>
              <a:t>Does the rock and soil ever change?</a:t>
            </a:r>
            <a:endParaRPr sz="1300" i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i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0" name="Google Shape;220;p37"/>
          <p:cNvSpPr txBox="1"/>
          <p:nvPr/>
        </p:nvSpPr>
        <p:spPr>
          <a:xfrm>
            <a:off x="418258" y="4700386"/>
            <a:ext cx="2401200" cy="184662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Boogaloo"/>
                <a:ea typeface="Boogaloo"/>
                <a:cs typeface="Boogaloo"/>
                <a:sym typeface="Boogaloo"/>
              </a:rPr>
              <a:t>Write an explanation to answer the focus questions.</a:t>
            </a:r>
            <a:endParaRPr dirty="0">
              <a:latin typeface="Boogaloo"/>
              <a:ea typeface="Boogaloo"/>
              <a:cs typeface="Boogaloo"/>
              <a:sym typeface="Boogalo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Boogaloo"/>
              <a:ea typeface="Boogaloo"/>
              <a:cs typeface="Boogaloo"/>
              <a:sym typeface="Boogalo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Boogaloo"/>
                <a:ea typeface="Boogaloo"/>
                <a:cs typeface="Boogaloo"/>
                <a:sym typeface="Boogaloo"/>
              </a:rPr>
              <a:t>Draw sketches to help explain your thinking.</a:t>
            </a:r>
            <a:endParaRPr dirty="0"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21" name="Google Shape;221;p37"/>
          <p:cNvSpPr/>
          <p:nvPr/>
        </p:nvSpPr>
        <p:spPr>
          <a:xfrm rot="21179469">
            <a:off x="3134355" y="5264192"/>
            <a:ext cx="1225314" cy="3659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7"/>
          <p:cNvSpPr txBox="1"/>
          <p:nvPr/>
        </p:nvSpPr>
        <p:spPr>
          <a:xfrm>
            <a:off x="914400" y="1714787"/>
            <a:ext cx="695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</a:rPr>
              <a:t>Why does the Mississippi delta look the way it does?</a:t>
            </a:r>
            <a:endParaRPr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02D037-7635-BCA7-ABB2-5BE02E248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How have your ideas changed?</a:t>
            </a:r>
            <a:endParaRPr/>
          </a:p>
        </p:txBody>
      </p:sp>
      <p:pic>
        <p:nvPicPr>
          <p:cNvPr id="229" name="Google Shape;229;p38"/>
          <p:cNvPicPr preferRelativeResize="0"/>
          <p:nvPr/>
        </p:nvPicPr>
        <p:blipFill rotWithShape="1">
          <a:blip r:embed="rId3">
            <a:alphaModFix/>
          </a:blip>
          <a:srcRect l="1419" t="6484" r="714" b="3074"/>
          <a:stretch/>
        </p:blipFill>
        <p:spPr>
          <a:xfrm>
            <a:off x="457200" y="3886200"/>
            <a:ext cx="8426299" cy="12227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0" name="Google Shape;230;p38"/>
          <p:cNvSpPr txBox="1"/>
          <p:nvPr/>
        </p:nvSpPr>
        <p:spPr>
          <a:xfrm>
            <a:off x="628650" y="2124756"/>
            <a:ext cx="78867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rPr>
              <a:t>Turn and talk with your partner.</a:t>
            </a:r>
            <a:endParaRPr sz="2400" u="sng" dirty="0">
              <a:solidFill>
                <a:schemeClr val="dk1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oogaloo"/>
              <a:buChar char="✓"/>
            </a:pPr>
            <a:r>
              <a:rPr lang="en-US" sz="2400" dirty="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rPr>
              <a:t>Use row #11 from the CSW poster if you need help getting started.</a:t>
            </a:r>
            <a:endParaRPr sz="2400" dirty="0">
              <a:solidFill>
                <a:schemeClr val="dk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31" name="Google Shape;231;p38"/>
          <p:cNvSpPr txBox="1"/>
          <p:nvPr/>
        </p:nvSpPr>
        <p:spPr>
          <a:xfrm>
            <a:off x="1076530" y="5577763"/>
            <a:ext cx="6990940" cy="5539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rPr>
              <a:t>What questions from our DQB can we answer now?</a:t>
            </a:r>
            <a:endParaRPr sz="2400" i="1" dirty="0">
              <a:solidFill>
                <a:schemeClr val="dk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82432B-8C38-2773-1C23-6A2CE199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78FB3-0CBF-C79E-BDC7-D1B9A1C6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00200"/>
            <a:ext cx="8229600" cy="27432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oogaloo"/>
                <a:ea typeface="Boogaloo"/>
                <a:cs typeface="Boogaloo"/>
                <a:sym typeface="Boogaloo"/>
              </a:rPr>
              <a:t>What other landforms can we explain?</a:t>
            </a:r>
            <a:endParaRPr lang="en-US" sz="4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AF679-7567-A19A-909E-70A46606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8DBB-EA83-2E4A-CB5E-88298DB2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25160"/>
            <a:ext cx="8229600" cy="457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FE5AD-89D4-A1C7-CE9B-ED9C66A5D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9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What have we figured out?</a:t>
            </a:r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body" idx="4294967295"/>
          </p:nvPr>
        </p:nvSpPr>
        <p:spPr>
          <a:xfrm>
            <a:off x="1538098" y="3268911"/>
            <a:ext cx="6557962" cy="96848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8738" lvl="0" indent="-50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sz="2600" dirty="0">
                <a:latin typeface="Boogaloo"/>
                <a:ea typeface="Boogaloo"/>
                <a:cs typeface="Boogaloo"/>
                <a:sym typeface="Boogaloo"/>
              </a:rPr>
              <a:t>What have we figured out about how deltas grow and shrink?</a:t>
            </a:r>
            <a:endParaRPr sz="2600" dirty="0"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137" name="Google Shape;1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00200"/>
            <a:ext cx="2493100" cy="140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6400" y="4343400"/>
            <a:ext cx="3182730" cy="19146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639681-6DBA-81E3-EF25-369658C8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Lesson 5 Focus Questions</a:t>
            </a:r>
            <a:endParaRPr/>
          </a:p>
        </p:txBody>
      </p:sp>
      <p:sp>
        <p:nvSpPr>
          <p:cNvPr id="146" name="Google Shape;146;p29"/>
          <p:cNvSpPr txBox="1"/>
          <p:nvPr/>
        </p:nvSpPr>
        <p:spPr>
          <a:xfrm>
            <a:off x="2743199" y="448510"/>
            <a:ext cx="6184607" cy="138496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 dirty="0">
                <a:solidFill>
                  <a:schemeClr val="dk1"/>
                </a:solidFill>
              </a:rPr>
              <a:t>Where does the soil and rock in a delta come from, and where does it go?</a:t>
            </a:r>
            <a:endParaRPr sz="2600" i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 dirty="0">
                <a:solidFill>
                  <a:schemeClr val="dk1"/>
                </a:solidFill>
              </a:rPr>
              <a:t>Does the rock and soil ever change?</a:t>
            </a:r>
            <a:endParaRPr sz="2600" i="1" dirty="0">
              <a:solidFill>
                <a:schemeClr val="dk1"/>
              </a:solidFill>
            </a:endParaRPr>
          </a:p>
        </p:txBody>
      </p:sp>
      <p:pic>
        <p:nvPicPr>
          <p:cNvPr id="147" name="Google Shape;147;p29"/>
          <p:cNvPicPr preferRelativeResize="0"/>
          <p:nvPr/>
        </p:nvPicPr>
        <p:blipFill rotWithShape="1">
          <a:blip r:embed="rId3">
            <a:alphaModFix/>
          </a:blip>
          <a:srcRect l="2359" t="3133" r="2880" b="3329"/>
          <a:stretch/>
        </p:blipFill>
        <p:spPr>
          <a:xfrm rot="-127590" flipH="1">
            <a:off x="3263492" y="2308023"/>
            <a:ext cx="5276242" cy="349858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8" name="Google Shape;148;p29"/>
          <p:cNvSpPr txBox="1"/>
          <p:nvPr/>
        </p:nvSpPr>
        <p:spPr>
          <a:xfrm rot="-151650">
            <a:off x="5869212" y="2336541"/>
            <a:ext cx="2557888" cy="158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latin typeface="Comic Sans MS"/>
                <a:ea typeface="Comic Sans MS"/>
                <a:cs typeface="Comic Sans MS"/>
                <a:sym typeface="Comic Sans MS"/>
              </a:rPr>
              <a:t>Lesson 5 Focus Questions:</a:t>
            </a:r>
            <a:endParaRPr sz="13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300"/>
              <a:buFont typeface="Comic Sans MS"/>
              <a:buChar char="●"/>
            </a:pPr>
            <a:r>
              <a:rPr lang="en-US" sz="1300" i="1" dirty="0">
                <a:latin typeface="Comic Sans MS"/>
                <a:ea typeface="Comic Sans MS"/>
                <a:cs typeface="Comic Sans MS"/>
                <a:sym typeface="Comic Sans MS"/>
              </a:rPr>
              <a:t>Where does the soil and rock in a delta come from, and where does it go?</a:t>
            </a:r>
            <a:endParaRPr sz="1300" i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lvl="0" indent="-196850" algn="l" rtl="0">
              <a:spcBef>
                <a:spcPts val="0"/>
              </a:spcBef>
              <a:spcAft>
                <a:spcPts val="0"/>
              </a:spcAft>
              <a:buSzPts val="1300"/>
              <a:buFont typeface="Comic Sans MS"/>
              <a:buChar char="●"/>
            </a:pPr>
            <a:r>
              <a:rPr lang="en-US" sz="1300" i="1" dirty="0">
                <a:latin typeface="Comic Sans MS"/>
                <a:ea typeface="Comic Sans MS"/>
                <a:cs typeface="Comic Sans MS"/>
                <a:sym typeface="Comic Sans MS"/>
              </a:rPr>
              <a:t>Does the rock and soil ever change?</a:t>
            </a:r>
            <a:endParaRPr sz="1300" i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i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DC5496-65FD-7E24-7443-DDFD0563D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457199" y="534441"/>
            <a:ext cx="6901679" cy="111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800" dirty="0"/>
              <a:t>Investigating to Answer Our Focus Questions</a:t>
            </a:r>
            <a:endParaRPr sz="2800" dirty="0"/>
          </a:p>
        </p:txBody>
      </p:sp>
      <p:pic>
        <p:nvPicPr>
          <p:cNvPr id="154" name="Google Shape;15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6031" y="6281159"/>
            <a:ext cx="1308586" cy="3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22" y="2123021"/>
            <a:ext cx="2350678" cy="144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9319" y="5183553"/>
            <a:ext cx="2611650" cy="15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 txBox="1"/>
          <p:nvPr/>
        </p:nvSpPr>
        <p:spPr>
          <a:xfrm>
            <a:off x="5938475" y="3819150"/>
            <a:ext cx="1252800" cy="10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0"/>
          <p:cNvSpPr txBox="1"/>
          <p:nvPr/>
        </p:nvSpPr>
        <p:spPr>
          <a:xfrm>
            <a:off x="2453933" y="1665197"/>
            <a:ext cx="4956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Boogaloo"/>
              <a:buAutoNum type="arabicPeriod"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Complete investigation A.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2529900" y="2457557"/>
            <a:ext cx="61569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2. When you finish investigation A, work with your group and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  <a:p>
            <a:pPr marL="9144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Boogaloo"/>
              <a:buChar char="●"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read the Lesson Focus Questions, 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  <a:p>
            <a:pPr marL="9144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Boogaloo"/>
              <a:buChar char="●"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talk about any ideas the activity gave you to answer the focus questions, and 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  <a:p>
            <a:pPr marL="9144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Boogaloo"/>
              <a:buChar char="●"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write your ideas in your science notebook (in complete sentences).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2529900" y="5449490"/>
            <a:ext cx="356689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3.  Repeat with investigations B and C.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C01003-5BF6-0F95-4932-30C32E975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Analogy Chart</a:t>
            </a:r>
            <a:endParaRPr/>
          </a:p>
        </p:txBody>
      </p:sp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561462"/>
            <a:ext cx="5608024" cy="57259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1B69F1-2F77-E9E9-4040-E091E0B9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457199" y="534441"/>
            <a:ext cx="6901679" cy="111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800" dirty="0"/>
              <a:t>Investigating to Answer Our Focus Questions</a:t>
            </a:r>
            <a:endParaRPr sz="2800" dirty="0"/>
          </a:p>
        </p:txBody>
      </p:sp>
      <p:pic>
        <p:nvPicPr>
          <p:cNvPr id="154" name="Google Shape;15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6031" y="6281159"/>
            <a:ext cx="1308586" cy="3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22" y="2123021"/>
            <a:ext cx="2350678" cy="144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9319" y="5183553"/>
            <a:ext cx="2611650" cy="15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 txBox="1"/>
          <p:nvPr/>
        </p:nvSpPr>
        <p:spPr>
          <a:xfrm>
            <a:off x="5938475" y="3819150"/>
            <a:ext cx="1252800" cy="10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0"/>
          <p:cNvSpPr txBox="1"/>
          <p:nvPr/>
        </p:nvSpPr>
        <p:spPr>
          <a:xfrm>
            <a:off x="2453933" y="1665197"/>
            <a:ext cx="4956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Boogaloo"/>
              <a:buAutoNum type="arabicPeriod"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Complete investigation A.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2529900" y="2457557"/>
            <a:ext cx="61569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2. When you finish investigation A, work with your group and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  <a:p>
            <a:pPr marL="9144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Boogaloo"/>
              <a:buChar char="●"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read the Lesson Focus Questions, 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  <a:p>
            <a:pPr marL="9144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Boogaloo"/>
              <a:buChar char="●"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talk about any ideas the activity gave you to answer the focus questions, and 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  <a:p>
            <a:pPr marL="9144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Boogaloo"/>
              <a:buChar char="●"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write your ideas in your science notebook (in complete sentences).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2529900" y="5449490"/>
            <a:ext cx="356689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3.  Repeat with investigations B and C.</a:t>
            </a:r>
            <a:endParaRPr sz="2400" dirty="0"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09E9F2-8D8C-378B-AD6E-0342D7D0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  <p:extLst>
      <p:ext uri="{BB962C8B-B14F-4D97-AF65-F5344CB8AC3E}">
        <p14:creationId xmlns:p14="http://schemas.microsoft.com/office/powerpoint/2010/main" val="527115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xfrm>
            <a:off x="457200" y="534441"/>
            <a:ext cx="6858000" cy="111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800" dirty="0"/>
              <a:t>What do these investigations have in common?</a:t>
            </a:r>
            <a:endParaRPr sz="2800" dirty="0"/>
          </a:p>
        </p:txBody>
      </p:sp>
      <p:pic>
        <p:nvPicPr>
          <p:cNvPr id="189" name="Google Shape;189;p33" descr="C:\Users\sluce\Documents\MyFiles\=ReSPECT\tree_in_rock_NEW.jpg"/>
          <p:cNvPicPr preferRelativeResize="0"/>
          <p:nvPr/>
        </p:nvPicPr>
        <p:blipFill rotWithShape="1">
          <a:blip r:embed="rId3">
            <a:alphaModFix/>
          </a:blip>
          <a:srcRect l="21231"/>
          <a:stretch/>
        </p:blipFill>
        <p:spPr>
          <a:xfrm>
            <a:off x="349834" y="3088880"/>
            <a:ext cx="2528661" cy="241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3"/>
          <p:cNvPicPr preferRelativeResize="0"/>
          <p:nvPr/>
        </p:nvPicPr>
        <p:blipFill rotWithShape="1">
          <a:blip r:embed="rId4">
            <a:alphaModFix/>
          </a:blip>
          <a:srcRect r="11300" b="22178"/>
          <a:stretch/>
        </p:blipFill>
        <p:spPr>
          <a:xfrm>
            <a:off x="6400800" y="2865820"/>
            <a:ext cx="2443248" cy="285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BAAF4EAD-42CD-BA94-A69E-C159FF634D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98" t="6031" r="23333" b="13969"/>
          <a:stretch/>
        </p:blipFill>
        <p:spPr>
          <a:xfrm>
            <a:off x="4755933" y="2645698"/>
            <a:ext cx="1477121" cy="3298370"/>
          </a:xfrm>
          <a:prstGeom prst="rect">
            <a:avLst/>
          </a:prstGeom>
        </p:spPr>
      </p:pic>
      <p:pic>
        <p:nvPicPr>
          <p:cNvPr id="5" name="Picture 4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A54EDA32-ED64-E9B1-DABD-9E6D988B1C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72" t="12380" r="25026" b="7143"/>
          <a:stretch/>
        </p:blipFill>
        <p:spPr>
          <a:xfrm>
            <a:off x="3211893" y="2645697"/>
            <a:ext cx="1460167" cy="329837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C388AB-126D-B901-22A4-BC483BDE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4"/>
          <p:cNvPicPr preferRelativeResize="0"/>
          <p:nvPr/>
        </p:nvPicPr>
        <p:blipFill rotWithShape="1">
          <a:blip r:embed="rId3">
            <a:alphaModFix/>
          </a:blip>
          <a:srcRect t="10141"/>
          <a:stretch/>
        </p:blipFill>
        <p:spPr>
          <a:xfrm>
            <a:off x="1689093" y="2057400"/>
            <a:ext cx="5765813" cy="349637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34"/>
          <p:cNvSpPr txBox="1"/>
          <p:nvPr/>
        </p:nvSpPr>
        <p:spPr>
          <a:xfrm>
            <a:off x="279411" y="5715000"/>
            <a:ext cx="7315200" cy="923299"/>
          </a:xfrm>
          <a:prstGeom prst="rect">
            <a:avLst/>
          </a:prstGeom>
          <a:solidFill>
            <a:srgbClr val="CFE2F3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latin typeface="Boogaloo"/>
                <a:ea typeface="Boogaloo"/>
                <a:cs typeface="Boogaloo"/>
                <a:sym typeface="Boogaloo"/>
              </a:rPr>
              <a:t>Weathering</a:t>
            </a:r>
            <a:r>
              <a:rPr lang="en-US" sz="2400" dirty="0">
                <a:latin typeface="Boogaloo"/>
                <a:ea typeface="Boogaloo"/>
                <a:cs typeface="Boogaloo"/>
                <a:sym typeface="Boogaloo"/>
              </a:rPr>
              <a:t>: the process that causes rock to crack, crumble, and break down into smaller and smaller pieces</a:t>
            </a:r>
            <a:endParaRPr sz="2400" dirty="0"/>
          </a:p>
        </p:txBody>
      </p:sp>
      <p:sp>
        <p:nvSpPr>
          <p:cNvPr id="2" name="Google Shape;207;p36">
            <a:extLst>
              <a:ext uri="{FF2B5EF4-FFF2-40B4-BE49-F238E27FC236}">
                <a16:creationId xmlns:a16="http://schemas.microsoft.com/office/drawing/2014/main" id="{3BC88BB7-EC7C-4823-74ED-6282F3689A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dirty="0"/>
              <a:t>Weathering Processes</a:t>
            </a:r>
            <a:endParaRPr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070E3-1759-FF8A-58E0-E47C494E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425" y="58992"/>
            <a:ext cx="7499950" cy="624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8;p36">
            <a:extLst>
              <a:ext uri="{FF2B5EF4-FFF2-40B4-BE49-F238E27FC236}">
                <a16:creationId xmlns:a16="http://schemas.microsoft.com/office/drawing/2014/main" id="{50352DD5-0339-2713-5267-AED89EE9C0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5200" y="6300732"/>
            <a:ext cx="1308586" cy="3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79A56-6AAF-2A32-FC00-616867EA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BSCS Science Learning. This work is licensed under CC BY-NC-SA 4.0.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BSCS">
      <a:dk1>
        <a:srgbClr val="4C4C4C"/>
      </a:dk1>
      <a:lt1>
        <a:srgbClr val="FFFFFF"/>
      </a:lt1>
      <a:dk2>
        <a:srgbClr val="4C4C4C"/>
      </a:dk2>
      <a:lt2>
        <a:srgbClr val="FFFFFF"/>
      </a:lt2>
      <a:accent1>
        <a:srgbClr val="293476"/>
      </a:accent1>
      <a:accent2>
        <a:srgbClr val="3087B4"/>
      </a:accent2>
      <a:accent3>
        <a:srgbClr val="4C4C4C"/>
      </a:accent3>
      <a:accent4>
        <a:srgbClr val="DFE5ED"/>
      </a:accent4>
      <a:accent5>
        <a:srgbClr val="FDF3E7"/>
      </a:accent5>
      <a:accent6>
        <a:srgbClr val="5E3C7C"/>
      </a:accent6>
      <a:hlink>
        <a:srgbClr val="5E3C7C"/>
      </a:hlink>
      <a:folHlink>
        <a:srgbClr val="5E3C7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20793</TotalTime>
  <Words>614</Words>
  <Application>Microsoft Office PowerPoint</Application>
  <PresentationFormat>On-screen Show (4:3)</PresentationFormat>
  <Paragraphs>61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Boogaloo</vt:lpstr>
      <vt:lpstr>Calibri</vt:lpstr>
      <vt:lpstr>Comic Sans MS</vt:lpstr>
      <vt:lpstr>Open Sans</vt:lpstr>
      <vt:lpstr>Wingdings 2</vt:lpstr>
      <vt:lpstr>Frame</vt:lpstr>
      <vt:lpstr>Earth’s Changing Surface</vt:lpstr>
      <vt:lpstr>What have we figured out?</vt:lpstr>
      <vt:lpstr>Lesson 5 Focus Questions</vt:lpstr>
      <vt:lpstr>Investigating to Answer Our Focus Questions</vt:lpstr>
      <vt:lpstr>Analogy Chart</vt:lpstr>
      <vt:lpstr>Investigating to Answer Our Focus Questions</vt:lpstr>
      <vt:lpstr>What do these investigations have in common?</vt:lpstr>
      <vt:lpstr>Weathering Processes</vt:lpstr>
      <vt:lpstr>PowerPoint Presentation</vt:lpstr>
      <vt:lpstr>The Life of the Mississippi Delta</vt:lpstr>
      <vt:lpstr>Putting It All Together </vt:lpstr>
      <vt:lpstr>How have your ideas changed?</vt:lpstr>
      <vt:lpstr>What other landforms can we explain?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education needs to move beyond Mendel to combat white supremacy</dc:title>
  <dc:creator>Brian Donovan</dc:creator>
  <cp:lastModifiedBy>Ashley Whitaker</cp:lastModifiedBy>
  <cp:revision>573</cp:revision>
  <dcterms:created xsi:type="dcterms:W3CDTF">2021-09-15T21:06:18Z</dcterms:created>
  <dcterms:modified xsi:type="dcterms:W3CDTF">2024-11-08T22:46:18Z</dcterms:modified>
</cp:coreProperties>
</file>