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1"/>
  </p:sldMasterIdLst>
  <p:notesMasterIdLst>
    <p:notesMasterId r:id="rId18"/>
  </p:notesMasterIdLst>
  <p:sldIdLst>
    <p:sldId id="256" r:id="rId2"/>
    <p:sldId id="261" r:id="rId3"/>
    <p:sldId id="732" r:id="rId4"/>
    <p:sldId id="719" r:id="rId5"/>
    <p:sldId id="687" r:id="rId6"/>
    <p:sldId id="277" r:id="rId7"/>
    <p:sldId id="288" r:id="rId8"/>
    <p:sldId id="290" r:id="rId9"/>
    <p:sldId id="291" r:id="rId10"/>
    <p:sldId id="268" r:id="rId11"/>
    <p:sldId id="297" r:id="rId12"/>
    <p:sldId id="286" r:id="rId13"/>
    <p:sldId id="298" r:id="rId14"/>
    <p:sldId id="293" r:id="rId15"/>
    <p:sldId id="29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6"/>
    <p:restoredTop sz="94939" autoAdjust="0"/>
  </p:normalViewPr>
  <p:slideViewPr>
    <p:cSldViewPr snapToObjects="1">
      <p:cViewPr varScale="1">
        <p:scale>
          <a:sx n="105" d="100"/>
          <a:sy n="105" d="100"/>
        </p:scale>
        <p:origin x="1392" y="102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https://phet.colorado.edu/sims/html/states-of-matter-basics/latest/states-of-matter-basics_en.html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E66CF-8383-2248-8620-05F7202EA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D6761-AFE7-9F4D-B59A-2D4BC90CA7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F8D8-910B-4A47-B9B8-0944D22A89C3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BCED-5CF3-4ED9-BF87-2EEDFB1F3203}" type="datetime1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120B-BDD0-4CA7-993A-D65FC3DEF67B}" type="datetime1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7A8F-868A-4E04-8D22-1F80F5F1FC6F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64C6-6C38-4349-9824-6526FD8D14B1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A96-6FB7-4CEE-947E-A6326BC9DEB5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EDF-157B-4290-9EAF-6E1E01D748B0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F0C5-E752-47AD-B911-64591C5F10D8}" type="datetime1">
              <a:rPr lang="en-US" smtClean="0"/>
              <a:t>12/18/2024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1D95-CF39-4199-B731-97D4FB1203DC}" type="datetime1">
              <a:rPr lang="en-US" smtClean="0"/>
              <a:t>12/18/2024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59468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for a single line title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C64F0EF-D745-469D-B926-AFDCAB9FB6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023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dy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907AC5E6-4633-4C8F-A663-A4600C21D0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sub title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59A1823-E708-4AEC-8871-031463E3F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948740"/>
            <a:ext cx="7886700" cy="367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100000"/>
              </a:lnSpc>
              <a:defRPr sz="36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Only use this template for a two line long title, if longer reduce font size</a:t>
            </a:r>
          </a:p>
        </p:txBody>
      </p:sp>
    </p:spTree>
    <p:extLst>
      <p:ext uri="{BB962C8B-B14F-4D97-AF65-F5344CB8AC3E}">
        <p14:creationId xmlns:p14="http://schemas.microsoft.com/office/powerpoint/2010/main" val="3552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F750-074A-4A4F-B1DA-9532F3DBFD96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1A6AF-592B-0363-14C6-75EADF85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B69F-DADE-472C-AB72-F28A7632B350}" type="datetime1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25F78-38D5-9BF8-C7F5-B875386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FDE4EB-B4A8-5BBA-E9B3-5E745A5B8D88}"/>
              </a:ext>
            </a:extLst>
          </p:cNvPr>
          <p:cNvSpPr/>
          <p:nvPr userDrawn="1"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C61DC9-DEB2-FEC8-6108-6B6A00D2A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715000"/>
            <a:ext cx="8229600" cy="4572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100" b="0" spc="-75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Presenter contact info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DA8400F-FE9E-8A09-A56C-CFC79BF0DE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228600"/>
            <a:ext cx="8229600" cy="1828800"/>
          </a:xfrm>
        </p:spPr>
        <p:txBody>
          <a:bodyPr>
            <a:noAutofit/>
          </a:bodyPr>
          <a:lstStyle>
            <a:lvl1pPr marL="0" indent="0" algn="ctr">
              <a:buNone/>
              <a:defRPr sz="40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Conclusion (thank you, questions?,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pic>
        <p:nvPicPr>
          <p:cNvPr id="7" name="Picture 6" descr="Graphical user interface, text, application, chat or text message">
            <a:extLst>
              <a:ext uri="{FF2B5EF4-FFF2-40B4-BE49-F238E27FC236}">
                <a16:creationId xmlns:a16="http://schemas.microsoft.com/office/drawing/2014/main" id="{09082D56-4BFE-E60E-BB8E-9D3D2B6E5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2700" y="1556889"/>
            <a:ext cx="6342901" cy="4017272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8C677286-2203-8A89-F2D6-88A71EC0A1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5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46B1-971C-47AD-9AA3-D4B73D08AF03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C139-F691-4B66-BC44-4DFFFE397AE7}" type="datetime1">
              <a:rPr lang="en-US" smtClean="0"/>
              <a:t>12/18/2024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169B-AE03-458F-98F1-1BEEF5E4AF20}" type="datetime1">
              <a:rPr lang="en-US" smtClean="0"/>
              <a:t>12/18/2024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3503-AEE6-4921-9886-507770AD5F96}" type="datetime1">
              <a:rPr lang="en-US" smtClean="0"/>
              <a:t>12/18/2024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B669-3E5A-46E5-95EB-BCA1DDEA0FB2}" type="datetime1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112E-1B81-4330-AF38-A33784930A6B}" type="datetime1">
              <a:rPr lang="en-US" smtClean="0"/>
              <a:t>12/18/2024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DEBC-065E-4AF1-BDC2-B67229FA3723}" type="datetime1">
              <a:rPr lang="en-US" smtClean="0"/>
              <a:t>12/18/2024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B68E0-091C-4ECA-848D-C620066612CE}" type="datetime1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2" r:id="rId18"/>
    <p:sldLayoutId id="2147483723" r:id="rId19"/>
    <p:sldLayoutId id="2147483724" r:id="rId2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67BE-F4E6-4A88-2306-15DAAE134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Matter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31755-852A-8AD6-18A6-9281A748A7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a New Model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347663" indent="-347663"/>
            <a:r>
              <a:rPr lang="en-US" dirty="0">
                <a:latin typeface="Calibri"/>
                <a:cs typeface="Calibri"/>
              </a:rPr>
              <a:t>How can we show water particles mixed with our pollutant’s particles in a model?</a:t>
            </a:r>
            <a:endParaRPr lang="en-US" i="1" dirty="0">
              <a:cs typeface="Calibri" panose="020F0502020204030204" pitchFamily="34" charset="0"/>
            </a:endParaRPr>
          </a:p>
          <a:p>
            <a:pPr marL="347663" indent="-347663"/>
            <a:r>
              <a:rPr lang="en-US" dirty="0">
                <a:latin typeface="Calibri"/>
                <a:cs typeface="Calibri"/>
              </a:rPr>
              <a:t>Create a caption: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We showed ______. 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This represents ______. </a:t>
            </a:r>
            <a:endParaRPr lang="en-US" i="1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AF942-424F-E662-98D4-A938A1AA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501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Comparing Our Models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347663" indent="-347663"/>
            <a:r>
              <a:rPr lang="en-US" dirty="0">
                <a:latin typeface="Calibri"/>
                <a:cs typeface="Calibri"/>
              </a:rPr>
              <a:t>Any clarifying questions or observations about these models? </a:t>
            </a:r>
            <a:endParaRPr lang="en-US" i="1" dirty="0">
              <a:cs typeface="Calibri" panose="020F0502020204030204" pitchFamily="34" charset="0"/>
            </a:endParaRPr>
          </a:p>
          <a:p>
            <a:pPr marL="347663" indent="-347663"/>
            <a:r>
              <a:rPr lang="en-US" dirty="0">
                <a:latin typeface="Calibri"/>
                <a:cs typeface="Calibri"/>
              </a:rPr>
              <a:t>Share your caption: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We showed ______. </a:t>
            </a:r>
            <a:endParaRPr lang="en-US" i="1" dirty="0">
              <a:cs typeface="Calibri" panose="020F0502020204030204" pitchFamily="34" charset="0"/>
            </a:endParaRPr>
          </a:p>
          <a:p>
            <a:pPr marL="1143000" lvl="1" indent="-457200">
              <a:buFont typeface="Courier New" panose="02070309020205020404" pitchFamily="49" charset="0"/>
              <a:buChar char="o"/>
            </a:pPr>
            <a:r>
              <a:rPr lang="en-US" i="1" dirty="0">
                <a:latin typeface="Calibri"/>
                <a:cs typeface="Calibri"/>
              </a:rPr>
              <a:t>This represents ______. </a:t>
            </a:r>
            <a:endParaRPr lang="en-US" i="1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9D7FE-D09E-6FF9-B5F9-90461430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8221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Defining Solubility and Dissolving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383564"/>
            <a:ext cx="5486400" cy="4601183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 i="1" dirty="0">
                <a:latin typeface="Calibri"/>
                <a:cs typeface="Calibri"/>
              </a:rPr>
              <a:t>Dissolve</a:t>
            </a:r>
            <a:r>
              <a:rPr lang="en-US" dirty="0">
                <a:latin typeface="Calibri"/>
                <a:cs typeface="Calibri"/>
              </a:rPr>
              <a:t>: When a substance (like salt) seems to disappear when it’s mixed in with water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>
                <a:latin typeface="Calibri"/>
                <a:cs typeface="Calibri"/>
              </a:rPr>
              <a:t>Solubility</a:t>
            </a:r>
            <a:r>
              <a:rPr lang="en-US" dirty="0">
                <a:latin typeface="Calibri"/>
                <a:cs typeface="Calibri"/>
              </a:rPr>
              <a:t>: A property of a substance that tells us how easily or whether a substance dissolves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08A85-D102-35BF-D00B-8CA8E5FF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31545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Eliminating Some Pollutants?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057400"/>
            <a:ext cx="5486400" cy="392734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With what we know about the properties of pollutants, are there any we can eliminate from our possibilities of what is in the pond? 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3BDD9-ABB4-A01F-E195-A7514616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8722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Tracker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C48872B-1B31-F146-9321-63BDA6D61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83985"/>
              </p:ext>
            </p:extLst>
          </p:nvPr>
        </p:nvGraphicFramePr>
        <p:xfrm>
          <a:off x="855327" y="1975104"/>
          <a:ext cx="7433346" cy="397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673">
                  <a:extLst>
                    <a:ext uri="{9D8B030D-6E8A-4147-A177-3AD203B41FA5}">
                      <a16:colId xmlns:a16="http://schemas.microsoft.com/office/drawing/2014/main" val="2249074091"/>
                    </a:ext>
                  </a:extLst>
                </a:gridCol>
                <a:gridCol w="3716673">
                  <a:extLst>
                    <a:ext uri="{9D8B030D-6E8A-4147-A177-3AD203B41FA5}">
                      <a16:colId xmlns:a16="http://schemas.microsoft.com/office/drawing/2014/main" val="1649193560"/>
                    </a:ext>
                  </a:extLst>
                </a:gridCol>
              </a:tblGrid>
              <a:tr h="455520">
                <a:tc>
                  <a:txBody>
                    <a:bodyPr/>
                    <a:lstStyle/>
                    <a:p>
                      <a:r>
                        <a:rPr lang="en-US" sz="2800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What I figured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72379"/>
                  </a:ext>
                </a:extLst>
              </a:tr>
              <a:tr h="3456593">
                <a:tc>
                  <a:txBody>
                    <a:bodyPr/>
                    <a:lstStyle/>
                    <a:p>
                      <a:pPr marL="182880" indent="-182880" algn="l" defTabSz="914400">
                        <a:spcBef>
                          <a:spcPts val="12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buChar char=""/>
                      </a:pPr>
                      <a:r>
                        <a:rPr lang="en-US" sz="2400" b="1" dirty="0">
                          <a:ea typeface="+mn-lt"/>
                          <a:cs typeface="+mn-lt"/>
                        </a:rPr>
                        <a:t>What can we learn about the possible dangerous materials in the pond water?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/>
                        <a:t>Use complete sentences! </a:t>
                      </a:r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6256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F177D4-E431-4E1B-8D11-6609D9B0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17297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Link to Next Lesson</a:t>
            </a:r>
            <a:endParaRPr lang="en-US" dirty="0">
              <a:cs typeface="Calibri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057400"/>
            <a:ext cx="5486400" cy="3927348"/>
          </a:xfrm>
        </p:spPr>
        <p:txBody>
          <a:bodyPr lIns="91440" tIns="45720" rIns="91440" bIns="45720" anchor="t"/>
          <a:lstStyle/>
          <a:p>
            <a:pPr marL="0" indent="0" algn="ctr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What factors affect how soluble solids dissolve into water? 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DB4D7-C269-D1C0-3B6A-0F574A9CF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9739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8DBB-EA83-2E4A-CB5E-88298DB2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25160"/>
            <a:ext cx="8229600" cy="457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7E59C-4FCD-F92B-478C-B5ED815E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9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Our Last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2514600"/>
            <a:ext cx="5486400" cy="3470148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What does "pollutant" mean?</a:t>
            </a:r>
            <a:endParaRPr lang="en-US" dirty="0"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What properties did we discover about each pollutant? 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1C6A0-D029-6280-545A-68C97236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53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BDD9-7D71-491B-806C-7192A472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spc="-60" baseline="0" dirty="0">
                <a:latin typeface="+mj-lt"/>
                <a:ea typeface="+mj-ea"/>
                <a:cs typeface="+mj-cs"/>
              </a:rPr>
              <a:t>Lesson 3</a:t>
            </a:r>
            <a:r>
              <a:rPr lang="en-US" dirty="0"/>
              <a:t> </a:t>
            </a:r>
            <a:br>
              <a:rPr lang="en-US" b="1" kern="1200" spc="-60" baseline="0" dirty="0">
                <a:latin typeface="+mj-lt"/>
                <a:ea typeface="+mj-ea"/>
                <a:cs typeface="+mj-cs"/>
              </a:rPr>
            </a:br>
            <a:r>
              <a:rPr lang="en-US" b="1" kern="1200" spc="-60" baseline="0" dirty="0">
                <a:latin typeface="+mj-lt"/>
                <a:ea typeface="+mj-ea"/>
                <a:cs typeface="+mj-cs"/>
              </a:rPr>
              <a:t>Focus Question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50E584-1F68-4F03-BEDC-DD304BE6083A}"/>
              </a:ext>
            </a:extLst>
          </p:cNvPr>
          <p:cNvSpPr/>
          <p:nvPr/>
        </p:nvSpPr>
        <p:spPr>
          <a:xfrm>
            <a:off x="3268979" y="2005350"/>
            <a:ext cx="5185703" cy="2490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82880" indent="-182880" algn="ctr" defTabSz="914400"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2800" b="1" dirty="0">
                <a:ea typeface="+mn-lt"/>
                <a:cs typeface="+mn-lt"/>
              </a:rPr>
              <a:t>What can we learn about the possible dangerous materials in the pond water?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2525D-7D58-3D28-FCCC-F0680E2967FD}"/>
              </a:ext>
            </a:extLst>
          </p:cNvPr>
          <p:cNvSpPr txBox="1"/>
          <p:nvPr/>
        </p:nvSpPr>
        <p:spPr>
          <a:xfrm>
            <a:off x="3268979" y="4800600"/>
            <a:ext cx="518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ideas and/or questions do you have? </a:t>
            </a:r>
          </a:p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F692A-99BA-2FF9-0DC8-4758330B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8138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1115-E3BE-49B6-96FA-A9C66DF8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Where did the salt go?</a:t>
            </a:r>
            <a:endParaRPr lang="en-US">
              <a:cs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F65FC-7032-41D6-9B01-684E4E6D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What are your predictions? </a:t>
            </a:r>
            <a:endParaRPr lang="en-US" dirty="0">
              <a:cs typeface="Calibri"/>
            </a:endParaRP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Cup </a:t>
            </a: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Salt </a:t>
            </a:r>
            <a:endParaRPr lang="en-US" dirty="0">
              <a:cs typeface="Calibri"/>
            </a:endParaRPr>
          </a:p>
          <a:p>
            <a:pPr marL="393700" indent="-177800"/>
            <a:r>
              <a:rPr lang="en-US" dirty="0">
                <a:latin typeface="Calibri"/>
                <a:cs typeface="Calibri"/>
              </a:rPr>
              <a:t>Water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53165-FB65-5621-79E8-6D2BC9DF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33461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9432C0-16D3-4AFA-8762-81BBD10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Where did the salt go? 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BF0864-F246-48A9-933A-2CDAC873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What does "Conservation of Mass" mean?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latin typeface="Calibri"/>
                <a:cs typeface="Calibri"/>
              </a:rPr>
              <a:t>Can you use an example of your own?</a:t>
            </a:r>
            <a:endParaRPr lang="en-US" dirty="0">
              <a:cs typeface="Calibri" panose="020F0502020204030204" pitchFamily="34" charset="0"/>
            </a:endParaRPr>
          </a:p>
        </p:txBody>
      </p:sp>
      <p:pic>
        <p:nvPicPr>
          <p:cNvPr id="5" name="Content Placeholder 4" descr="A close up of a hat&#10;&#10;Description generated with high confidence">
            <a:extLst>
              <a:ext uri="{FF2B5EF4-FFF2-40B4-BE49-F238E27FC236}">
                <a16:creationId xmlns:a16="http://schemas.microsoft.com/office/drawing/2014/main" id="{EE86F3B7-4617-40A3-BC08-E965B5E14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026" y="177155"/>
            <a:ext cx="650158" cy="650158"/>
          </a:xfrm>
          <a:prstGeom prst="rect">
            <a:avLst/>
          </a:prstGeom>
          <a:ln>
            <a:solidFill>
              <a:srgbClr val="F8F8F8"/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81657-9C6D-D929-3B63-DE03D38B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43674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A627-0012-9D4F-B6AB-94F9D5B5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in Scientific Ways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44F34A8-78F2-194D-A29C-4B76281DCF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73" r="392" b="10691"/>
          <a:stretch/>
        </p:blipFill>
        <p:spPr>
          <a:xfrm>
            <a:off x="677526" y="2057400"/>
            <a:ext cx="8214844" cy="1157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1917C2-5716-4B13-8F30-89CB5629C4C4}"/>
              </a:ext>
            </a:extLst>
          </p:cNvPr>
          <p:cNvSpPr txBox="1"/>
          <p:nvPr/>
        </p:nvSpPr>
        <p:spPr>
          <a:xfrm>
            <a:off x="999560" y="3459625"/>
            <a:ext cx="7570776" cy="24776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What were some of the variables we talked about keeping consistent among all our groups? 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Amount of water?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Amount of each pollutant? 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Anything else that needs to be consistent? 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65F17-B8D6-551F-0D3D-7056F5F08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49899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Testing Our Pollutants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383564"/>
            <a:ext cx="5486400" cy="4601183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pH</a:t>
            </a: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latin typeface="Calibri"/>
                <a:cs typeface="Calibri"/>
              </a:rPr>
              <a:t>Temperature</a:t>
            </a:r>
          </a:p>
          <a:p>
            <a:r>
              <a:rPr lang="en-US" dirty="0">
                <a:latin typeface="Calibri"/>
                <a:cs typeface="Calibri"/>
              </a:rPr>
              <a:t>Electrical conductivity</a:t>
            </a:r>
            <a:endParaRPr lang="en-US" dirty="0"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Turbidity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What were your results?  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35DDB-9038-4C6C-3AC3-E3FEF0BD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7159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Revisiting Our Models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1600200"/>
            <a:ext cx="5486400" cy="4384548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Consider the model you made during Lesson 2. After our Lesson 3 investigation, is there anything you’d like to add (using pictures, words, and/or labels) to show what you think each pollutant mixed with water would look like. </a:t>
            </a:r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6B236-754B-6F30-9AA4-E917E8AB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7776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9E07-B622-41E5-9F10-A481F7D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Considering Another Model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1831-7F45-4EF4-B8D6-250DD3712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Here is one model scientists have developed to think about water when they zoom way, way in.</a:t>
            </a: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400" i="1" dirty="0">
                <a:latin typeface="Calibri"/>
                <a:cs typeface="Calibri"/>
              </a:rPr>
              <a:t>				</a:t>
            </a:r>
          </a:p>
          <a:p>
            <a:pPr marL="0" indent="0">
              <a:buNone/>
            </a:pPr>
            <a:r>
              <a:rPr lang="en-US" sz="1400" i="1" dirty="0">
                <a:latin typeface="Calibri"/>
                <a:cs typeface="Calibri"/>
              </a:rPr>
              <a:t>                 Image from the </a:t>
            </a:r>
            <a:r>
              <a:rPr lang="en-US" sz="1400" i="1" dirty="0" err="1">
                <a:latin typeface="Calibri"/>
                <a:cs typeface="Calibri"/>
              </a:rPr>
              <a:t>PhET</a:t>
            </a:r>
            <a:r>
              <a:rPr lang="en-US" sz="1400" i="1" dirty="0">
                <a:latin typeface="Calibri"/>
                <a:cs typeface="Calibri"/>
              </a:rPr>
              <a:t> simulation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600" b="1" i="1" dirty="0">
              <a:cs typeface="Calibri" panose="020F0502020204030204" pitchFamily="34" charset="0"/>
            </a:endParaRPr>
          </a:p>
        </p:txBody>
      </p:sp>
      <p:pic>
        <p:nvPicPr>
          <p:cNvPr id="6" name="Picture 6" descr="A picture containing text, electronics, display&#10;&#10;Description automatically generated">
            <a:extLst>
              <a:ext uri="{FF2B5EF4-FFF2-40B4-BE49-F238E27FC236}">
                <a16:creationId xmlns:a16="http://schemas.microsoft.com/office/drawing/2014/main" id="{A7E018A9-0E12-40BA-95A0-C3F43F19A8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8" r="-241" b="251"/>
          <a:stretch/>
        </p:blipFill>
        <p:spPr>
          <a:xfrm>
            <a:off x="3657600" y="2057400"/>
            <a:ext cx="3638183" cy="34080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70805-2CE9-4E3B-93B4-861386A9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3203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20805</TotalTime>
  <Words>630</Words>
  <Application>Microsoft Office PowerPoint</Application>
  <PresentationFormat>On-screen Show (4:3)</PresentationFormat>
  <Paragraphs>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 2</vt:lpstr>
      <vt:lpstr>Frame</vt:lpstr>
      <vt:lpstr>Matter Lesson 3</vt:lpstr>
      <vt:lpstr>Link to Our Last Lesson</vt:lpstr>
      <vt:lpstr>Lesson 3  Focus Question</vt:lpstr>
      <vt:lpstr>Where did the salt go?</vt:lpstr>
      <vt:lpstr>Where did the salt go? </vt:lpstr>
      <vt:lpstr>Communicating in Scientific Ways</vt:lpstr>
      <vt:lpstr>Testing Our Pollutants</vt:lpstr>
      <vt:lpstr>Revisiting Our Models</vt:lpstr>
      <vt:lpstr>Considering Another Model</vt:lpstr>
      <vt:lpstr>Creating a New Model</vt:lpstr>
      <vt:lpstr>Comparing Our Models</vt:lpstr>
      <vt:lpstr>Defining Solubility and Dissolving</vt:lpstr>
      <vt:lpstr>Eliminating Some Pollutants?</vt:lpstr>
      <vt:lpstr>Progress Tracker</vt:lpstr>
      <vt:lpstr>Link to Next Lesson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576</cp:revision>
  <dcterms:created xsi:type="dcterms:W3CDTF">2021-09-15T21:06:18Z</dcterms:created>
  <dcterms:modified xsi:type="dcterms:W3CDTF">2024-12-18T21:50:45Z</dcterms:modified>
</cp:coreProperties>
</file>