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09" r:id="rId1"/>
  </p:sldMasterIdLst>
  <p:notesMasterIdLst>
    <p:notesMasterId r:id="rId18"/>
  </p:notesMasterIdLst>
  <p:sldIdLst>
    <p:sldId id="256" r:id="rId2"/>
    <p:sldId id="261" r:id="rId3"/>
    <p:sldId id="732" r:id="rId4"/>
    <p:sldId id="719" r:id="rId5"/>
    <p:sldId id="687" r:id="rId6"/>
    <p:sldId id="277" r:id="rId7"/>
    <p:sldId id="288" r:id="rId8"/>
    <p:sldId id="290" r:id="rId9"/>
    <p:sldId id="291" r:id="rId10"/>
    <p:sldId id="268" r:id="rId11"/>
    <p:sldId id="297" r:id="rId12"/>
    <p:sldId id="286" r:id="rId13"/>
    <p:sldId id="298" r:id="rId14"/>
    <p:sldId id="293" r:id="rId15"/>
    <p:sldId id="294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A3CC442-DE53-5730-A6E9-821F8F472A54}" name="Stacey Luce" initials="SL" userId="S::sluce@bscs.org::a19ad6fe-fa41-43b8-8ab0-df1e5af5216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6E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96"/>
    <p:restoredTop sz="94939" autoAdjust="0"/>
  </p:normalViewPr>
  <p:slideViewPr>
    <p:cSldViewPr snapToObjects="1">
      <p:cViewPr varScale="1">
        <p:scale>
          <a:sx n="105" d="100"/>
          <a:sy n="105" d="100"/>
        </p:scale>
        <p:origin x="1392" y="102"/>
      </p:cViewPr>
      <p:guideLst/>
    </p:cSldViewPr>
  </p:slideViewPr>
  <p:notesTextViewPr>
    <p:cViewPr>
      <p:scale>
        <a:sx n="135" d="100"/>
        <a:sy n="135" d="100"/>
      </p:scale>
      <p:origin x="0" y="0"/>
    </p:cViewPr>
  </p:notesText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BE962-1FB3-6B49-8A55-F3E7302325D0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AD6761-AFE7-9F4D-B59A-2D4BC90CA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076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https://phet.colorado.edu/sims/html/states-of-matter-basics/latest/states-of-matter-basics_en.html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DE66CF-8383-2248-8620-05F7202EAAE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0484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AD6761-AFE7-9F4D-B59A-2D4BC90CA7B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453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chemeClr val="accent4">
              <a:alpha val="4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EF8D8-910B-4A47-B9B8-0944D22A89C3}" type="datetime1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4614A090-640F-FA4D-B1E1-5DE60F8DE10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750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BCED-5CF3-4ED9-BF87-2EEDFB1F3203}" type="datetime1">
              <a:rPr lang="en-US" smtClean="0"/>
              <a:t>12/18/2024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571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E120B-BDD0-4CA7-993A-D65FC3DEF67B}" type="datetime1">
              <a:rPr lang="en-US" smtClean="0"/>
              <a:t>12/18/2024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510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ison Layout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20E47A-C020-DE60-A9E7-5017913F0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7A8F-868A-4E04-8D22-1F80F5F1FC6F}" type="datetime1">
              <a:rPr lang="en-US" smtClean="0"/>
              <a:t>12/18/2024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B2CDF0-186F-85D3-4021-B432EDAC1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CF24C346-A28C-C8E4-B39C-8E98C0EA4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7460" y="2048843"/>
            <a:ext cx="3868340" cy="904875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BA8942DF-8257-C512-F1F9-41E2E522FC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971800"/>
            <a:ext cx="3868340" cy="32178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64B5BCDA-6E9E-66AA-6037-0B4BE9E9B8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2048843"/>
            <a:ext cx="3887391" cy="904875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88DB153D-2DC3-4BCA-D213-379FD9BE00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971800"/>
            <a:ext cx="3887391" cy="32178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5017C6-A274-3584-1B86-A5B69C16F11A}"/>
              </a:ext>
            </a:extLst>
          </p:cNvPr>
          <p:cNvSpPr/>
          <p:nvPr userDrawn="1"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48A5EF-8972-08B4-0F90-97A73A6AE259}"/>
              </a:ext>
            </a:extLst>
          </p:cNvPr>
          <p:cNvSpPr/>
          <p:nvPr userDrawn="1"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E8C92A13-3809-01EC-3FD2-4802A19F2E4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9B07BD32-C2DD-0295-168C-924B20169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34976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BBE980-F303-8C51-A216-C5BA760C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364C6-6C38-4349-9824-6526FD8D14B1}" type="datetime1">
              <a:rPr lang="en-US" smtClean="0"/>
              <a:t>12/18/2024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84782E-8C8D-5AC1-1BAC-879F828AD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72B863-9A62-9D0D-BF3E-435D37FBE54F}"/>
              </a:ext>
            </a:extLst>
          </p:cNvPr>
          <p:cNvSpPr/>
          <p:nvPr userDrawn="1"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32BD13-F1CD-2655-AD2C-1E9D0EEAA5A0}"/>
              </a:ext>
            </a:extLst>
          </p:cNvPr>
          <p:cNvSpPr/>
          <p:nvPr userDrawn="1"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84AB93CE-8921-2C09-4AED-6B7964F82F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951DF1-A573-65B1-56E7-AAE29EFBC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282829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Research presention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BBE980-F303-8C51-A216-C5BA760C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94A96-6FB7-4CEE-947E-A6326BC9DEB5}" type="datetime1">
              <a:rPr lang="en-US" smtClean="0"/>
              <a:t>12/18/2024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84782E-8C8D-5AC1-1BAC-879F828AD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4E0E83A-50AE-80E5-3345-3435C6C45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1"/>
            <a:ext cx="8229600" cy="59483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05A4A7BD-65A9-1C7C-FB92-0218423C52D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8591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Research presention no title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BBE980-F303-8C51-A216-C5BA760C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45EDF-157B-4290-9EAF-6E1E01D748B0}" type="datetime1">
              <a:rPr lang="en-US" smtClean="0"/>
              <a:t>12/18/2024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84782E-8C8D-5AC1-1BAC-879F828AD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778AB91-A682-7F17-FEC5-65EC4BEAF7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28601"/>
            <a:ext cx="3657600" cy="59483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008BDA23-EDBF-8B42-A4DC-AD22A9D40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228601"/>
            <a:ext cx="3657600" cy="59483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00992917-D77A-8B37-F3EF-1700F5D41D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3717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37744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200" b="1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494176"/>
            <a:ext cx="212598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4F0C5-E752-47AD-B911-64591C5F10D8}" type="datetime1">
              <a:rPr lang="en-US" smtClean="0"/>
              <a:t>12/18/2024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0A710DF-67E4-CDFA-814E-3D81E8543E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26DA0391-58A8-044B-AED3-EB6EFF71C13E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367283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w/titl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37744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200" b="1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494176"/>
            <a:ext cx="212598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B1D95-CF39-4199-B731-97D4FB1203DC}" type="datetime1">
              <a:rPr lang="en-US" smtClean="0"/>
              <a:t>12/18/2024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FC0FE-AD08-F1F4-ED14-6BE5A2316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00934" y="685800"/>
            <a:ext cx="2606040" cy="1145506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933E0B12-985B-CD63-10A2-B08D28FC8277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C508AEAE-0465-1085-2826-8C7AEA1F41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63847" y="685801"/>
            <a:ext cx="2606040" cy="115095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6E3E8EFE-5761-E017-4FE8-801C91B6F5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398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ody 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859A1823-E708-4AEC-8871-031463E3FA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459468"/>
            <a:ext cx="7886700" cy="3678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60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Only use for a single line title</a:t>
            </a:r>
          </a:p>
        </p:txBody>
      </p:sp>
      <p:sp>
        <p:nvSpPr>
          <p:cNvPr id="5" name="Text Placeholder 11">
            <a:extLst>
              <a:ext uri="{FF2B5EF4-FFF2-40B4-BE49-F238E27FC236}">
                <a16:creationId xmlns:a16="http://schemas.microsoft.com/office/drawing/2014/main" id="{DC64F0EF-D745-469D-B926-AFDCAB9FB62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287615"/>
            <a:ext cx="7886700" cy="4629093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800">
                <a:solidFill>
                  <a:srgbClr val="000000"/>
                </a:solidFill>
                <a:latin typeface="Calibri" panose="020F0502020204030204" pitchFamily="34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800">
                <a:solidFill>
                  <a:srgbClr val="000000"/>
                </a:solidFill>
                <a:latin typeface="Calibri" panose="020F0502020204030204" pitchFamily="34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0000"/>
                </a:solidFill>
                <a:latin typeface="Calibri" panose="020F0502020204030204" pitchFamily="34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Edit sub title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460238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ody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1">
            <a:extLst>
              <a:ext uri="{FF2B5EF4-FFF2-40B4-BE49-F238E27FC236}">
                <a16:creationId xmlns:a16="http://schemas.microsoft.com/office/drawing/2014/main" id="{907AC5E6-4633-4C8F-A663-A4600C21D0E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0104" y="1689266"/>
            <a:ext cx="7895246" cy="4227437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800">
                <a:solidFill>
                  <a:srgbClr val="000000"/>
                </a:solidFill>
                <a:latin typeface="Calibri" panose="020F0502020204030204" pitchFamily="34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800">
                <a:solidFill>
                  <a:srgbClr val="000000"/>
                </a:solidFill>
                <a:latin typeface="Calibri" panose="020F0502020204030204" pitchFamily="34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0000"/>
                </a:solidFill>
                <a:latin typeface="Calibri" panose="020F0502020204030204" pitchFamily="34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000">
                <a:solidFill>
                  <a:srgbClr val="000000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Edit sub title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859A1823-E708-4AEC-8871-031463E3FA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948740"/>
            <a:ext cx="7886700" cy="3678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>
              <a:lnSpc>
                <a:spcPct val="100000"/>
              </a:lnSpc>
              <a:defRPr sz="360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Only use this template for a two line long title, if longer reduce font size</a:t>
            </a:r>
          </a:p>
        </p:txBody>
      </p:sp>
    </p:spTree>
    <p:extLst>
      <p:ext uri="{BB962C8B-B14F-4D97-AF65-F5344CB8AC3E}">
        <p14:creationId xmlns:p14="http://schemas.microsoft.com/office/powerpoint/2010/main" val="355270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0F750-074A-4A4F-B1DA-9532F3DBFD96}" type="datetime1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827ABDEE-C6DF-5F0F-3A22-E03B9155E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823790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nclu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41A6AF-592B-0363-14C6-75EADF857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6B69F-DADE-472C-AB72-F28A7632B350}" type="datetime1">
              <a:rPr lang="en-US" smtClean="0"/>
              <a:t>12/18/2024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F25F78-38D5-9BF8-C7F5-B87538610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FDE4EB-B4A8-5BBA-E9B3-5E745A5B8D88}"/>
              </a:ext>
            </a:extLst>
          </p:cNvPr>
          <p:cNvSpPr/>
          <p:nvPr userDrawn="1"/>
        </p:nvSpPr>
        <p:spPr>
          <a:xfrm>
            <a:off x="0" y="1"/>
            <a:ext cx="17590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35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4C61DC9-DEB2-FEC8-6108-6B6A00D2A9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5715000"/>
            <a:ext cx="8229600" cy="457200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2100" b="0" spc="-75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Presenter contact info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7DA8400F-FE9E-8A09-A56C-CFC79BF0DEF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228600"/>
            <a:ext cx="8229600" cy="1828800"/>
          </a:xfrm>
        </p:spPr>
        <p:txBody>
          <a:bodyPr>
            <a:noAutofit/>
          </a:bodyPr>
          <a:lstStyle>
            <a:lvl1pPr marL="0" indent="0" algn="ctr">
              <a:buNone/>
              <a:defRPr sz="405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Conclusion (thank you, questions?,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</p:txBody>
      </p:sp>
      <p:pic>
        <p:nvPicPr>
          <p:cNvPr id="7" name="Picture 6" descr="Graphical user interface, text, application, chat or text message">
            <a:extLst>
              <a:ext uri="{FF2B5EF4-FFF2-40B4-BE49-F238E27FC236}">
                <a16:creationId xmlns:a16="http://schemas.microsoft.com/office/drawing/2014/main" id="{09082D56-4BFE-E60E-BB8E-9D3D2B6E59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32700" y="1556889"/>
            <a:ext cx="6342901" cy="4017272"/>
          </a:xfrm>
          <a:prstGeom prst="rect">
            <a:avLst/>
          </a:prstGeom>
        </p:spPr>
      </p:pic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8C677286-2203-8A89-F2D6-88A71EC0A11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054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7015734" cy="2743200"/>
          </a:xfrm>
        </p:spPr>
        <p:txBody>
          <a:bodyPr anchor="b">
            <a:normAutofit/>
          </a:bodyPr>
          <a:lstStyle>
            <a:lvl1pPr>
              <a:defRPr sz="5400" b="1" spc="-1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3613151"/>
            <a:ext cx="7015734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46B1-971C-47AD-9AA3-D4B73D08AF03}" type="datetime1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39D9FD-B1C9-684E-8973-BF3FDEBB0C48}"/>
              </a:ext>
            </a:extLst>
          </p:cNvPr>
          <p:cNvSpPr/>
          <p:nvPr userDrawn="1"/>
        </p:nvSpPr>
        <p:spPr>
          <a:xfrm>
            <a:off x="1" y="685800"/>
            <a:ext cx="457199" cy="5486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239236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AC139-F691-4B66-BC44-4DFFFE397AE7}" type="datetime1">
              <a:rPr lang="en-US" smtClean="0"/>
              <a:t>12/18/2024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2418991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685800"/>
            <a:ext cx="2606040" cy="1145506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685801"/>
            <a:ext cx="2606040" cy="1150958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169B-AE03-458F-98F1-1BEEF5E4AF20}" type="datetime1">
              <a:rPr lang="en-US" smtClean="0"/>
              <a:t>12/18/2024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2097758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3503-AEE6-4921-9886-507770AD5F96}" type="datetime1">
              <a:rPr lang="en-US" smtClean="0"/>
              <a:t>12/18/2024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1148965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B669-3E5A-46E5-95EB-BCA1DDEA0FB2}" type="datetime1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937810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3200" b="1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B112E-1B81-4330-AF38-A33784930A6B}" type="datetime1">
              <a:rPr lang="en-US" smtClean="0"/>
              <a:t>12/18/2024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3763122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1DEBC-065E-4AF1-BDC2-B67229FA3723}" type="datetime1">
              <a:rPr lang="en-US" smtClean="0"/>
              <a:t>12/18/2024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1677497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64B68E0-091C-4ECA-848D-C620066612CE}" type="datetime1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© 2024 BSCS Science Learning. This work is licensed under CC BY-NC-SA 4.0. </a:t>
            </a: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58AC2799-2430-A81A-14AB-EE20F49D35FE}"/>
              </a:ext>
            </a:extLst>
          </p:cNvPr>
          <p:cNvPicPr>
            <a:picLocks noChangeAspect="1"/>
          </p:cNvPicPr>
          <p:nvPr userDrawn="1"/>
        </p:nvPicPr>
        <p:blipFill>
          <a:blip r:embed="rId2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660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698" r:id="rId12"/>
    <p:sldLayoutId id="2147483699" r:id="rId13"/>
    <p:sldLayoutId id="2147483705" r:id="rId14"/>
    <p:sldLayoutId id="2147483706" r:id="rId15"/>
    <p:sldLayoutId id="2147483707" r:id="rId16"/>
    <p:sldLayoutId id="2147483708" r:id="rId17"/>
    <p:sldLayoutId id="2147483722" r:id="rId18"/>
    <p:sldLayoutId id="2147483723" r:id="rId19"/>
    <p:sldLayoutId id="2147483724" r:id="rId2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 spc="-6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F67BE-F4E6-4A88-2306-15DAAE134D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Matter Lesson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A31755-852A-8AD6-18A6-9281A748A7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445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39E07-B622-41E5-9F10-A481F7D98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Creating a New Model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FE1831-7F45-4EF4-B8D6-250DD3712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951" y="1600200"/>
            <a:ext cx="5486400" cy="4384548"/>
          </a:xfrm>
        </p:spPr>
        <p:txBody>
          <a:bodyPr lIns="91440" tIns="45720" rIns="91440" bIns="45720" anchor="t"/>
          <a:lstStyle/>
          <a:p>
            <a:pPr marL="347663" indent="-347663"/>
            <a:r>
              <a:rPr lang="en-US" dirty="0">
                <a:latin typeface="Calibri"/>
                <a:cs typeface="Calibri"/>
              </a:rPr>
              <a:t>How can we show water particles mixed with our pollutant’s particles in a model?</a:t>
            </a:r>
            <a:endParaRPr lang="en-US" i="1" dirty="0">
              <a:cs typeface="Calibri" panose="020F0502020204030204" pitchFamily="34" charset="0"/>
            </a:endParaRPr>
          </a:p>
          <a:p>
            <a:pPr marL="347663" indent="-347663"/>
            <a:r>
              <a:rPr lang="en-US" dirty="0">
                <a:latin typeface="Calibri"/>
                <a:cs typeface="Calibri"/>
              </a:rPr>
              <a:t>Create a caption:</a:t>
            </a:r>
            <a:endParaRPr lang="en-US" i="1" dirty="0">
              <a:cs typeface="Calibri" panose="020F0502020204030204" pitchFamily="34" charset="0"/>
            </a:endParaRPr>
          </a:p>
          <a:p>
            <a:pPr marL="1143000" lvl="1" indent="-457200">
              <a:buFont typeface="Courier New" panose="02070309020205020404" pitchFamily="49" charset="0"/>
              <a:buChar char="o"/>
            </a:pPr>
            <a:r>
              <a:rPr lang="en-US" i="1" dirty="0">
                <a:latin typeface="Calibri"/>
                <a:cs typeface="Calibri"/>
              </a:rPr>
              <a:t>We showed ______. </a:t>
            </a:r>
            <a:endParaRPr lang="en-US" i="1" dirty="0">
              <a:cs typeface="Calibri" panose="020F0502020204030204" pitchFamily="34" charset="0"/>
            </a:endParaRPr>
          </a:p>
          <a:p>
            <a:pPr marL="1143000" lvl="1" indent="-457200">
              <a:buFont typeface="Courier New" panose="02070309020205020404" pitchFamily="49" charset="0"/>
              <a:buChar char="o"/>
            </a:pPr>
            <a:r>
              <a:rPr lang="en-US" i="1" dirty="0">
                <a:latin typeface="Calibri"/>
                <a:cs typeface="Calibri"/>
              </a:rPr>
              <a:t>This represents ______. </a:t>
            </a:r>
            <a:endParaRPr lang="en-US" i="1" dirty="0"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6AF942-424F-E662-98D4-A938A1AA7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1650142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39E07-B622-41E5-9F10-A481F7D98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Comparing Our Models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FE1831-7F45-4EF4-B8D6-250DD3712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951" y="1600200"/>
            <a:ext cx="5486400" cy="4384548"/>
          </a:xfrm>
        </p:spPr>
        <p:txBody>
          <a:bodyPr lIns="91440" tIns="45720" rIns="91440" bIns="45720" anchor="t"/>
          <a:lstStyle/>
          <a:p>
            <a:pPr marL="347663" indent="-347663"/>
            <a:r>
              <a:rPr lang="en-US" dirty="0">
                <a:latin typeface="Calibri"/>
                <a:cs typeface="Calibri"/>
              </a:rPr>
              <a:t>Any clarifying questions or observations about these models? </a:t>
            </a:r>
            <a:endParaRPr lang="en-US" i="1" dirty="0">
              <a:cs typeface="Calibri" panose="020F0502020204030204" pitchFamily="34" charset="0"/>
            </a:endParaRPr>
          </a:p>
          <a:p>
            <a:pPr marL="347663" indent="-347663"/>
            <a:r>
              <a:rPr lang="en-US" dirty="0">
                <a:latin typeface="Calibri"/>
                <a:cs typeface="Calibri"/>
              </a:rPr>
              <a:t>Share your caption:</a:t>
            </a:r>
            <a:endParaRPr lang="en-US" i="1" dirty="0">
              <a:cs typeface="Calibri" panose="020F0502020204030204" pitchFamily="34" charset="0"/>
            </a:endParaRPr>
          </a:p>
          <a:p>
            <a:pPr marL="1143000" lvl="1" indent="-457200">
              <a:buFont typeface="Courier New" panose="02070309020205020404" pitchFamily="49" charset="0"/>
              <a:buChar char="o"/>
            </a:pPr>
            <a:r>
              <a:rPr lang="en-US" i="1" dirty="0">
                <a:latin typeface="Calibri"/>
                <a:cs typeface="Calibri"/>
              </a:rPr>
              <a:t>We showed ______. </a:t>
            </a:r>
            <a:endParaRPr lang="en-US" i="1" dirty="0">
              <a:cs typeface="Calibri" panose="020F0502020204030204" pitchFamily="34" charset="0"/>
            </a:endParaRPr>
          </a:p>
          <a:p>
            <a:pPr marL="1143000" lvl="1" indent="-457200">
              <a:buFont typeface="Courier New" panose="02070309020205020404" pitchFamily="49" charset="0"/>
              <a:buChar char="o"/>
            </a:pPr>
            <a:r>
              <a:rPr lang="en-US" i="1" dirty="0">
                <a:latin typeface="Calibri"/>
                <a:cs typeface="Calibri"/>
              </a:rPr>
              <a:t>This represents ______. </a:t>
            </a:r>
            <a:endParaRPr lang="en-US" i="1" dirty="0"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D9D7FE-D09E-6FF9-B5F9-904614305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822129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F9432C0-16D3-4AFA-8762-81BBD10EF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Defining Solubility and Dissolving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7BF0864-F246-48A9-933A-2CDAC8739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951" y="1383564"/>
            <a:ext cx="5486400" cy="4601183"/>
          </a:xfrm>
        </p:spPr>
        <p:txBody>
          <a:bodyPr lIns="91440" tIns="45720" rIns="91440" bIns="45720" anchor="t"/>
          <a:lstStyle/>
          <a:p>
            <a:pPr marL="0" indent="0">
              <a:buNone/>
            </a:pPr>
            <a:r>
              <a:rPr lang="en-US" b="1" i="1" dirty="0">
                <a:latin typeface="Calibri"/>
                <a:cs typeface="Calibri"/>
              </a:rPr>
              <a:t>Dissolve</a:t>
            </a:r>
            <a:r>
              <a:rPr lang="en-US" dirty="0">
                <a:latin typeface="Calibri"/>
                <a:cs typeface="Calibri"/>
              </a:rPr>
              <a:t>: When a substance (like salt) seems to disappear when it’s mixed in with water</a:t>
            </a:r>
          </a:p>
          <a:p>
            <a:pPr marL="0" indent="0">
              <a:buNone/>
            </a:pPr>
            <a:endParaRPr lang="en-US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US" b="1" i="1" dirty="0">
                <a:latin typeface="Calibri"/>
                <a:cs typeface="Calibri"/>
              </a:rPr>
              <a:t>Solubility</a:t>
            </a:r>
            <a:r>
              <a:rPr lang="en-US" dirty="0">
                <a:latin typeface="Calibri"/>
                <a:cs typeface="Calibri"/>
              </a:rPr>
              <a:t>: A property of a substance that tells us how easily or whether a substance dissolves</a:t>
            </a:r>
            <a:endParaRPr lang="en-US" dirty="0"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908A85-D102-35BF-D00B-8CA8E5FFB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13154573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F9432C0-16D3-4AFA-8762-81BBD10EF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Eliminating Some Pollutants?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7BF0864-F246-48A9-933A-2CDAC8739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951" y="2057400"/>
            <a:ext cx="5486400" cy="3927348"/>
          </a:xfrm>
        </p:spPr>
        <p:txBody>
          <a:bodyPr lIns="91440" tIns="45720" rIns="91440" bIns="45720" anchor="t"/>
          <a:lstStyle/>
          <a:p>
            <a:pPr marL="0" indent="0">
              <a:buNone/>
            </a:pPr>
            <a:r>
              <a:rPr lang="en-US" dirty="0">
                <a:latin typeface="Calibri"/>
                <a:cs typeface="Calibri"/>
              </a:rPr>
              <a:t>With what we know about the properties of pollutants, are there any we can eliminate from our possibilities of what is in the pond? </a:t>
            </a:r>
            <a:endParaRPr lang="en-US" dirty="0"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53BDD9-ABB4-A01F-E195-A7514616F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7872250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39E07-B622-41E5-9F10-A481F7D98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Progress Tracker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6C48872B-1B31-F146-9321-63BDA6D612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383985"/>
              </p:ext>
            </p:extLst>
          </p:nvPr>
        </p:nvGraphicFramePr>
        <p:xfrm>
          <a:off x="855327" y="1975104"/>
          <a:ext cx="7433346" cy="39747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6673">
                  <a:extLst>
                    <a:ext uri="{9D8B030D-6E8A-4147-A177-3AD203B41FA5}">
                      <a16:colId xmlns:a16="http://schemas.microsoft.com/office/drawing/2014/main" val="2249074091"/>
                    </a:ext>
                  </a:extLst>
                </a:gridCol>
                <a:gridCol w="3716673">
                  <a:extLst>
                    <a:ext uri="{9D8B030D-6E8A-4147-A177-3AD203B41FA5}">
                      <a16:colId xmlns:a16="http://schemas.microsoft.com/office/drawing/2014/main" val="1649193560"/>
                    </a:ext>
                  </a:extLst>
                </a:gridCol>
              </a:tblGrid>
              <a:tr h="455520">
                <a:tc>
                  <a:txBody>
                    <a:bodyPr/>
                    <a:lstStyle/>
                    <a:p>
                      <a:r>
                        <a:rPr lang="en-US" sz="2800" dirty="0"/>
                        <a:t>Questions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What I figured out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272379"/>
                  </a:ext>
                </a:extLst>
              </a:tr>
              <a:tr h="3456593">
                <a:tc>
                  <a:txBody>
                    <a:bodyPr/>
                    <a:lstStyle/>
                    <a:p>
                      <a:pPr marL="182880" indent="-182880" algn="l" defTabSz="914400">
                        <a:spcBef>
                          <a:spcPts val="1200"/>
                        </a:spcBef>
                        <a:buClr>
                          <a:schemeClr val="accent1"/>
                        </a:buClr>
                        <a:buFont typeface="Wingdings 2" pitchFamily="18" charset="2"/>
                        <a:buChar char=""/>
                      </a:pPr>
                      <a:r>
                        <a:rPr lang="en-US" sz="2400" b="1" dirty="0">
                          <a:ea typeface="+mn-lt"/>
                          <a:cs typeface="+mn-lt"/>
                        </a:rPr>
                        <a:t>What can we learn about the possible dangerous materials in the pond water?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i="1" dirty="0"/>
                        <a:t>Use complete sentences! </a:t>
                      </a:r>
                    </a:p>
                    <a:p>
                      <a:endParaRPr lang="en-US" sz="2800" dirty="0"/>
                    </a:p>
                    <a:p>
                      <a:endParaRPr lang="en-US" sz="2800" dirty="0"/>
                    </a:p>
                    <a:p>
                      <a:endParaRPr lang="en-US" sz="2800" dirty="0"/>
                    </a:p>
                    <a:p>
                      <a:endParaRPr lang="en-US" sz="2800" dirty="0"/>
                    </a:p>
                    <a:p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0625602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F177D4-E431-4E1B-8D11-6609D9B05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31729718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F9432C0-16D3-4AFA-8762-81BBD10EF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Link to Next Lesson</a:t>
            </a:r>
            <a:endParaRPr lang="en-US" dirty="0">
              <a:cs typeface="Calibri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7BF0864-F246-48A9-933A-2CDAC8739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951" y="2057400"/>
            <a:ext cx="5486400" cy="3927348"/>
          </a:xfrm>
        </p:spPr>
        <p:txBody>
          <a:bodyPr lIns="91440" tIns="45720" rIns="91440" bIns="45720" anchor="t"/>
          <a:lstStyle/>
          <a:p>
            <a:pPr marL="0" indent="0" algn="ctr">
              <a:buNone/>
            </a:pPr>
            <a:endParaRPr lang="en-US" dirty="0">
              <a:latin typeface="Calibri"/>
              <a:cs typeface="Calibri"/>
            </a:endParaRPr>
          </a:p>
          <a:p>
            <a:pPr marL="0" indent="0" algn="ctr">
              <a:buNone/>
            </a:pPr>
            <a:r>
              <a:rPr lang="en-US" dirty="0">
                <a:latin typeface="Calibri"/>
                <a:cs typeface="Calibri"/>
              </a:rPr>
              <a:t>What factors affect how soluble solids dissolve into water? </a:t>
            </a:r>
            <a:endParaRPr lang="en-US" dirty="0"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2DB4D7-C269-D1C0-3B6A-0F574A9CF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397391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18DBB-EA83-2E4A-CB5E-88298DB29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725160"/>
            <a:ext cx="8229600" cy="4572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87E59C-4FCD-F92B-478C-B5ED815E5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991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39E07-B622-41E5-9F10-A481F7D98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to Our Last Lesson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FE1831-7F45-4EF4-B8D6-250DD3712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951" y="2514600"/>
            <a:ext cx="5486400" cy="3470148"/>
          </a:xfrm>
        </p:spPr>
        <p:txBody>
          <a:bodyPr lIns="91440" tIns="45720" rIns="91440" bIns="45720" anchor="t"/>
          <a:lstStyle/>
          <a:p>
            <a:r>
              <a:rPr lang="en-US" dirty="0">
                <a:latin typeface="Calibri"/>
                <a:cs typeface="Calibri"/>
              </a:rPr>
              <a:t>What does "pollutant" mean?</a:t>
            </a:r>
            <a:endParaRPr lang="en-US" dirty="0">
              <a:cs typeface="Calibri"/>
            </a:endParaRPr>
          </a:p>
          <a:p>
            <a:r>
              <a:rPr lang="en-US" dirty="0">
                <a:latin typeface="Calibri"/>
                <a:cs typeface="Calibri"/>
              </a:rPr>
              <a:t>What properties did we discover about each pollutant? </a:t>
            </a:r>
            <a:endParaRPr lang="en-US" dirty="0">
              <a:cs typeface="Calibri"/>
            </a:endParaRPr>
          </a:p>
          <a:p>
            <a:pPr lvl="1"/>
            <a:endParaRPr lang="en-US" dirty="0">
              <a:cs typeface="Calibri"/>
            </a:endParaRPr>
          </a:p>
          <a:p>
            <a:pPr marL="0" indent="0">
              <a:buNone/>
            </a:pPr>
            <a:endParaRPr lang="en-US" dirty="0"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US" sz="3600" b="1" i="1" dirty="0">
              <a:cs typeface="Calibri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91C6A0-D029-6280-545A-68C97236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15356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9BDD9-7D71-491B-806C-7192A472A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kern="1200" spc="-60" baseline="0" dirty="0">
                <a:latin typeface="+mj-lt"/>
                <a:ea typeface="+mj-ea"/>
                <a:cs typeface="+mj-cs"/>
              </a:rPr>
              <a:t>Lesson 3</a:t>
            </a:r>
            <a:r>
              <a:rPr lang="en-US" dirty="0"/>
              <a:t> </a:t>
            </a:r>
            <a:br>
              <a:rPr lang="en-US" b="1" kern="1200" spc="-60" baseline="0" dirty="0">
                <a:latin typeface="+mj-lt"/>
                <a:ea typeface="+mj-ea"/>
                <a:cs typeface="+mj-cs"/>
              </a:rPr>
            </a:br>
            <a:r>
              <a:rPr lang="en-US" b="1" kern="1200" spc="-60" baseline="0" dirty="0">
                <a:latin typeface="+mj-lt"/>
                <a:ea typeface="+mj-ea"/>
                <a:cs typeface="+mj-cs"/>
              </a:rPr>
              <a:t>Focus Question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F50E584-1F68-4F03-BEDC-DD304BE6083A}"/>
              </a:ext>
            </a:extLst>
          </p:cNvPr>
          <p:cNvSpPr/>
          <p:nvPr/>
        </p:nvSpPr>
        <p:spPr>
          <a:xfrm>
            <a:off x="3268979" y="2005350"/>
            <a:ext cx="5185703" cy="2490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182880" indent="-182880" algn="ctr" defTabSz="914400"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</a:pPr>
            <a:r>
              <a:rPr lang="en-US" sz="2800" b="1" dirty="0">
                <a:ea typeface="+mn-lt"/>
                <a:cs typeface="+mn-lt"/>
              </a:rPr>
              <a:t>What can we learn about the possible dangerous materials in the pond water?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42525D-7D58-3D28-FCCC-F0680E2967FD}"/>
              </a:ext>
            </a:extLst>
          </p:cNvPr>
          <p:cNvSpPr txBox="1"/>
          <p:nvPr/>
        </p:nvSpPr>
        <p:spPr>
          <a:xfrm>
            <a:off x="3268979" y="4800600"/>
            <a:ext cx="5185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What ideas and/or questions do you have? </a:t>
            </a:r>
          </a:p>
          <a:p>
            <a:pPr algn="ctr"/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4F692A-99BA-2FF9-0DC8-4758330B7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781382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A1115-E3BE-49B6-96FA-A9C66DF89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/>
                <a:cs typeface="Calibri"/>
              </a:rPr>
              <a:t>Where did the salt go?</a:t>
            </a:r>
            <a:endParaRPr lang="en-US">
              <a:cs typeface="Calibri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1F65FC-7032-41D6-9B01-684E4E6D8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pPr marL="0" indent="0">
              <a:buNone/>
            </a:pPr>
            <a:endParaRPr lang="en-US" dirty="0">
              <a:latin typeface="Calibri"/>
              <a:cs typeface="Calibri"/>
            </a:endParaRPr>
          </a:p>
          <a:p>
            <a:pPr marL="0" indent="0">
              <a:buNone/>
            </a:pPr>
            <a:endParaRPr lang="en-US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Calibri"/>
                <a:cs typeface="Calibri"/>
              </a:rPr>
              <a:t>What are your predictions? </a:t>
            </a:r>
            <a:endParaRPr lang="en-US" dirty="0">
              <a:cs typeface="Calibri"/>
            </a:endParaRPr>
          </a:p>
          <a:p>
            <a:pPr marL="393700" indent="-177800"/>
            <a:r>
              <a:rPr lang="en-US" dirty="0">
                <a:latin typeface="Calibri"/>
                <a:cs typeface="Calibri"/>
              </a:rPr>
              <a:t>Cup </a:t>
            </a:r>
          </a:p>
          <a:p>
            <a:pPr marL="393700" indent="-177800"/>
            <a:r>
              <a:rPr lang="en-US" dirty="0">
                <a:latin typeface="Calibri"/>
                <a:cs typeface="Calibri"/>
              </a:rPr>
              <a:t>Salt </a:t>
            </a:r>
            <a:endParaRPr lang="en-US" dirty="0">
              <a:cs typeface="Calibri"/>
            </a:endParaRPr>
          </a:p>
          <a:p>
            <a:pPr marL="393700" indent="-177800"/>
            <a:r>
              <a:rPr lang="en-US" dirty="0">
                <a:latin typeface="Calibri"/>
                <a:cs typeface="Calibri"/>
              </a:rPr>
              <a:t>Water 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C53165-FB65-5621-79E8-6D2BC9DF5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1334614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F9432C0-16D3-4AFA-8762-81BBD10EF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/>
                <a:cs typeface="Calibri"/>
              </a:rPr>
              <a:t>Where did the salt go? </a:t>
            </a:r>
            <a:endParaRPr lang="en-US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7BF0864-F246-48A9-933A-2CDAC8739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endParaRPr lang="en-US" dirty="0">
              <a:latin typeface="Calibri"/>
              <a:cs typeface="Calibri"/>
            </a:endParaRPr>
          </a:p>
          <a:p>
            <a:endParaRPr lang="en-US" dirty="0">
              <a:latin typeface="Calibri"/>
              <a:cs typeface="Calibri"/>
            </a:endParaRPr>
          </a:p>
          <a:p>
            <a:r>
              <a:rPr lang="en-US" dirty="0">
                <a:latin typeface="Calibri"/>
                <a:cs typeface="Calibri"/>
              </a:rPr>
              <a:t>What does "Conservation of Mass" mean?</a:t>
            </a:r>
            <a:endParaRPr lang="en-US" dirty="0">
              <a:cs typeface="Calibri" panose="020F0502020204030204" pitchFamily="34" charset="0"/>
            </a:endParaRPr>
          </a:p>
          <a:p>
            <a:endParaRPr lang="en-US" dirty="0">
              <a:cs typeface="Calibri" panose="020F0502020204030204" pitchFamily="34" charset="0"/>
            </a:endParaRPr>
          </a:p>
          <a:p>
            <a:r>
              <a:rPr lang="en-US" dirty="0">
                <a:latin typeface="Calibri"/>
                <a:cs typeface="Calibri"/>
              </a:rPr>
              <a:t>Can you use an example of your own?</a:t>
            </a:r>
            <a:endParaRPr lang="en-US" dirty="0">
              <a:cs typeface="Calibri" panose="020F0502020204030204" pitchFamily="34" charset="0"/>
            </a:endParaRPr>
          </a:p>
        </p:txBody>
      </p:sp>
      <p:pic>
        <p:nvPicPr>
          <p:cNvPr id="5" name="Content Placeholder 4" descr="A close up of a hat&#10;&#10;Description generated with high confidence">
            <a:extLst>
              <a:ext uri="{FF2B5EF4-FFF2-40B4-BE49-F238E27FC236}">
                <a16:creationId xmlns:a16="http://schemas.microsoft.com/office/drawing/2014/main" id="{EE86F3B7-4617-40A3-BC08-E965B5E140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7026" y="177155"/>
            <a:ext cx="650158" cy="650158"/>
          </a:xfrm>
          <a:prstGeom prst="rect">
            <a:avLst/>
          </a:prstGeom>
          <a:ln>
            <a:solidFill>
              <a:srgbClr val="F8F8F8"/>
            </a:solidFill>
          </a:ln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F81657-9C6D-D929-3B63-DE03D38B1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1436744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6A627-0012-9D4F-B6AB-94F9D5B55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Communicating in Scientific Ways</a:t>
            </a:r>
          </a:p>
        </p:txBody>
      </p:sp>
      <p:pic>
        <p:nvPicPr>
          <p:cNvPr id="5" name="Picture 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244F34A8-78F2-194D-A29C-4B76281DCF0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973" r="392" b="10691"/>
          <a:stretch/>
        </p:blipFill>
        <p:spPr>
          <a:xfrm>
            <a:off x="677526" y="2057400"/>
            <a:ext cx="8214844" cy="115788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D1917C2-5716-4B13-8F30-89CB5629C4C4}"/>
              </a:ext>
            </a:extLst>
          </p:cNvPr>
          <p:cNvSpPr txBox="1"/>
          <p:nvPr/>
        </p:nvSpPr>
        <p:spPr>
          <a:xfrm>
            <a:off x="999560" y="3459625"/>
            <a:ext cx="7570776" cy="247760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latin typeface="Calibri"/>
                <a:cs typeface="Calibri"/>
              </a:rPr>
              <a:t>What were some of the variables we talked about keeping consistent among all our groups? </a:t>
            </a:r>
          </a:p>
          <a:p>
            <a:pPr marL="914400" lvl="1" indent="-4572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rgbClr val="000000"/>
                </a:solidFill>
                <a:latin typeface="Calibri"/>
                <a:cs typeface="Calibri"/>
              </a:rPr>
              <a:t>Amount of water?</a:t>
            </a:r>
          </a:p>
          <a:p>
            <a:pPr marL="914400" lvl="1" indent="-4572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rgbClr val="000000"/>
                </a:solidFill>
                <a:latin typeface="Calibri"/>
                <a:cs typeface="Calibri"/>
              </a:rPr>
              <a:t>Amount of each pollutant? </a:t>
            </a:r>
          </a:p>
          <a:p>
            <a:pPr marL="914400" lvl="1" indent="-4572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rgbClr val="000000"/>
                </a:solidFill>
                <a:latin typeface="Calibri"/>
                <a:cs typeface="Calibri"/>
              </a:rPr>
              <a:t>Anything else that needs to be consistent? 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A65F17-B8D6-551F-0D3D-7056F5F08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1498995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39E07-B622-41E5-9F10-A481F7D98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Testing Our Pollutants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FE1831-7F45-4EF4-B8D6-250DD3712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951" y="1383564"/>
            <a:ext cx="5486400" cy="4601183"/>
          </a:xfrm>
        </p:spPr>
        <p:txBody>
          <a:bodyPr lIns="91440" tIns="45720" rIns="91440" bIns="45720" anchor="t"/>
          <a:lstStyle/>
          <a:p>
            <a:r>
              <a:rPr lang="en-US" dirty="0">
                <a:latin typeface="Calibri"/>
                <a:cs typeface="Calibri"/>
              </a:rPr>
              <a:t>pH</a:t>
            </a:r>
            <a:endParaRPr lang="en-US" dirty="0">
              <a:cs typeface="Calibri" panose="020F0502020204030204" pitchFamily="34" charset="0"/>
            </a:endParaRPr>
          </a:p>
          <a:p>
            <a:r>
              <a:rPr lang="en-US" dirty="0">
                <a:latin typeface="Calibri"/>
                <a:cs typeface="Calibri"/>
              </a:rPr>
              <a:t>Temperature</a:t>
            </a:r>
          </a:p>
          <a:p>
            <a:r>
              <a:rPr lang="en-US" dirty="0">
                <a:latin typeface="Calibri"/>
                <a:cs typeface="Calibri"/>
              </a:rPr>
              <a:t>Electrical conductivity</a:t>
            </a:r>
            <a:endParaRPr lang="en-US" dirty="0">
              <a:cs typeface="Calibri"/>
            </a:endParaRPr>
          </a:p>
          <a:p>
            <a:r>
              <a:rPr lang="en-US" dirty="0">
                <a:latin typeface="Calibri"/>
                <a:cs typeface="Calibri"/>
              </a:rPr>
              <a:t>Turbidity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Calibri"/>
                <a:cs typeface="Calibri"/>
              </a:rPr>
              <a:t>What were your results?  </a:t>
            </a:r>
            <a:endParaRPr lang="en-US" dirty="0">
              <a:cs typeface="Calibri" panose="020F0502020204030204" pitchFamily="34" charset="0"/>
            </a:endParaRPr>
          </a:p>
          <a:p>
            <a:endParaRPr lang="en-US" dirty="0">
              <a:cs typeface="Calibri" panose="020F0502020204030204" pitchFamily="34" charset="0"/>
            </a:endParaRPr>
          </a:p>
          <a:p>
            <a:pPr lvl="1"/>
            <a:endParaRPr lang="en-US" dirty="0"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US" sz="3600" b="1" i="1" dirty="0">
              <a:cs typeface="Calibri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535DDB-9038-4C6C-3AC3-E3FEF0BD2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2715944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39E07-B622-41E5-9F10-A481F7D98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Revisiting Our Models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FE1831-7F45-4EF4-B8D6-250DD3712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951" y="1600200"/>
            <a:ext cx="5486400" cy="4384548"/>
          </a:xfrm>
        </p:spPr>
        <p:txBody>
          <a:bodyPr lIns="91440" tIns="45720" rIns="91440" bIns="45720" anchor="t"/>
          <a:lstStyle/>
          <a:p>
            <a:pPr marL="0" indent="0">
              <a:buNone/>
            </a:pPr>
            <a:r>
              <a:rPr lang="en-US" dirty="0">
                <a:latin typeface="Calibri"/>
                <a:cs typeface="Calibri"/>
              </a:rPr>
              <a:t>Consider the model you made during Lesson 2. After our Lesson 3 investigation, is there anything you’d like to add (using pictures, words, and/or labels) to show what you think each pollutant mixed with water would look like. </a:t>
            </a:r>
            <a:endParaRPr lang="en-US" dirty="0">
              <a:cs typeface="Calibri" panose="020F0502020204030204" pitchFamily="34" charset="0"/>
            </a:endParaRPr>
          </a:p>
          <a:p>
            <a:endParaRPr lang="en-US" dirty="0">
              <a:cs typeface="Calibri" panose="020F0502020204030204" pitchFamily="34" charset="0"/>
            </a:endParaRPr>
          </a:p>
          <a:p>
            <a:endParaRPr lang="en-US" dirty="0">
              <a:cs typeface="Calibri" panose="020F0502020204030204" pitchFamily="34" charset="0"/>
            </a:endParaRPr>
          </a:p>
          <a:p>
            <a:pPr lvl="1"/>
            <a:endParaRPr lang="en-US" dirty="0"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US" sz="3600" b="1" i="1" dirty="0">
              <a:cs typeface="Calibri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56B236-754B-6F30-9AA4-E917E8AB0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777692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39E07-B622-41E5-9F10-A481F7D98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Considering Another Model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FE1831-7F45-4EF4-B8D6-250DD3712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Calibri"/>
                <a:cs typeface="Calibri"/>
              </a:rPr>
              <a:t>Here is one model scientists have developed to think about water when they zoom way, way in.</a:t>
            </a:r>
          </a:p>
          <a:p>
            <a:endParaRPr lang="en-US" dirty="0">
              <a:cs typeface="Calibri" panose="020F0502020204030204" pitchFamily="34" charset="0"/>
            </a:endParaRPr>
          </a:p>
          <a:p>
            <a:endParaRPr lang="en-US" dirty="0">
              <a:cs typeface="Calibri" panose="020F0502020204030204" pitchFamily="34" charset="0"/>
            </a:endParaRPr>
          </a:p>
          <a:p>
            <a:endParaRPr lang="en-US" dirty="0">
              <a:cs typeface="Calibri" panose="020F0502020204030204" pitchFamily="34" charset="0"/>
            </a:endParaRPr>
          </a:p>
          <a:p>
            <a:endParaRPr lang="en-US" dirty="0">
              <a:cs typeface="Calibri" panose="020F0502020204030204" pitchFamily="34" charset="0"/>
            </a:endParaRPr>
          </a:p>
          <a:p>
            <a:endParaRPr lang="en-US" dirty="0">
              <a:cs typeface="Calibri" panose="020F0502020204030204" pitchFamily="34" charset="0"/>
            </a:endParaRPr>
          </a:p>
          <a:p>
            <a:endParaRPr lang="en-US" dirty="0">
              <a:cs typeface="Calibri" panose="020F0502020204030204" pitchFamily="34" charset="0"/>
            </a:endParaRPr>
          </a:p>
          <a:p>
            <a:endParaRPr lang="en-US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US" sz="1400" i="1" dirty="0">
                <a:latin typeface="Calibri"/>
                <a:cs typeface="Calibri"/>
              </a:rPr>
              <a:t>				</a:t>
            </a:r>
          </a:p>
          <a:p>
            <a:pPr marL="0" indent="0">
              <a:buNone/>
            </a:pPr>
            <a:r>
              <a:rPr lang="en-US" sz="1400" i="1" dirty="0">
                <a:latin typeface="Calibri"/>
                <a:cs typeface="Calibri"/>
              </a:rPr>
              <a:t>                 Image from the </a:t>
            </a:r>
            <a:r>
              <a:rPr lang="en-US" sz="1400" i="1" dirty="0" err="1">
                <a:latin typeface="Calibri"/>
                <a:cs typeface="Calibri"/>
              </a:rPr>
              <a:t>PhET</a:t>
            </a:r>
            <a:r>
              <a:rPr lang="en-US" sz="1400" i="1" dirty="0">
                <a:latin typeface="Calibri"/>
                <a:cs typeface="Calibri"/>
              </a:rPr>
              <a:t> simulation</a:t>
            </a:r>
            <a:endParaRPr lang="en-US" dirty="0">
              <a:cs typeface="Calibri" panose="020F0502020204030204" pitchFamily="34" charset="0"/>
            </a:endParaRPr>
          </a:p>
          <a:p>
            <a:pPr lvl="1"/>
            <a:endParaRPr lang="en-US" dirty="0"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US" sz="3600" b="1" i="1" dirty="0">
              <a:cs typeface="Calibri" panose="020F0502020204030204" pitchFamily="34" charset="0"/>
            </a:endParaRPr>
          </a:p>
        </p:txBody>
      </p:sp>
      <p:pic>
        <p:nvPicPr>
          <p:cNvPr id="6" name="Picture 6" descr="A picture containing text, electronics, display&#10;&#10;Description automatically generated">
            <a:extLst>
              <a:ext uri="{FF2B5EF4-FFF2-40B4-BE49-F238E27FC236}">
                <a16:creationId xmlns:a16="http://schemas.microsoft.com/office/drawing/2014/main" id="{A7E018A9-0E12-40BA-95A0-C3F43F19A83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508" r="-241" b="251"/>
          <a:stretch/>
        </p:blipFill>
        <p:spPr>
          <a:xfrm>
            <a:off x="3657600" y="2057400"/>
            <a:ext cx="3638183" cy="340806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C70805-2CE9-4E3B-93B4-861386A9E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Learning.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3320342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rame">
  <a:themeElements>
    <a:clrScheme name="BSCS">
      <a:dk1>
        <a:srgbClr val="4C4C4C"/>
      </a:dk1>
      <a:lt1>
        <a:srgbClr val="FFFFFF"/>
      </a:lt1>
      <a:dk2>
        <a:srgbClr val="4C4C4C"/>
      </a:dk2>
      <a:lt2>
        <a:srgbClr val="FFFFFF"/>
      </a:lt2>
      <a:accent1>
        <a:srgbClr val="293476"/>
      </a:accent1>
      <a:accent2>
        <a:srgbClr val="3087B4"/>
      </a:accent2>
      <a:accent3>
        <a:srgbClr val="4C4C4C"/>
      </a:accent3>
      <a:accent4>
        <a:srgbClr val="DFE5ED"/>
      </a:accent4>
      <a:accent5>
        <a:srgbClr val="FDF3E7"/>
      </a:accent5>
      <a:accent6>
        <a:srgbClr val="5E3C7C"/>
      </a:accent6>
      <a:hlink>
        <a:srgbClr val="5E3C7C"/>
      </a:hlink>
      <a:folHlink>
        <a:srgbClr val="5E3C7C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20805</TotalTime>
  <Words>630</Words>
  <Application>Microsoft Office PowerPoint</Application>
  <PresentationFormat>On-screen Show (4:3)</PresentationFormat>
  <Paragraphs>97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Courier New</vt:lpstr>
      <vt:lpstr>Wingdings 2</vt:lpstr>
      <vt:lpstr>Frame</vt:lpstr>
      <vt:lpstr>Matter Lesson 3</vt:lpstr>
      <vt:lpstr>Link to Our Last Lesson</vt:lpstr>
      <vt:lpstr>Lesson 3  Focus Question</vt:lpstr>
      <vt:lpstr>Where did the salt go?</vt:lpstr>
      <vt:lpstr>Where did the salt go? </vt:lpstr>
      <vt:lpstr>Communicating in Scientific Ways</vt:lpstr>
      <vt:lpstr>Testing Our Pollutants</vt:lpstr>
      <vt:lpstr>Revisiting Our Models</vt:lpstr>
      <vt:lpstr>Considering Another Model</vt:lpstr>
      <vt:lpstr>Creating a New Model</vt:lpstr>
      <vt:lpstr>Comparing Our Models</vt:lpstr>
      <vt:lpstr>Defining Solubility and Dissolving</vt:lpstr>
      <vt:lpstr>Eliminating Some Pollutants?</vt:lpstr>
      <vt:lpstr>Progress Tracker</vt:lpstr>
      <vt:lpstr>Link to Next Lesson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Genetics education needs to move beyond Mendel to combat white supremacy</dc:title>
  <dc:creator>Brian Donovan</dc:creator>
  <cp:lastModifiedBy>Ashley Whitaker</cp:lastModifiedBy>
  <cp:revision>576</cp:revision>
  <dcterms:created xsi:type="dcterms:W3CDTF">2021-09-15T21:06:18Z</dcterms:created>
  <dcterms:modified xsi:type="dcterms:W3CDTF">2024-12-18T21:50:45Z</dcterms:modified>
</cp:coreProperties>
</file>