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9" r:id="rId1"/>
  </p:sldMasterIdLst>
  <p:notesMasterIdLst>
    <p:notesMasterId r:id="rId12"/>
  </p:notesMasterIdLst>
  <p:sldIdLst>
    <p:sldId id="256" r:id="rId2"/>
    <p:sldId id="261" r:id="rId3"/>
    <p:sldId id="732" r:id="rId4"/>
    <p:sldId id="295" r:id="rId5"/>
    <p:sldId id="296" r:id="rId6"/>
    <p:sldId id="277" r:id="rId7"/>
    <p:sldId id="288" r:id="rId8"/>
    <p:sldId id="290" r:id="rId9"/>
    <p:sldId id="294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A3CC442-DE53-5730-A6E9-821F8F472A54}" name="Stacey Luce" initials="SL" userId="S::sluce@bscs.org::a19ad6fe-fa41-43b8-8ab0-df1e5af5216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54"/>
    <p:restoredTop sz="94939" autoAdjust="0"/>
  </p:normalViewPr>
  <p:slideViewPr>
    <p:cSldViewPr snapToObjects="1">
      <p:cViewPr varScale="1">
        <p:scale>
          <a:sx n="105" d="100"/>
          <a:sy n="105" d="100"/>
        </p:scale>
        <p:origin x="1392" y="102"/>
      </p:cViewPr>
      <p:guideLst/>
    </p:cSldViewPr>
  </p:slideViewPr>
  <p:notesTextViewPr>
    <p:cViewPr>
      <p:scale>
        <a:sx n="135" d="100"/>
        <a:sy n="135" d="100"/>
      </p:scale>
      <p:origin x="0" y="0"/>
    </p:cViewPr>
  </p:notesTextViewPr>
  <p:gridSpacing cx="457200" cy="457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BE962-1FB3-6B49-8A55-F3E7302325D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D6761-AFE7-9F4D-B59A-2D4BC90CA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76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D6761-AFE7-9F4D-B59A-2D4BC90CA7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53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chemeClr val="accent4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F807-9B32-4513-8EA4-F761E80AC031}" type="datetime1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614A090-640F-FA4D-B1E1-5DE60F8DE1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50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3D56-0729-40C2-BF8C-D502EE0C5063}" type="datetime1">
              <a:rPr lang="en-US" smtClean="0"/>
              <a:t>12/18/2024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571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C26B-832F-4C06-BE02-2AB532B61236}" type="datetime1">
              <a:rPr lang="en-US" smtClean="0"/>
              <a:t>12/18/2024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510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Layou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20E47A-C020-DE60-A9E7-5017913F0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1AE9-632B-4741-9CAD-130980D80496}" type="datetime1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B2CDF0-186F-85D3-4021-B432EDAC1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F24C346-A28C-C8E4-B39C-8E98C0EA4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460" y="2048843"/>
            <a:ext cx="3868340" cy="904875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A8942DF-8257-C512-F1F9-41E2E522F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971800"/>
            <a:ext cx="3868340" cy="32178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4B5BCDA-6E9E-66AA-6037-0B4BE9E9B8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2048843"/>
            <a:ext cx="3887391" cy="904875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88DB153D-2DC3-4BCA-D213-379FD9BE00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971800"/>
            <a:ext cx="3887391" cy="32178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5017C6-A274-3584-1B86-A5B69C16F11A}"/>
              </a:ext>
            </a:extLst>
          </p:cNvPr>
          <p:cNvSpPr/>
          <p:nvPr userDrawn="1"/>
        </p:nvSpPr>
        <p:spPr>
          <a:xfrm>
            <a:off x="-1" y="365126"/>
            <a:ext cx="7298872" cy="1325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48A5EF-8972-08B4-0F90-97A73A6AE259}"/>
              </a:ext>
            </a:extLst>
          </p:cNvPr>
          <p:cNvSpPr/>
          <p:nvPr userDrawn="1"/>
        </p:nvSpPr>
        <p:spPr>
          <a:xfrm>
            <a:off x="7347858" y="365126"/>
            <a:ext cx="1796143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E8C92A13-3809-01EC-3FD2-4802A19F2E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B07BD32-C2DD-0295-168C-924B20169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4976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BBE980-F303-8C51-A216-C5BA760C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6BDF-F050-4FE9-BB23-703290218040}" type="datetime1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4782E-8C8D-5AC1-1BAC-879F828AD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72B863-9A62-9D0D-BF3E-435D37FBE54F}"/>
              </a:ext>
            </a:extLst>
          </p:cNvPr>
          <p:cNvSpPr/>
          <p:nvPr userDrawn="1"/>
        </p:nvSpPr>
        <p:spPr>
          <a:xfrm>
            <a:off x="-1" y="365126"/>
            <a:ext cx="7298872" cy="1325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32BD13-F1CD-2655-AD2C-1E9D0EEAA5A0}"/>
              </a:ext>
            </a:extLst>
          </p:cNvPr>
          <p:cNvSpPr/>
          <p:nvPr userDrawn="1"/>
        </p:nvSpPr>
        <p:spPr>
          <a:xfrm>
            <a:off x="7347858" y="365126"/>
            <a:ext cx="1796143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4AB93CE-8921-2C09-4AED-6B7964F82F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951DF1-A573-65B1-56E7-AAE29EFBC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8282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esearch presention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BBE980-F303-8C51-A216-C5BA760C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D528-43F1-4311-85C8-D1D3FBDA4CB2}" type="datetime1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4782E-8C8D-5AC1-1BAC-879F828AD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E0E83A-50AE-80E5-3345-3435C6C45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1"/>
            <a:ext cx="8229600" cy="59483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5A4A7BD-65A9-1C7C-FB92-0218423C52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59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Research presention no titl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BBE980-F303-8C51-A216-C5BA760C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228A-F7A5-42CB-ACAB-37F15AE9EA56}" type="datetime1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4782E-8C8D-5AC1-1BAC-879F828AD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778AB91-A682-7F17-FEC5-65EC4BEAF7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28601"/>
            <a:ext cx="3657600" cy="59483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08BDA23-EDBF-8B42-A4DC-AD22A9D40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228601"/>
            <a:ext cx="3657600" cy="59483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0992917-D77A-8B37-F3EF-1700F5D41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71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200"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4176"/>
            <a:ext cx="212598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E9275-FFAF-42F0-89F5-2037CF607998}" type="datetime1">
              <a:rPr lang="en-US" smtClean="0"/>
              <a:t>12/18/2024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0A710DF-67E4-CDFA-814E-3D81E8543E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6DA0391-58A8-044B-AED3-EB6EFF71C13E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6728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/titl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200"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4176"/>
            <a:ext cx="212598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8C1F-BD84-4BB1-91CB-192E86797DDC}" type="datetime1">
              <a:rPr lang="en-US" smtClean="0"/>
              <a:t>12/18/2024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FC0FE-AD08-F1F4-ED14-6BE5A2316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00934" y="685800"/>
            <a:ext cx="2606040" cy="114550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33E0B12-985B-CD63-10A2-B08D28FC827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508AEAE-0465-1085-2826-8C7AEA1F41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63847" y="685801"/>
            <a:ext cx="2606040" cy="1150957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6E3E8EFE-5761-E017-4FE8-801C91B6F5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639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ody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59A1823-E708-4AEC-8871-031463E3FA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459468"/>
            <a:ext cx="7886700" cy="3678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Only use for a single line title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DC64F0EF-D745-469D-B926-AFDCAB9FB6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287615"/>
            <a:ext cx="7886700" cy="462909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sub title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54121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ody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07AC5E6-4633-4C8F-A663-A4600C21D0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104" y="1689266"/>
            <a:ext cx="7895246" cy="422743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sub title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59A1823-E708-4AEC-8871-031463E3FA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948740"/>
            <a:ext cx="7886700" cy="3678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Only use this template for a two line long title, if longer reduce font size</a:t>
            </a:r>
          </a:p>
        </p:txBody>
      </p:sp>
    </p:spTree>
    <p:extLst>
      <p:ext uri="{BB962C8B-B14F-4D97-AF65-F5344CB8AC3E}">
        <p14:creationId xmlns:p14="http://schemas.microsoft.com/office/powerpoint/2010/main" val="1935444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C493-C48E-4CE8-844A-4D1535803577}" type="datetime1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27ABDEE-C6DF-5F0F-3A22-E03B9155E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2379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41A6AF-592B-0363-14C6-75EADF857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4D3A-4B66-4C23-95F6-1AD68F22853E}" type="datetime1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F25F78-38D5-9BF8-C7F5-B87538610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FDE4EB-B4A8-5BBA-E9B3-5E745A5B8D88}"/>
              </a:ext>
            </a:extLst>
          </p:cNvPr>
          <p:cNvSpPr/>
          <p:nvPr userDrawn="1"/>
        </p:nvSpPr>
        <p:spPr>
          <a:xfrm>
            <a:off x="0" y="1"/>
            <a:ext cx="17590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4C61DC9-DEB2-FEC8-6108-6B6A00D2A9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715000"/>
            <a:ext cx="8229600" cy="457200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2100" b="0" spc="-75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Presenter contact info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DA8400F-FE9E-8A09-A56C-CFC79BF0DE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228600"/>
            <a:ext cx="8229600" cy="1828800"/>
          </a:xfrm>
        </p:spPr>
        <p:txBody>
          <a:bodyPr>
            <a:noAutofit/>
          </a:bodyPr>
          <a:lstStyle>
            <a:lvl1pPr marL="0" indent="0" algn="ctr">
              <a:buNone/>
              <a:defRPr sz="405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Conclusion (thank you, questions?,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pic>
        <p:nvPicPr>
          <p:cNvPr id="7" name="Picture 6" descr="Graphical user interface, text, application, chat or text message">
            <a:extLst>
              <a:ext uri="{FF2B5EF4-FFF2-40B4-BE49-F238E27FC236}">
                <a16:creationId xmlns:a16="http://schemas.microsoft.com/office/drawing/2014/main" id="{09082D56-4BFE-E60E-BB8E-9D3D2B6E59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32700" y="1556889"/>
            <a:ext cx="6342901" cy="4017272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8C677286-2203-8A89-F2D6-88A71EC0A1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144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7015734" cy="2743200"/>
          </a:xfrm>
        </p:spPr>
        <p:txBody>
          <a:bodyPr anchor="b">
            <a:normAutofit/>
          </a:bodyPr>
          <a:lstStyle>
            <a:lvl1pPr>
              <a:defRPr sz="5400" b="1" spc="-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13151"/>
            <a:ext cx="7015734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2177-63FA-4DA0-B2AC-77F26ABE4092}" type="datetime1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39D9FD-B1C9-684E-8973-BF3FDEBB0C48}"/>
              </a:ext>
            </a:extLst>
          </p:cNvPr>
          <p:cNvSpPr/>
          <p:nvPr userDrawn="1"/>
        </p:nvSpPr>
        <p:spPr>
          <a:xfrm>
            <a:off x="1" y="685800"/>
            <a:ext cx="457199" cy="548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23923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5131-8600-4DB2-876A-482709164BC8}" type="datetime1">
              <a:rPr lang="en-US" smtClean="0"/>
              <a:t>12/18/2024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2418991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685800"/>
            <a:ext cx="2606040" cy="114550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685801"/>
            <a:ext cx="2606040" cy="1150958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8257-E90D-46FA-8782-BA25326F0BA8}" type="datetime1">
              <a:rPr lang="en-US" smtClean="0"/>
              <a:t>12/18/2024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2097758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4810-FFFD-42C7-8968-C49233E4CC39}" type="datetime1">
              <a:rPr lang="en-US" smtClean="0"/>
              <a:t>12/18/2024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148965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7F35-96ED-4827-A044-FC371B28918C}" type="datetime1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937810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8CCA-CAA1-4027-801B-FAB14AF3A882}" type="datetime1">
              <a:rPr lang="en-US" smtClean="0"/>
              <a:t>12/18/2024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3763122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6624-44D8-4C64-BAC2-543C26DD9C3F}" type="datetime1">
              <a:rPr lang="en-US" smtClean="0"/>
              <a:t>12/18/2024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677497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6B7B848-573A-43B5-8D59-B0CC626D09A5}" type="datetime1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© 2024 BSCS Science Learning. This work is licensed under CC BY-NC-SA 4.0. 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8AC2799-2430-A81A-14AB-EE20F49D35FE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6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698" r:id="rId12"/>
    <p:sldLayoutId id="2147483699" r:id="rId13"/>
    <p:sldLayoutId id="2147483705" r:id="rId14"/>
    <p:sldLayoutId id="2147483706" r:id="rId15"/>
    <p:sldLayoutId id="2147483707" r:id="rId16"/>
    <p:sldLayoutId id="2147483708" r:id="rId17"/>
    <p:sldLayoutId id="2147483722" r:id="rId18"/>
    <p:sldLayoutId id="2147483723" r:id="rId19"/>
    <p:sldLayoutId id="2147483725" r:id="rId2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-6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F67BE-F4E6-4A88-2306-15DAAE134D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Matter Lesson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A31755-852A-8AD6-18A6-9281A748A7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45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18DBB-EA83-2E4A-CB5E-88298DB29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25160"/>
            <a:ext cx="8229600" cy="4572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2AB16D-A154-7949-8F15-C3A607FC9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991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39E07-B622-41E5-9F10-A481F7D98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Link to Our Previous Learning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E1831-7F45-4EF4-B8D6-250DD3712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1" y="2514600"/>
            <a:ext cx="5486400" cy="3470148"/>
          </a:xfrm>
        </p:spPr>
        <p:txBody>
          <a:bodyPr lIns="91440" tIns="45720" rIns="91440" bIns="45720" anchor="t"/>
          <a:lstStyle/>
          <a:p>
            <a:r>
              <a:rPr lang="en-US" dirty="0">
                <a:latin typeface="Calibri"/>
                <a:cs typeface="Calibri"/>
              </a:rPr>
              <a:t>What does “dissolve” mean? </a:t>
            </a:r>
            <a:endParaRPr lang="en-US" dirty="0"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What does “solubility” mean? </a:t>
            </a:r>
          </a:p>
          <a:p>
            <a:pPr lvl="1"/>
            <a:endParaRPr lang="en-US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3600" b="1" i="1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DBB19E-4797-F90D-2296-81838D95E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535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9BDD9-7D71-491B-806C-7192A472A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spc="-60" baseline="0" dirty="0">
                <a:latin typeface="+mj-lt"/>
                <a:ea typeface="+mj-ea"/>
                <a:cs typeface="+mj-cs"/>
              </a:rPr>
              <a:t>Lesson 4</a:t>
            </a:r>
            <a:r>
              <a:rPr lang="en-US" dirty="0"/>
              <a:t> </a:t>
            </a:r>
            <a:br>
              <a:rPr lang="en-US" b="1" kern="1200" spc="-60" baseline="0" dirty="0">
                <a:latin typeface="+mj-lt"/>
                <a:ea typeface="+mj-ea"/>
                <a:cs typeface="+mj-cs"/>
              </a:rPr>
            </a:br>
            <a:r>
              <a:rPr lang="en-US" b="1" kern="1200" spc="-60" baseline="0" dirty="0">
                <a:latin typeface="+mj-lt"/>
                <a:ea typeface="+mj-ea"/>
                <a:cs typeface="+mj-cs"/>
              </a:rPr>
              <a:t>Focus Question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50E584-1F68-4F03-BEDC-DD304BE6083A}"/>
              </a:ext>
            </a:extLst>
          </p:cNvPr>
          <p:cNvSpPr/>
          <p:nvPr/>
        </p:nvSpPr>
        <p:spPr>
          <a:xfrm>
            <a:off x="3268979" y="2005351"/>
            <a:ext cx="5185703" cy="2338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182880" indent="-182880" algn="ctr" defTabSz="914400"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2800" b="1" dirty="0">
                <a:ea typeface="+mn-lt"/>
                <a:cs typeface="+mn-lt"/>
              </a:rPr>
              <a:t>What factors affect how soluble solids dissolve into water?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42525D-7D58-3D28-FCCC-F0680E2967FD}"/>
              </a:ext>
            </a:extLst>
          </p:cNvPr>
          <p:cNvSpPr txBox="1"/>
          <p:nvPr/>
        </p:nvSpPr>
        <p:spPr>
          <a:xfrm>
            <a:off x="3268979" y="4800600"/>
            <a:ext cx="5185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What ideas and/or questions do you have? </a:t>
            </a:r>
          </a:p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7939E8-C09A-4B16-53B6-F87B73E1C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781382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39E07-B622-41E5-9F10-A481F7D98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Planning Our Investigation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E1831-7F45-4EF4-B8D6-250DD3712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1" y="1600200"/>
            <a:ext cx="5486400" cy="4384548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3200" dirty="0">
                <a:latin typeface="Calibri"/>
                <a:cs typeface="Calibri"/>
              </a:rPr>
              <a:t>What variable will your group change for each trial? </a:t>
            </a:r>
          </a:p>
          <a:p>
            <a:pPr marL="0" indent="0">
              <a:buNone/>
            </a:pPr>
            <a:endParaRPr lang="en-US" sz="3200" dirty="0">
              <a:cs typeface="Calibri"/>
            </a:endParaRPr>
          </a:p>
          <a:p>
            <a:pPr marL="0" indent="0">
              <a:buNone/>
            </a:pPr>
            <a:r>
              <a:rPr lang="en-US" sz="3200" dirty="0">
                <a:latin typeface="Calibri"/>
                <a:cs typeface="Calibri"/>
              </a:rPr>
              <a:t>Which variables should we keep the same for each investigation?</a:t>
            </a:r>
            <a:endParaRPr lang="en-US" sz="3200" dirty="0">
              <a:cs typeface="Calibri"/>
            </a:endParaRPr>
          </a:p>
          <a:p>
            <a:pPr marL="0" indent="0">
              <a:buNone/>
            </a:pPr>
            <a:endParaRPr lang="en-US" sz="3200" dirty="0">
              <a:cs typeface="Calibri"/>
            </a:endParaRPr>
          </a:p>
          <a:p>
            <a:pPr marL="0" indent="0" algn="ctr">
              <a:buNone/>
            </a:pPr>
            <a:endParaRPr lang="en-US" dirty="0">
              <a:cs typeface="Calibri"/>
            </a:endParaRPr>
          </a:p>
          <a:p>
            <a:pPr marL="0" indent="0" algn="ctr">
              <a:buNone/>
            </a:pPr>
            <a:endParaRPr lang="en-US" sz="2400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022DFF-9504-EE6D-FE9E-0FC97D481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2946015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39E07-B622-41E5-9F10-A481F7D98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 Investigation Plan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E1831-7F45-4EF4-B8D6-250DD3712C9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287463"/>
            <a:ext cx="7886700" cy="4629150"/>
          </a:xfrm>
        </p:spPr>
        <p:txBody>
          <a:bodyPr lIns="91440" tIns="45720" rIns="91440" bIns="45720" anchor="t"/>
          <a:lstStyle/>
          <a:p>
            <a:pPr marL="0" indent="0" algn="ctr">
              <a:buNone/>
            </a:pPr>
            <a:endParaRPr lang="en-US" sz="3600" b="1" i="1" dirty="0"/>
          </a:p>
          <a:p>
            <a:pPr marL="0" indent="0">
              <a:buNone/>
            </a:pPr>
            <a:endParaRPr lang="en-US" sz="3600" dirty="0">
              <a:cs typeface="Calibri"/>
            </a:endParaRPr>
          </a:p>
          <a:p>
            <a:pPr marL="0" indent="0" algn="ctr">
              <a:buNone/>
            </a:pPr>
            <a:endParaRPr lang="en-US" dirty="0">
              <a:cs typeface="Calibri"/>
            </a:endParaRPr>
          </a:p>
          <a:p>
            <a:pPr marL="0" indent="0" algn="ctr">
              <a:buNone/>
            </a:pPr>
            <a:endParaRPr lang="en-US" sz="2400" dirty="0">
              <a:cs typeface="Calibri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E1DBA564-8043-474C-8782-36EAD299F3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57248" y="2269616"/>
            <a:ext cx="7229504" cy="330092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DC40F3-2C7A-22D6-F27A-50E35FE8C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151279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6A627-0012-9D4F-B6AB-94F9D5B55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6"/>
            <a:ext cx="2553511" cy="460118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/>
                <a:cs typeface="Calibri"/>
              </a:rPr>
              <a:t>Communicating Our Results</a:t>
            </a:r>
            <a:endParaRPr lang="en-US" sz="2800" dirty="0">
              <a:cs typeface="Calibri" panose="020F050202020403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E86327-7C08-FC02-8ABE-D448D1BD0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Use your data to tell the class your results: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Claim: Salt dissolved ______________ 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(faster/slower)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 in ________ (condition). 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Evidence from your data: We know this because our data show  _________________.  </a:t>
            </a:r>
            <a:endParaRPr lang="en-US" sz="2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688A58-ACC8-A627-1AB5-A90F11868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498995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39E07-B622-41E5-9F10-A481F7D98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Summarizing Our Results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E1831-7F45-4EF4-B8D6-250DD3712C9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287463"/>
            <a:ext cx="7886700" cy="4629150"/>
          </a:xfrm>
        </p:spPr>
        <p:txBody>
          <a:bodyPr lIns="91440" tIns="45720" rIns="91440" bIns="45720" anchor="t"/>
          <a:lstStyle/>
          <a:p>
            <a:endParaRPr lang="en-US" dirty="0">
              <a:cs typeface="Calibri" panose="020F0502020204030204" pitchFamily="34" charset="0"/>
            </a:endParaRPr>
          </a:p>
          <a:p>
            <a:endParaRPr lang="en-US" dirty="0">
              <a:cs typeface="Calibri" panose="020F0502020204030204" pitchFamily="34" charset="0"/>
            </a:endParaRPr>
          </a:p>
          <a:p>
            <a:pPr lvl="1"/>
            <a:endParaRPr lang="en-US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3600" b="1" i="1" dirty="0">
              <a:cs typeface="Calibri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9B57D47-9319-49D1-9FB9-ED112359C5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539619"/>
              </p:ext>
            </p:extLst>
          </p:nvPr>
        </p:nvGraphicFramePr>
        <p:xfrm>
          <a:off x="457200" y="2064335"/>
          <a:ext cx="8229601" cy="3936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696">
                  <a:extLst>
                    <a:ext uri="{9D8B030D-6E8A-4147-A177-3AD203B41FA5}">
                      <a16:colId xmlns:a16="http://schemas.microsoft.com/office/drawing/2014/main" val="208239858"/>
                    </a:ext>
                  </a:extLst>
                </a:gridCol>
                <a:gridCol w="2508104">
                  <a:extLst>
                    <a:ext uri="{9D8B030D-6E8A-4147-A177-3AD203B41FA5}">
                      <a16:colId xmlns:a16="http://schemas.microsoft.com/office/drawing/2014/main" val="1910427995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596998913"/>
                    </a:ext>
                  </a:extLst>
                </a:gridCol>
                <a:gridCol w="1828801">
                  <a:extLst>
                    <a:ext uri="{9D8B030D-6E8A-4147-A177-3AD203B41FA5}">
                      <a16:colId xmlns:a16="http://schemas.microsoft.com/office/drawing/2014/main" val="1484146042"/>
                    </a:ext>
                  </a:extLst>
                </a:gridCol>
              </a:tblGrid>
              <a:tr h="404111">
                <a:tc>
                  <a:txBody>
                    <a:bodyPr/>
                    <a:lstStyle/>
                    <a:p>
                      <a:r>
                        <a:rPr lang="en-US" dirty="0"/>
                        <a:t>Variable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Results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555748"/>
                  </a:ext>
                </a:extLst>
              </a:tr>
              <a:tr h="8082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Temperature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When in warm water, the salt dissolved… (faster/slower)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When in room temperature water, the salt dissolved…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When in cold water, the salt dissolved…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37164"/>
                  </a:ext>
                </a:extLst>
              </a:tr>
              <a:tr h="6973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Stirring</a:t>
                      </a:r>
                    </a:p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918672"/>
                  </a:ext>
                </a:extLst>
              </a:tr>
              <a:tr h="3905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Salt size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826462"/>
                  </a:ext>
                </a:extLst>
              </a:tr>
              <a:tr h="4821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Container size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502232"/>
                  </a:ext>
                </a:extLst>
              </a:tr>
              <a:tr h="603096">
                <a:tc>
                  <a:txBody>
                    <a:bodyPr/>
                    <a:lstStyle/>
                    <a:p>
                      <a:r>
                        <a:rPr lang="en-US" dirty="0"/>
                        <a:t>Other variables? 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103812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8A452E-ED24-9446-B0E6-B12D33C24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2715944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39E07-B622-41E5-9F10-A481F7D98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Progress Tracker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E1831-7F45-4EF4-B8D6-250DD3712C9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287463"/>
            <a:ext cx="7886700" cy="4629150"/>
          </a:xfrm>
        </p:spPr>
        <p:txBody>
          <a:bodyPr lIns="91440" tIns="45720" rIns="91440" bIns="45720" anchor="t"/>
          <a:lstStyle/>
          <a:p>
            <a:endParaRPr lang="en-US" dirty="0">
              <a:cs typeface="Calibri" panose="020F0502020204030204" pitchFamily="34" charset="0"/>
            </a:endParaRPr>
          </a:p>
          <a:p>
            <a:endParaRPr lang="en-US" dirty="0">
              <a:cs typeface="Calibri" panose="020F0502020204030204" pitchFamily="34" charset="0"/>
            </a:endParaRPr>
          </a:p>
          <a:p>
            <a:endParaRPr lang="en-US" dirty="0">
              <a:cs typeface="Calibri" panose="020F0502020204030204" pitchFamily="34" charset="0"/>
            </a:endParaRPr>
          </a:p>
          <a:p>
            <a:pPr lvl="1"/>
            <a:endParaRPr lang="en-US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3600" b="1" i="1" dirty="0">
              <a:cs typeface="Calibri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D35401F-FF15-43B1-938E-46629D9D96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877693"/>
              </p:ext>
            </p:extLst>
          </p:nvPr>
        </p:nvGraphicFramePr>
        <p:xfrm>
          <a:off x="766133" y="2108560"/>
          <a:ext cx="7611734" cy="3553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5867">
                  <a:extLst>
                    <a:ext uri="{9D8B030D-6E8A-4147-A177-3AD203B41FA5}">
                      <a16:colId xmlns:a16="http://schemas.microsoft.com/office/drawing/2014/main" val="3970268718"/>
                    </a:ext>
                  </a:extLst>
                </a:gridCol>
                <a:gridCol w="3805867">
                  <a:extLst>
                    <a:ext uri="{9D8B030D-6E8A-4147-A177-3AD203B41FA5}">
                      <a16:colId xmlns:a16="http://schemas.microsoft.com/office/drawing/2014/main" val="754033977"/>
                    </a:ext>
                  </a:extLst>
                </a:gridCol>
              </a:tblGrid>
              <a:tr h="53602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/>
                        </a:rPr>
                        <a:t>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/>
                        </a:rPr>
                        <a:t>What we figured 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440008"/>
                  </a:ext>
                </a:extLst>
              </a:tr>
              <a:tr h="131092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/>
                        </a:rPr>
                        <a:t>What factors affect how quickly soluble solids dissolve into water? </a:t>
                      </a:r>
                    </a:p>
                    <a:p>
                      <a:pPr lvl="0">
                        <a:buNone/>
                      </a:pPr>
                      <a:endParaRPr lang="en-US" sz="2400" dirty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2400" dirty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2400" dirty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2400" dirty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240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800" b="0" i="1" u="none" strike="noStrike" noProof="0" dirty="0"/>
                        <a:t>Use complete sentences! 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05588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557051-4DD7-8466-DF6C-1661244A1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77769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9432C0-16D3-4AFA-8762-81BBD10EF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Link to Next Lesson</a:t>
            </a:r>
            <a:endParaRPr lang="en-US" dirty="0">
              <a:cs typeface="Calibri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BF0864-F246-48A9-933A-2CDAC8739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1" y="1383564"/>
            <a:ext cx="5486400" cy="4601183"/>
          </a:xfrm>
        </p:spPr>
        <p:txBody>
          <a:bodyPr lIns="91440" tIns="45720" rIns="91440" bIns="45720" anchor="t"/>
          <a:lstStyle/>
          <a:p>
            <a:pPr marL="0" indent="0" algn="ctr">
              <a:buNone/>
            </a:pPr>
            <a:endParaRPr lang="en-US" dirty="0">
              <a:latin typeface="Calibri"/>
              <a:cs typeface="Calibri"/>
            </a:endParaRPr>
          </a:p>
          <a:p>
            <a:pPr marL="0" indent="0" algn="ctr">
              <a:buNone/>
            </a:pPr>
            <a:endParaRPr lang="en-US" dirty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3200" dirty="0">
                <a:latin typeface="Calibri"/>
                <a:cs typeface="Calibri"/>
              </a:rPr>
              <a:t>How can we identify the pollutants in the pond water?  </a:t>
            </a:r>
            <a:endParaRPr lang="en-US" sz="3200" dirty="0"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3C0C18-BC15-C147-640E-B0D35F688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397391697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BSCS">
      <a:dk1>
        <a:srgbClr val="4C4C4C"/>
      </a:dk1>
      <a:lt1>
        <a:srgbClr val="FFFFFF"/>
      </a:lt1>
      <a:dk2>
        <a:srgbClr val="4C4C4C"/>
      </a:dk2>
      <a:lt2>
        <a:srgbClr val="FFFFFF"/>
      </a:lt2>
      <a:accent1>
        <a:srgbClr val="293476"/>
      </a:accent1>
      <a:accent2>
        <a:srgbClr val="3087B4"/>
      </a:accent2>
      <a:accent3>
        <a:srgbClr val="4C4C4C"/>
      </a:accent3>
      <a:accent4>
        <a:srgbClr val="DFE5ED"/>
      </a:accent4>
      <a:accent5>
        <a:srgbClr val="FDF3E7"/>
      </a:accent5>
      <a:accent6>
        <a:srgbClr val="5E3C7C"/>
      </a:accent6>
      <a:hlink>
        <a:srgbClr val="5E3C7C"/>
      </a:hlink>
      <a:folHlink>
        <a:srgbClr val="5E3C7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20786</TotalTime>
  <Words>335</Words>
  <Application>Microsoft Office PowerPoint</Application>
  <PresentationFormat>On-screen Show (4:3)</PresentationFormat>
  <Paragraphs>60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 2</vt:lpstr>
      <vt:lpstr>Frame</vt:lpstr>
      <vt:lpstr>Matter Lesson 4</vt:lpstr>
      <vt:lpstr>Link to Our Previous Learning</vt:lpstr>
      <vt:lpstr>Lesson 4  Focus Question</vt:lpstr>
      <vt:lpstr>Planning Our Investigation</vt:lpstr>
      <vt:lpstr>Example Investigation Plan</vt:lpstr>
      <vt:lpstr>Communicating Our Results</vt:lpstr>
      <vt:lpstr>Summarizing Our Results</vt:lpstr>
      <vt:lpstr>Progress Tracker</vt:lpstr>
      <vt:lpstr>Link to Next Lesson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 education needs to move beyond Mendel to combat white supremacy</dc:title>
  <dc:creator>Brian Donovan</dc:creator>
  <cp:lastModifiedBy>Ashley Whitaker</cp:lastModifiedBy>
  <cp:revision>576</cp:revision>
  <dcterms:created xsi:type="dcterms:W3CDTF">2021-09-15T21:06:18Z</dcterms:created>
  <dcterms:modified xsi:type="dcterms:W3CDTF">2024-12-18T21:51:43Z</dcterms:modified>
</cp:coreProperties>
</file>