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4"/>
  </p:notesMasterIdLst>
  <p:sldIdLst>
    <p:sldId id="256" r:id="rId2"/>
    <p:sldId id="277" r:id="rId3"/>
    <p:sldId id="261" r:id="rId4"/>
    <p:sldId id="732" r:id="rId5"/>
    <p:sldId id="279" r:id="rId6"/>
    <p:sldId id="297" r:id="rId7"/>
    <p:sldId id="296" r:id="rId8"/>
    <p:sldId id="280" r:id="rId9"/>
    <p:sldId id="281" r:id="rId10"/>
    <p:sldId id="733" r:id="rId11"/>
    <p:sldId id="284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3CC442-DE53-5730-A6E9-821F8F472A54}" name="Stacey Luce" initials="SL" userId="S::sluce@bscs.org::a19ad6fe-fa41-43b8-8ab0-df1e5af521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4"/>
    <p:restoredTop sz="94939" autoAdjust="0"/>
  </p:normalViewPr>
  <p:slideViewPr>
    <p:cSldViewPr snapToObjects="1">
      <p:cViewPr varScale="1">
        <p:scale>
          <a:sx n="105" d="100"/>
          <a:sy n="105" d="100"/>
        </p:scale>
        <p:origin x="1392" y="10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BE962-1FB3-6B49-8A55-F3E7302325D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D6761-AFE7-9F4D-B59A-2D4BC90CA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6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a list of pollutants (salt, dirt, fertilizer, Soap, oil) </a:t>
            </a:r>
          </a:p>
          <a:p>
            <a:r>
              <a:rPr lang="en-US"/>
              <a:t>Generate ideas for testing/observing</a:t>
            </a:r>
            <a:endParaRPr lang="en-US">
              <a:cs typeface="Calibri"/>
            </a:endParaRPr>
          </a:p>
          <a:p>
            <a:r>
              <a:rPr lang="en-US" dirty="0"/>
              <a:t>Explain that we have samples of these pollutants to investigate</a:t>
            </a:r>
          </a:p>
          <a:p>
            <a:r>
              <a:rPr lang="en-US" dirty="0"/>
              <a:t>How might we investigate these pollutants to find out if they are in the water?</a:t>
            </a:r>
          </a:p>
          <a:p>
            <a:r>
              <a:rPr lang="en-US" dirty="0"/>
              <a:t>	*Why might it me helpful for each of our groups to record information in a similar way? </a:t>
            </a:r>
          </a:p>
          <a:p>
            <a:r>
              <a:rPr lang="en-US" dirty="0"/>
              <a:t>	*Does anyone have ideas about how we can organize that information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E66CF-8383-2248-8620-05F7202EAA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0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AD6761-AFE7-9F4D-B59A-2D4BC90CA7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5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4"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9F0F-F4DE-4E5D-833A-8444DE4CE67E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14A090-640F-FA4D-B1E1-5DE60F8DE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5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4A01-5765-4E09-BDC8-FE59F8C83226}" type="datetime1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D36-D10F-49AF-B9ED-0A4208329D3E}" type="datetime1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0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E47A-C020-DE60-A9E7-5017913F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1BC0-9AA4-4BC3-AF2B-0CA0EF84B011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2CDF0-186F-85D3-4021-B432EDAC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24C346-A28C-C8E4-B39C-8E98C0EA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60" y="2048843"/>
            <a:ext cx="3868340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8942DF-8257-C512-F1F9-41E2E522F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971800"/>
            <a:ext cx="3868340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B5BCDA-6E9E-66AA-6037-0B4BE9E9B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2048843"/>
            <a:ext cx="3887391" cy="904875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8DB153D-2DC3-4BCA-D213-379FD9BE0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971800"/>
            <a:ext cx="3887391" cy="32178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017C6-A274-3584-1B86-A5B69C16F11A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48A5EF-8972-08B4-0F90-97A73A6AE259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8C92A13-3809-01EC-3FD2-4802A19F2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B07BD32-C2DD-0295-168C-924B20169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97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1D4C-9122-4389-957B-9677EF2D929E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2B863-9A62-9D0D-BF3E-435D37FBE54F}"/>
              </a:ext>
            </a:extLst>
          </p:cNvPr>
          <p:cNvSpPr/>
          <p:nvPr userDrawn="1"/>
        </p:nvSpPr>
        <p:spPr>
          <a:xfrm>
            <a:off x="-1" y="365126"/>
            <a:ext cx="7298872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32BD13-F1CD-2655-AD2C-1E9D0EEAA5A0}"/>
              </a:ext>
            </a:extLst>
          </p:cNvPr>
          <p:cNvSpPr/>
          <p:nvPr userDrawn="1"/>
        </p:nvSpPr>
        <p:spPr>
          <a:xfrm>
            <a:off x="7347858" y="365126"/>
            <a:ext cx="1796143" cy="13255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AB93CE-8921-2C09-4AED-6B7964F82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951DF1-A573-65B1-56E7-AAE29EFBC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441"/>
            <a:ext cx="6337980" cy="11117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282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search presention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9A56-02A5-4D0B-92DC-C4AB7F2D5440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E0E83A-50AE-80E5-3345-3435C6C4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1"/>
            <a:ext cx="8229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5A4A7BD-65A9-1C7C-FB92-0218423C52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esearch presention no titl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BE980-F303-8C51-A216-C5BA760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94A2-056F-42A5-8BC8-DDD3CE29FF7E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4782E-8C8D-5AC1-1BAC-879F828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78AB91-A682-7F17-FEC5-65EC4BEAF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08BDA23-EDBF-8B42-A4DC-AD22A9D4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228601"/>
            <a:ext cx="3657600" cy="59483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0992917-D77A-8B37-F3EF-1700F5D41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1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111E6-EB49-4D4F-864E-F5E1D086EEE7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A710DF-67E4-CDFA-814E-3D81E8543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DA0391-58A8-044B-AED3-EB6EFF71C13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67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/titl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40D97-5D44-4349-8F17-710CB98DDC84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FC0FE-AD08-F1F4-ED14-6BE5A2316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33E0B12-985B-CD63-10A2-B08D28FC827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508AEAE-0465-1085-2826-8C7AEA1F4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E3E8EFE-5761-E017-4FE8-801C91B6F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SCS 1 line - 2 Pane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9D7BAF-07D2-47AC-8A69-347EF10A6F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8"/>
            <a:ext cx="7886700" cy="50743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for a single line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0ACE5E-AE9A-4A05-BF60-D9A4F6A15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87759"/>
            <a:ext cx="3867150" cy="4628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38244AA-71E9-48D2-B54F-9E128E6BC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87759"/>
            <a:ext cx="3867150" cy="462894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025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ody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07AC5E6-4633-4C8F-A663-A4600C21D0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104" y="1689266"/>
            <a:ext cx="7895246" cy="422743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sub title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59A1823-E708-4AEC-8871-031463E3F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948740"/>
            <a:ext cx="7886700" cy="3678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Only use this template for a two line long title, if longer reduce font size</a:t>
            </a:r>
          </a:p>
        </p:txBody>
      </p:sp>
    </p:spTree>
    <p:extLst>
      <p:ext uri="{BB962C8B-B14F-4D97-AF65-F5344CB8AC3E}">
        <p14:creationId xmlns:p14="http://schemas.microsoft.com/office/powerpoint/2010/main" val="61390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728A-C847-4BA1-A9D6-F8A786400C77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7ABDEE-C6DF-5F0F-3A22-E03B9155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2379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1A6AF-592B-0363-14C6-75EADF85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5537-51DD-4DE4-947A-3A711F01650A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25F78-38D5-9BF8-C7F5-B8753861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FDE4EB-B4A8-5BBA-E9B3-5E745A5B8D88}"/>
              </a:ext>
            </a:extLst>
          </p:cNvPr>
          <p:cNvSpPr/>
          <p:nvPr userDrawn="1"/>
        </p:nvSpPr>
        <p:spPr>
          <a:xfrm>
            <a:off x="0" y="1"/>
            <a:ext cx="17590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C61DC9-DEB2-FEC8-6108-6B6A00D2A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715000"/>
            <a:ext cx="8229600" cy="45720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100" b="0" spc="-75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contact info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A8400F-FE9E-8A09-A56C-CFC79BF0DE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28600"/>
            <a:ext cx="8229600" cy="18288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Conclusion (thank you, questions?,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pic>
        <p:nvPicPr>
          <p:cNvPr id="7" name="Picture 6" descr="Graphical user interface, text, application, chat or text message">
            <a:extLst>
              <a:ext uri="{FF2B5EF4-FFF2-40B4-BE49-F238E27FC236}">
                <a16:creationId xmlns:a16="http://schemas.microsoft.com/office/drawing/2014/main" id="{09082D56-4BFE-E60E-BB8E-9D3D2B6E5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2700" y="1556889"/>
            <a:ext cx="6342901" cy="401727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677286-2203-8A89-F2D6-88A71EC0A1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7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015734" cy="2743200"/>
          </a:xfrm>
        </p:spPr>
        <p:txBody>
          <a:bodyPr anchor="b">
            <a:normAutofit/>
          </a:bodyPr>
          <a:lstStyle>
            <a:lvl1pPr>
              <a:defRPr sz="5400" b="1" spc="-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13151"/>
            <a:ext cx="7015734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EC43E-CB82-4D1A-AE70-738E4BEF1170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9D9FD-B1C9-684E-8973-BF3FDEBB0C48}"/>
              </a:ext>
            </a:extLst>
          </p:cNvPr>
          <p:cNvSpPr/>
          <p:nvPr userDrawn="1"/>
        </p:nvSpPr>
        <p:spPr>
          <a:xfrm>
            <a:off x="1" y="685800"/>
            <a:ext cx="457199" cy="548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3923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4F85-5B12-45A3-B01D-9F34CBB8C2B9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41899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685800"/>
            <a:ext cx="2606040" cy="1145506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685801"/>
            <a:ext cx="2606040" cy="115095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E9DE-0A2A-4F30-85C1-2FCF9D98F2F2}" type="datetime1">
              <a:rPr lang="en-US" smtClean="0"/>
              <a:t>12/18/2024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209775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8EC10-6A9E-4219-B004-3DD0AEEA9340}" type="datetime1">
              <a:rPr lang="en-US" smtClean="0"/>
              <a:t>12/18/2024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4896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8F82-54AE-408C-9278-AD85DB82E8EF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93781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1D2A-4BAB-4140-809C-260552C212B0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376312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8DDF-090E-4353-862F-7302144F37A1}" type="datetime1">
              <a:rPr lang="en-US" smtClean="0"/>
              <a:t>12/18/2024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67749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592A63-A05D-4E52-86AC-0B11710C43E3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8AC2799-2430-A81A-14AB-EE20F49D35F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72400" y="6349703"/>
            <a:ext cx="1233516" cy="3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8" r:id="rId12"/>
    <p:sldLayoutId id="2147483699" r:id="rId13"/>
    <p:sldLayoutId id="2147483705" r:id="rId14"/>
    <p:sldLayoutId id="2147483706" r:id="rId15"/>
    <p:sldLayoutId id="2147483707" r:id="rId16"/>
    <p:sldLayoutId id="2147483708" r:id="rId17"/>
    <p:sldLayoutId id="2147483723" r:id="rId18"/>
    <p:sldLayoutId id="2147483724" r:id="rId19"/>
    <p:sldLayoutId id="2147483726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spc="-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67BE-F4E6-4A88-2306-15DAAE134D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Matter Lesson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31755-852A-8AD6-18A6-9281A748A7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45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EF70-42D1-EF4B-8AA2-BE7B72B8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things you found out?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C7901D4-B3B5-B84B-8D72-6F0C4DDE6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2" y="2001899"/>
            <a:ext cx="7867659" cy="1069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B2283-42E2-44B7-A799-8246481D825D}"/>
              </a:ext>
            </a:extLst>
          </p:cNvPr>
          <p:cNvSpPr txBox="1"/>
          <p:nvPr/>
        </p:nvSpPr>
        <p:spPr>
          <a:xfrm>
            <a:off x="3602334" y="261005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5788D9-ED46-65B9-5934-53426B34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77872"/>
              </p:ext>
            </p:extLst>
          </p:nvPr>
        </p:nvGraphicFramePr>
        <p:xfrm>
          <a:off x="647692" y="3071723"/>
          <a:ext cx="7763900" cy="327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80">
                  <a:extLst>
                    <a:ext uri="{9D8B030D-6E8A-4147-A177-3AD203B41FA5}">
                      <a16:colId xmlns:a16="http://schemas.microsoft.com/office/drawing/2014/main" val="1347635427"/>
                    </a:ext>
                  </a:extLst>
                </a:gridCol>
                <a:gridCol w="3105560">
                  <a:extLst>
                    <a:ext uri="{9D8B030D-6E8A-4147-A177-3AD203B41FA5}">
                      <a16:colId xmlns:a16="http://schemas.microsoft.com/office/drawing/2014/main" val="1131146351"/>
                    </a:ext>
                  </a:extLst>
                </a:gridCol>
                <a:gridCol w="3105560">
                  <a:extLst>
                    <a:ext uri="{9D8B030D-6E8A-4147-A177-3AD203B41FA5}">
                      <a16:colId xmlns:a16="http://schemas.microsoft.com/office/drawing/2014/main" val="2746995999"/>
                    </a:ext>
                  </a:extLst>
                </a:gridCol>
              </a:tblGrid>
              <a:tr h="413539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Properties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77584"/>
                  </a:ext>
                </a:extLst>
              </a:tr>
              <a:tr h="413539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82882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Pollutant By Itself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Pollutant Mixed with Water Observations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79814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r>
                        <a:rPr lang="en-US"/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07297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9908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17086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516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9338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611922-1773-A027-2976-C7C423438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40865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707E82-B088-4E0B-9987-100CEAD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Mixtures with the Pollutants 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8877B1-45D1-4297-BABC-11AF92217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For your expert group’s water-pollution mixture …</a:t>
            </a:r>
            <a:br>
              <a:rPr lang="en-US" dirty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Use a combination of words and pictures to show what you imagine you would see if you zoom </a:t>
            </a:r>
            <a:r>
              <a:rPr lang="en-US" i="1" dirty="0">
                <a:latin typeface="Calibri"/>
                <a:cs typeface="Calibri"/>
              </a:rPr>
              <a:t>way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i="1" dirty="0">
                <a:latin typeface="Calibri"/>
                <a:cs typeface="Calibri"/>
              </a:rPr>
              <a:t>way</a:t>
            </a:r>
            <a:r>
              <a:rPr lang="en-US" dirty="0">
                <a:latin typeface="Calibri"/>
                <a:cs typeface="Calibri"/>
              </a:rPr>
              <a:t> in on the mixture.</a:t>
            </a:r>
            <a:endParaRPr lang="en-US" dirty="0">
              <a:cs typeface="Calibri" panose="020F0502020204030204" pitchFamily="34" charset="0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If any new questions come up, add them to a sticky note for the Driving Question Board.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009B6-54F6-81C6-872C-7F48B3D5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2718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DBB-EA83-2E4A-CB5E-88298DB29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25160"/>
            <a:ext cx="8229600" cy="457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E1D38-F366-C366-B2C4-CE4F4E11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9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44F34A8-78F2-194D-A29C-4B76281D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74" y="36127"/>
            <a:ext cx="4100052" cy="678574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B8AEF-7A4B-F170-0EC4-83520EF8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49899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Our Last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1600200"/>
            <a:ext cx="5486400" cy="43845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/>
              <a:t>Take a look at our Driving Question Board.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What are our question clumps?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Do we have new questions?</a:t>
            </a: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2F16-AD16-453F-87EE-CF4A6C8024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1" y="6281159"/>
            <a:ext cx="1308587" cy="3610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BA717-F7C0-54BC-7ED8-E62E794D9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356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9BDD9-7D71-491B-806C-7192A472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spc="-60" baseline="0" dirty="0">
                <a:latin typeface="+mj-lt"/>
                <a:ea typeface="+mj-ea"/>
                <a:cs typeface="+mj-cs"/>
              </a:rPr>
              <a:t>Lesson </a:t>
            </a:r>
            <a:r>
              <a:rPr lang="en-US" dirty="0"/>
              <a:t>2 </a:t>
            </a:r>
            <a:br>
              <a:rPr lang="en-US" b="1" kern="1200" spc="-60" baseline="0" dirty="0">
                <a:latin typeface="+mj-lt"/>
                <a:ea typeface="+mj-ea"/>
                <a:cs typeface="+mj-cs"/>
              </a:rPr>
            </a:br>
            <a:r>
              <a:rPr lang="en-US" b="1" kern="1200" spc="-60" baseline="0" dirty="0">
                <a:latin typeface="+mj-lt"/>
                <a:ea typeface="+mj-ea"/>
                <a:cs typeface="+mj-cs"/>
              </a:rPr>
              <a:t>Focus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50E584-1F68-4F03-BEDC-DD304BE6083A}"/>
              </a:ext>
            </a:extLst>
          </p:cNvPr>
          <p:cNvSpPr/>
          <p:nvPr/>
        </p:nvSpPr>
        <p:spPr>
          <a:xfrm>
            <a:off x="3268979" y="2005350"/>
            <a:ext cx="5185703" cy="249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82880" indent="-182880" algn="ctr" defTabSz="914400"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800" b="1" dirty="0">
                <a:ea typeface="+mn-lt"/>
                <a:cs typeface="+mn-lt"/>
              </a:rPr>
              <a:t>What can we learn about the possible dangerous materials in the pond water?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42525D-7D58-3D28-FCCC-F0680E2967FD}"/>
              </a:ext>
            </a:extLst>
          </p:cNvPr>
          <p:cNvSpPr txBox="1"/>
          <p:nvPr/>
        </p:nvSpPr>
        <p:spPr>
          <a:xfrm>
            <a:off x="3268979" y="4800600"/>
            <a:ext cx="518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ideas and/or questions do you have? </a:t>
            </a:r>
          </a:p>
          <a:p>
            <a:pPr algn="ctr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D352E-D085-FDE8-7881-97594804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78138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7080B-4910-B64C-9E6C-61B42184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7"/>
            <a:ext cx="2210611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What might be in the water?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1DD38A-7EDD-304C-8D71-42642200F063}"/>
              </a:ext>
            </a:extLst>
          </p:cNvPr>
          <p:cNvSpPr txBox="1"/>
          <p:nvPr/>
        </p:nvSpPr>
        <p:spPr>
          <a:xfrm>
            <a:off x="2989788" y="4500969"/>
            <a:ext cx="5409597" cy="9891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338328">
              <a:spcAft>
                <a:spcPts val="600"/>
              </a:spcAft>
            </a:pPr>
            <a:r>
              <a:rPr lang="en-US" sz="177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did we learn from the video that can help us figure out if there are dangerous things in the pond water ?</a:t>
            </a:r>
          </a:p>
          <a:p>
            <a:pPr defTabSz="338328">
              <a:spcAft>
                <a:spcPts val="600"/>
              </a:spcAft>
            </a:pPr>
            <a:r>
              <a:rPr lang="en-US" sz="1776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possible pollutants might we look for? </a:t>
            </a:r>
            <a:endParaRPr lang="en-US" sz="2400" b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B5E486-8765-801A-ECBD-4D87863A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736D22-0696-321C-3D89-9A6DFD9B4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06" y="1209937"/>
            <a:ext cx="5125165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057400"/>
            <a:ext cx="5486400" cy="39273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cs typeface="Calibri"/>
              </a:rPr>
              <a:t>What might we want to look for and record as we observe each pollutant?</a:t>
            </a: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600" b="1" i="1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B18C8-B2CF-678A-42FC-1AB3F182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20857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9E07-B622-41E5-9F10-A481F7D98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/>
                <a:cs typeface="Calibri"/>
              </a:rPr>
              <a:t>Example Investigation Procedure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1831-7F45-4EF4-B8D6-250DD3712C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87463"/>
            <a:ext cx="7886700" cy="462915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US" sz="3600" b="1" i="1" dirty="0"/>
          </a:p>
          <a:p>
            <a:pPr marL="0" indent="0">
              <a:buNone/>
            </a:pPr>
            <a:endParaRPr lang="en-US" sz="3600" dirty="0"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endParaRPr lang="en-US" sz="2400" dirty="0">
              <a:cs typeface="Calibri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E1DBA564-8043-474C-8782-36EAD299F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7" b="53890"/>
          <a:stretch/>
        </p:blipFill>
        <p:spPr>
          <a:xfrm>
            <a:off x="337602" y="2475459"/>
            <a:ext cx="8679398" cy="1895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3B5E8-EC2F-4A4B-349D-3C5B774C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15127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D8C8-33A9-1045-8551-98C4A3D4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Our Investigations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6F2DDF-D07A-E148-B201-AAD57A959E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9474" r="2543" b="1842"/>
          <a:stretch/>
        </p:blipFill>
        <p:spPr>
          <a:xfrm>
            <a:off x="974251" y="2514600"/>
            <a:ext cx="7195497" cy="214085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1F90A1-24B8-363A-1FBF-13F3BE22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06618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EF70-42D1-EF4B-8AA2-BE7B72B8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things you found out?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C7901D4-B3B5-B84B-8D72-6F0C4DDE6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2" y="2001899"/>
            <a:ext cx="7867659" cy="10698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5B2283-42E2-44B7-A799-8246481D825D}"/>
              </a:ext>
            </a:extLst>
          </p:cNvPr>
          <p:cNvSpPr txBox="1"/>
          <p:nvPr/>
        </p:nvSpPr>
        <p:spPr>
          <a:xfrm>
            <a:off x="3602334" y="2610059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E5788D9-ED46-65B9-5934-53426B344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171820"/>
              </p:ext>
            </p:extLst>
          </p:nvPr>
        </p:nvGraphicFramePr>
        <p:xfrm>
          <a:off x="647692" y="3071723"/>
          <a:ext cx="7763900" cy="3275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780">
                  <a:extLst>
                    <a:ext uri="{9D8B030D-6E8A-4147-A177-3AD203B41FA5}">
                      <a16:colId xmlns:a16="http://schemas.microsoft.com/office/drawing/2014/main" val="1347635427"/>
                    </a:ext>
                  </a:extLst>
                </a:gridCol>
                <a:gridCol w="3105560">
                  <a:extLst>
                    <a:ext uri="{9D8B030D-6E8A-4147-A177-3AD203B41FA5}">
                      <a16:colId xmlns:a16="http://schemas.microsoft.com/office/drawing/2014/main" val="1131146351"/>
                    </a:ext>
                  </a:extLst>
                </a:gridCol>
                <a:gridCol w="3105560">
                  <a:extLst>
                    <a:ext uri="{9D8B030D-6E8A-4147-A177-3AD203B41FA5}">
                      <a16:colId xmlns:a16="http://schemas.microsoft.com/office/drawing/2014/main" val="2746995999"/>
                    </a:ext>
                  </a:extLst>
                </a:gridCol>
              </a:tblGrid>
              <a:tr h="413539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877584"/>
                  </a:ext>
                </a:extLst>
              </a:tr>
              <a:tr h="413539"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82882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Pollutant By Itself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Pollutant Mixed with Water Observations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79814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r>
                        <a:rPr lang="en-US"/>
                        <a:t>Salt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07297"/>
                  </a:ext>
                </a:extLst>
              </a:tr>
              <a:tr h="413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Detergent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9908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17086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575167"/>
                  </a:ext>
                </a:extLst>
              </a:tr>
              <a:tr h="402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59338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2247D1-E3CE-14F8-4879-374BF247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BSCS Science Learning. This work is licensed under CC BY-NC-SA 4.0. </a:t>
            </a:r>
          </a:p>
        </p:txBody>
      </p:sp>
    </p:spTree>
    <p:extLst>
      <p:ext uri="{BB962C8B-B14F-4D97-AF65-F5344CB8AC3E}">
        <p14:creationId xmlns:p14="http://schemas.microsoft.com/office/powerpoint/2010/main" val="15021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rame">
  <a:themeElements>
    <a:clrScheme name="BSCS">
      <a:dk1>
        <a:srgbClr val="4C4C4C"/>
      </a:dk1>
      <a:lt1>
        <a:srgbClr val="FFFFFF"/>
      </a:lt1>
      <a:dk2>
        <a:srgbClr val="4C4C4C"/>
      </a:dk2>
      <a:lt2>
        <a:srgbClr val="FFFFFF"/>
      </a:lt2>
      <a:accent1>
        <a:srgbClr val="293476"/>
      </a:accent1>
      <a:accent2>
        <a:srgbClr val="3087B4"/>
      </a:accent2>
      <a:accent3>
        <a:srgbClr val="4C4C4C"/>
      </a:accent3>
      <a:accent4>
        <a:srgbClr val="DFE5ED"/>
      </a:accent4>
      <a:accent5>
        <a:srgbClr val="FDF3E7"/>
      </a:accent5>
      <a:accent6>
        <a:srgbClr val="5E3C7C"/>
      </a:accent6>
      <a:hlink>
        <a:srgbClr val="5E3C7C"/>
      </a:hlink>
      <a:folHlink>
        <a:srgbClr val="5E3C7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20803</TotalTime>
  <Words>470</Words>
  <Application>Microsoft Office PowerPoint</Application>
  <PresentationFormat>On-screen Show (4:3)</PresentationFormat>
  <Paragraphs>60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Wingdings 2</vt:lpstr>
      <vt:lpstr>Frame</vt:lpstr>
      <vt:lpstr>Matter Lesson 2</vt:lpstr>
      <vt:lpstr>PowerPoint Presentation</vt:lpstr>
      <vt:lpstr>Link to Our Last Lesson</vt:lpstr>
      <vt:lpstr>Lesson 2  Focus Question</vt:lpstr>
      <vt:lpstr>What might be in the water?</vt:lpstr>
      <vt:lpstr>Data Collection</vt:lpstr>
      <vt:lpstr>Example Investigation Procedure</vt:lpstr>
      <vt:lpstr>Conducting Our Investigations</vt:lpstr>
      <vt:lpstr>What are some things you found out?</vt:lpstr>
      <vt:lpstr>What are some things you found out?</vt:lpstr>
      <vt:lpstr>Mixtures with the Pollutants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education needs to move beyond Mendel to combat white supremacy</dc:title>
  <dc:creator>Brian Donovan</dc:creator>
  <cp:lastModifiedBy>Ashley Whitaker</cp:lastModifiedBy>
  <cp:revision>577</cp:revision>
  <dcterms:created xsi:type="dcterms:W3CDTF">2021-09-15T21:06:18Z</dcterms:created>
  <dcterms:modified xsi:type="dcterms:W3CDTF">2024-12-18T23:37:12Z</dcterms:modified>
</cp:coreProperties>
</file>