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4"/>
    <p:sldMasterId id="2147483704" r:id="rId5"/>
    <p:sldMasterId id="2147483705" r:id="rId6"/>
    <p:sldMasterId id="2147483706" r:id="rId7"/>
    <p:sldMasterId id="2147483707" r:id="rId8"/>
    <p:sldMasterId id="2147483708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</p:sldIdLst>
  <p:sldSz cy="6858000" cx="9144000"/>
  <p:notesSz cx="6858000" cy="9144000"/>
  <p:embeddedFontLst>
    <p:embeddedFont>
      <p:font typeface="Architects Daughter"/>
      <p:regular r:id="rId56"/>
    </p:embeddedFont>
    <p:embeddedFont>
      <p:font typeface="Open Sans Light"/>
      <p:regular r:id="rId57"/>
      <p:bold r:id="rId58"/>
      <p:italic r:id="rId59"/>
      <p:boldItalic r:id="rId60"/>
    </p:embeddedFont>
    <p:embeddedFont>
      <p:font typeface="Open Sans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BB2EE83-FA44-4DEC-999E-B909B00264CF}">
  <a:tblStyle styleId="{FBB2EE83-FA44-4DEC-999E-B909B00264C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7EB"/>
          </a:solidFill>
        </a:fill>
      </a:tcStyle>
    </a:wholeTbl>
    <a:band1H>
      <a:tcTxStyle/>
      <a:tcStyle>
        <a:fill>
          <a:solidFill>
            <a:srgbClr val="CBCCD5"/>
          </a:solidFill>
        </a:fill>
      </a:tcStyle>
    </a:band1H>
    <a:band2H>
      <a:tcTxStyle/>
    </a:band2H>
    <a:band1V>
      <a:tcTxStyle/>
      <a:tcStyle>
        <a:fill>
          <a:solidFill>
            <a:srgbClr val="CBCCD5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0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6" Type="http://schemas.openxmlformats.org/officeDocument/2006/relationships/slide" Target="slides/slide36.xml"/><Relationship Id="rId45" Type="http://schemas.openxmlformats.org/officeDocument/2006/relationships/slide" Target="slides/slide3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38.xml"/><Relationship Id="rId47" Type="http://schemas.openxmlformats.org/officeDocument/2006/relationships/slide" Target="slides/slide37.xml"/><Relationship Id="rId49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62" Type="http://schemas.openxmlformats.org/officeDocument/2006/relationships/font" Target="fonts/OpenSans-bold.fntdata"/><Relationship Id="rId61" Type="http://schemas.openxmlformats.org/officeDocument/2006/relationships/font" Target="fonts/OpenSans-regular.fntdata"/><Relationship Id="rId20" Type="http://schemas.openxmlformats.org/officeDocument/2006/relationships/slide" Target="slides/slide10.xml"/><Relationship Id="rId64" Type="http://schemas.openxmlformats.org/officeDocument/2006/relationships/font" Target="fonts/OpenSans-boldItalic.fntdata"/><Relationship Id="rId63" Type="http://schemas.openxmlformats.org/officeDocument/2006/relationships/font" Target="fonts/OpenSans-italic.fntdata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60" Type="http://schemas.openxmlformats.org/officeDocument/2006/relationships/font" Target="fonts/OpenSansLight-boldItalic.fntdata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9" Type="http://schemas.openxmlformats.org/officeDocument/2006/relationships/slide" Target="slides/slide19.xml"/><Relationship Id="rId51" Type="http://schemas.openxmlformats.org/officeDocument/2006/relationships/slide" Target="slides/slide41.xml"/><Relationship Id="rId50" Type="http://schemas.openxmlformats.org/officeDocument/2006/relationships/slide" Target="slides/slide40.xml"/><Relationship Id="rId53" Type="http://schemas.openxmlformats.org/officeDocument/2006/relationships/slide" Target="slides/slide43.xml"/><Relationship Id="rId52" Type="http://schemas.openxmlformats.org/officeDocument/2006/relationships/slide" Target="slides/slide42.xml"/><Relationship Id="rId11" Type="http://schemas.openxmlformats.org/officeDocument/2006/relationships/slide" Target="slides/slide1.xml"/><Relationship Id="rId55" Type="http://schemas.openxmlformats.org/officeDocument/2006/relationships/slide" Target="slides/slide45.xml"/><Relationship Id="rId10" Type="http://schemas.openxmlformats.org/officeDocument/2006/relationships/notesMaster" Target="notesMasters/notesMaster1.xml"/><Relationship Id="rId54" Type="http://schemas.openxmlformats.org/officeDocument/2006/relationships/slide" Target="slides/slide44.xml"/><Relationship Id="rId13" Type="http://schemas.openxmlformats.org/officeDocument/2006/relationships/slide" Target="slides/slide3.xml"/><Relationship Id="rId57" Type="http://schemas.openxmlformats.org/officeDocument/2006/relationships/font" Target="fonts/OpenSansLight-regular.fntdata"/><Relationship Id="rId12" Type="http://schemas.openxmlformats.org/officeDocument/2006/relationships/slide" Target="slides/slide2.xml"/><Relationship Id="rId56" Type="http://schemas.openxmlformats.org/officeDocument/2006/relationships/font" Target="fonts/ArchitectsDaughter-regular.fntdata"/><Relationship Id="rId15" Type="http://schemas.openxmlformats.org/officeDocument/2006/relationships/slide" Target="slides/slide5.xml"/><Relationship Id="rId59" Type="http://schemas.openxmlformats.org/officeDocument/2006/relationships/font" Target="fonts/OpenSansLight-italic.fntdata"/><Relationship Id="rId14" Type="http://schemas.openxmlformats.org/officeDocument/2006/relationships/slide" Target="slides/slide4.xml"/><Relationship Id="rId58" Type="http://schemas.openxmlformats.org/officeDocument/2006/relationships/font" Target="fonts/OpenSansLight-bold.fntdata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402" name="Google Shape;40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3" name="Google Shape;403;p10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MN STeLLA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Use UPDATED analysis Guide for strategy C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B050"/>
                </a:solidFill>
              </a:rPr>
              <a:t>MLG L5 ET:  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Energy can be transformed—it can change from potential energy to kinetic energy.</a:t>
            </a:r>
            <a:endParaRPr b="1" sz="12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FQ L5 ET:  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Where does the energy of a moving object come from?</a:t>
            </a:r>
            <a:endParaRPr b="1">
              <a:solidFill>
                <a:srgbClr val="00B0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0" name="Google Shape;410;p11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BSCS</a:t>
            </a:r>
            <a:endParaRPr/>
          </a:p>
        </p:txBody>
      </p:sp>
      <p:sp>
        <p:nvSpPr>
          <p:cNvPr id="411" name="Google Shape;411;p11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8/2/2016</a:t>
            </a:r>
            <a:endParaRPr/>
          </a:p>
        </p:txBody>
      </p:sp>
      <p:sp>
        <p:nvSpPr>
          <p:cNvPr id="412" name="Google Shape;412;p11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MNSTL: Day 1 Opening</a:t>
            </a:r>
            <a:endParaRPr/>
          </a:p>
        </p:txBody>
      </p:sp>
      <p:sp>
        <p:nvSpPr>
          <p:cNvPr id="413" name="Google Shape;41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Which stand out to you and why? </a:t>
            </a:r>
            <a:endParaRPr/>
          </a:p>
        </p:txBody>
      </p:sp>
      <p:sp>
        <p:nvSpPr>
          <p:cNvPr id="427" name="Google Shape;42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notes about introducing the LAP</a:t>
            </a:r>
            <a:endParaRPr/>
          </a:p>
        </p:txBody>
      </p:sp>
      <p:sp>
        <p:nvSpPr>
          <p:cNvPr id="453" name="Google Shape;45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Reconnect to the process we used yesterday for analyzing the clips.  Use this to transition to the new LAP tool being introduced.  </a:t>
            </a:r>
            <a:endParaRPr/>
          </a:p>
        </p:txBody>
      </p:sp>
      <p:sp>
        <p:nvSpPr>
          <p:cNvPr id="462" name="Google Shape;462;p17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BSCS</a:t>
            </a:r>
            <a:endParaRPr/>
          </a:p>
        </p:txBody>
      </p:sp>
      <p:sp>
        <p:nvSpPr>
          <p:cNvPr id="463" name="Google Shape;463;p17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11/19/2024</a:t>
            </a:r>
            <a:endParaRPr/>
          </a:p>
        </p:txBody>
      </p:sp>
      <p:sp>
        <p:nvSpPr>
          <p:cNvPr id="464" name="Google Shape;464;p17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STLHS Day 3</a:t>
            </a:r>
            <a:endParaRPr/>
          </a:p>
        </p:txBody>
      </p:sp>
      <p:sp>
        <p:nvSpPr>
          <p:cNvPr id="465" name="Google Shape;46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Include image of appropriate LAP—be sure Identify and Analyze questions match the LAP from the appropriate video and lesson set.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Include image of appropriate LAP—be sure Identify and Analyze questions match the LAP from the appropriate video and lesson set.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9" name="Google Shape;489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0" name="Google Shape;49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0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STLHS: Day 1</a:t>
            </a:r>
            <a:endParaRPr/>
          </a:p>
        </p:txBody>
      </p:sp>
      <p:sp>
        <p:nvSpPr>
          <p:cNvPr id="492" name="Google Shape;492;p20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BSCS</a:t>
            </a:r>
            <a:endParaRPr/>
          </a:p>
        </p:txBody>
      </p:sp>
      <p:sp>
        <p:nvSpPr>
          <p:cNvPr id="493" name="Google Shape;493;p20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7/17/17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Slides 9 – 11 are placeholders for the anchor lesson slides</a:t>
            </a:r>
            <a:endParaRPr/>
          </a:p>
        </p:txBody>
      </p:sp>
      <p:sp>
        <p:nvSpPr>
          <p:cNvPr id="500" name="Google Shape;500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58" name="Google Shape;55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7" name="Google Shape;32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11/19/2024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BSCS: STeLLA High School Leadership Institute</a:t>
            </a:r>
            <a:endParaRPr/>
          </a:p>
        </p:txBody>
      </p:sp>
      <p:sp>
        <p:nvSpPr>
          <p:cNvPr id="330" name="Google Shape;330;p3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Day 1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65" name="Google Shape;565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82" name="Google Shape;58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96" name="Google Shape;596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2" name="Google Shape;632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Slides 9 – 11 are placeholders for the anchor lesson slides</a:t>
            </a:r>
            <a:endParaRPr/>
          </a:p>
        </p:txBody>
      </p:sp>
      <p:sp>
        <p:nvSpPr>
          <p:cNvPr id="633" name="Google Shape;633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7" name="Google Shape;647;p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8" name="Google Shape;648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0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STLHS: Day 1</a:t>
            </a:r>
            <a:endParaRPr/>
          </a:p>
        </p:txBody>
      </p:sp>
      <p:sp>
        <p:nvSpPr>
          <p:cNvPr id="650" name="Google Shape;650;p40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BSCS</a:t>
            </a:r>
            <a:endParaRPr/>
          </a:p>
        </p:txBody>
      </p:sp>
      <p:sp>
        <p:nvSpPr>
          <p:cNvPr id="651" name="Google Shape;651;p40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7/17/17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7" name="Google Shape;657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4" name="Google Shape;664;p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5" name="Google Shape;665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2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STLHS: Day 1</a:t>
            </a:r>
            <a:endParaRPr/>
          </a:p>
        </p:txBody>
      </p:sp>
      <p:sp>
        <p:nvSpPr>
          <p:cNvPr id="667" name="Google Shape;667;p42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BSCS</a:t>
            </a:r>
            <a:endParaRPr/>
          </a:p>
        </p:txBody>
      </p:sp>
      <p:sp>
        <p:nvSpPr>
          <p:cNvPr id="668" name="Google Shape;668;p42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7/17/17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1" name="Google Shape;681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8" name="Google Shape;688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Google Shape;36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6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STLHS: Day 1</a:t>
            </a:r>
            <a:endParaRPr/>
          </a:p>
        </p:txBody>
      </p:sp>
      <p:sp>
        <p:nvSpPr>
          <p:cNvPr id="362" name="Google Shape;362;p6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BSCS</a:t>
            </a:r>
            <a:endParaRPr/>
          </a:p>
        </p:txBody>
      </p:sp>
      <p:sp>
        <p:nvSpPr>
          <p:cNvPr id="363" name="Google Shape;363;p6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7/17/17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9" name="Google Shape;369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0" name="Google Shape;37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7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STLHS Day 2</a:t>
            </a:r>
            <a:endParaRPr/>
          </a:p>
        </p:txBody>
      </p:sp>
      <p:sp>
        <p:nvSpPr>
          <p:cNvPr id="372" name="Google Shape;372;p7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BSCS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 rooms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Jamboard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**Slide has been updated</a:t>
            </a:r>
            <a:endParaRPr/>
          </a:p>
        </p:txBody>
      </p:sp>
      <p:sp>
        <p:nvSpPr>
          <p:cNvPr id="381" name="Google Shape;38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Jigsaw</a:t>
            </a:r>
            <a:endParaRPr/>
          </a:p>
        </p:txBody>
      </p:sp>
      <p:sp>
        <p:nvSpPr>
          <p:cNvPr id="390" name="Google Shape;390;p9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BSCS</a:t>
            </a:r>
            <a:endParaRPr/>
          </a:p>
        </p:txBody>
      </p:sp>
      <p:sp>
        <p:nvSpPr>
          <p:cNvPr id="391" name="Google Shape;391;p9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8/2/2016</a:t>
            </a:r>
            <a:endParaRPr/>
          </a:p>
        </p:txBody>
      </p:sp>
      <p:sp>
        <p:nvSpPr>
          <p:cNvPr id="392" name="Google Shape;392;p9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MNSTL: Day 1 Opening</a:t>
            </a:r>
            <a:endParaRPr/>
          </a:p>
        </p:txBody>
      </p:sp>
      <p:sp>
        <p:nvSpPr>
          <p:cNvPr id="393" name="Google Shape;39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 txBox="1"/>
          <p:nvPr>
            <p:ph type="ctrTitle"/>
          </p:nvPr>
        </p:nvSpPr>
        <p:spPr>
          <a:xfrm>
            <a:off x="802386" y="1298448"/>
            <a:ext cx="54864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825011" y="4670246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CACEEC"/>
                </a:solidFill>
              </a:defRPr>
            </a:lvl1pPr>
            <a:lvl2pPr lvl="1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&#10;&#10;Description automatically generated" id="23" name="Google Shape;2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1115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indent="-31115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indent="-31115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/>
        </p:txBody>
      </p:sp>
      <p:sp>
        <p:nvSpPr>
          <p:cNvPr id="73" name="Google Shape;73;p11"/>
          <p:cNvSpPr txBox="1"/>
          <p:nvPr>
            <p:ph idx="3" type="body"/>
          </p:nvPr>
        </p:nvSpPr>
        <p:spPr>
          <a:xfrm>
            <a:off x="5863847" y="685801"/>
            <a:ext cx="2606040" cy="11509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11"/>
          <p:cNvSpPr txBox="1"/>
          <p:nvPr>
            <p:ph idx="4" type="body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1115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indent="-31115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indent="-31115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/>
          <p:nvPr>
            <p:ph idx="2" type="pic"/>
          </p:nvPr>
        </p:nvSpPr>
        <p:spPr>
          <a:xfrm>
            <a:off x="2677983" y="767419"/>
            <a:ext cx="6086423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192024" y="3340602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2624326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 rot="5400000">
            <a:off x="3084831" y="681228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 rot="5400000">
            <a:off x="-1133475" y="2409825"/>
            <a:ext cx="4953000" cy="2114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 rot="5400000">
            <a:off x="3083814" y="685800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Layout Option 2" showMasterSp="0">
  <p:cSld name="Comparison Layout Option 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627460" y="2048843"/>
            <a:ext cx="3868340" cy="904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02" name="Google Shape;102;p16"/>
          <p:cNvSpPr txBox="1"/>
          <p:nvPr>
            <p:ph idx="2" type="body"/>
          </p:nvPr>
        </p:nvSpPr>
        <p:spPr>
          <a:xfrm>
            <a:off x="629842" y="2971800"/>
            <a:ext cx="3868340" cy="3217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3" type="body"/>
          </p:nvPr>
        </p:nvSpPr>
        <p:spPr>
          <a:xfrm>
            <a:off x="4629150" y="2048843"/>
            <a:ext cx="3887391" cy="904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04" name="Google Shape;104;p16"/>
          <p:cNvSpPr txBox="1"/>
          <p:nvPr>
            <p:ph idx="4" type="body"/>
          </p:nvPr>
        </p:nvSpPr>
        <p:spPr>
          <a:xfrm>
            <a:off x="4629150" y="2971800"/>
            <a:ext cx="3887391" cy="3217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5" name="Google Shape;105;p16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107" name="Google Shape;10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search presention no title" showMasterSp="0">
  <p:cSld name="1_Research presention no titl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457200" y="228601"/>
            <a:ext cx="8229600" cy="5948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pic>
        <p:nvPicPr>
          <p:cNvPr descr="Logo&#10;&#10;Description automatically generated" id="113" name="Google Shape;11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search presention no title two content" showMasterSp="0">
  <p:cSld name="2_Research presention no title two conte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457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2" type="body"/>
          </p:nvPr>
        </p:nvSpPr>
        <p:spPr>
          <a:xfrm>
            <a:off x="5029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pic>
        <p:nvPicPr>
          <p:cNvPr descr="Logo&#10;&#10;Description automatically generated" id="119" name="Google Shape;11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with Caption">
  <p:cSld name="2 Content with Cap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123" name="Google Shape;123;p19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2" type="body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295275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/>
        </p:txBody>
      </p:sp>
      <p:sp>
        <p:nvSpPr>
          <p:cNvPr id="126" name="Google Shape;126;p19"/>
          <p:cNvSpPr txBox="1"/>
          <p:nvPr>
            <p:ph idx="3" type="body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295275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w/titles with Caption">
  <p:cSld name="2 Content w/titles with Ca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2" type="body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33" name="Google Shape;133;p20"/>
          <p:cNvSpPr txBox="1"/>
          <p:nvPr>
            <p:ph idx="3" type="body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295275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/>
        </p:txBody>
      </p:sp>
      <p:sp>
        <p:nvSpPr>
          <p:cNvPr id="134" name="Google Shape;134;p20"/>
          <p:cNvSpPr txBox="1"/>
          <p:nvPr>
            <p:ph idx="4" type="body"/>
          </p:nvPr>
        </p:nvSpPr>
        <p:spPr>
          <a:xfrm>
            <a:off x="5863847" y="685801"/>
            <a:ext cx="2606040" cy="1150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35" name="Google Shape;135;p20"/>
          <p:cNvSpPr txBox="1"/>
          <p:nvPr>
            <p:ph idx="5" type="body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295275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Body ">
  <p:cSld name="01 Body 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628650" y="45946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" name="Google Shape;138;p21"/>
          <p:cNvCxnSpPr/>
          <p:nvPr/>
        </p:nvCxnSpPr>
        <p:spPr>
          <a:xfrm>
            <a:off x="692935" y="945494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628650" y="1287613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SCS Contact page">
  <p:cSld name="3_BSCS Contact pag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Body">
  <p:cSld name="03 Bod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628650" y="365126"/>
            <a:ext cx="7886700" cy="507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628650" y="1287757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44" name="Google Shape;144;p23"/>
          <p:cNvSpPr txBox="1"/>
          <p:nvPr>
            <p:ph idx="2" type="body"/>
          </p:nvPr>
        </p:nvSpPr>
        <p:spPr>
          <a:xfrm>
            <a:off x="4648200" y="1287757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cxnSp>
        <p:nvCxnSpPr>
          <p:cNvPr id="145" name="Google Shape;145;p23"/>
          <p:cNvCxnSpPr/>
          <p:nvPr/>
        </p:nvCxnSpPr>
        <p:spPr>
          <a:xfrm>
            <a:off x="692935" y="945494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SCS title page">
  <p:cSld name="BSCS title pag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679391" y="2543286"/>
            <a:ext cx="7785219" cy="441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679391" y="3220213"/>
            <a:ext cx="7785219" cy="2478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5"/>
          <p:cNvSpPr txBox="1"/>
          <p:nvPr>
            <p:ph idx="2" type="body"/>
          </p:nvPr>
        </p:nvSpPr>
        <p:spPr>
          <a:xfrm>
            <a:off x="679391" y="2829821"/>
            <a:ext cx="7785219" cy="315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1" name="Google Shape;151;p25"/>
          <p:cNvCxnSpPr/>
          <p:nvPr/>
        </p:nvCxnSpPr>
        <p:spPr>
          <a:xfrm>
            <a:off x="679391" y="1114679"/>
            <a:ext cx="778521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2" name="Google Shape;152;p25"/>
          <p:cNvSpPr txBox="1"/>
          <p:nvPr>
            <p:ph idx="3" type="body"/>
          </p:nvPr>
        </p:nvSpPr>
        <p:spPr>
          <a:xfrm>
            <a:off x="0" y="1097306"/>
            <a:ext cx="9144000" cy="540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2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Body ">
  <p:cSld name="01 Body 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628650" y="45946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63" name="Google Shape;163;p28"/>
          <p:cNvCxnSpPr/>
          <p:nvPr/>
        </p:nvCxnSpPr>
        <p:spPr>
          <a:xfrm>
            <a:off x="692935" y="945494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628650" y="1287613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 Body - two lines">
  <p:cSld name="02 Body - two line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67" name="Google Shape;167;p29"/>
          <p:cNvCxnSpPr/>
          <p:nvPr/>
        </p:nvCxnSpPr>
        <p:spPr>
          <a:xfrm>
            <a:off x="692935" y="1357852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628650" y="1699972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Body">
  <p:cSld name="03 Bod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628650" y="365126"/>
            <a:ext cx="7886700" cy="5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628650" y="1287757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2" name="Google Shape;172;p30"/>
          <p:cNvSpPr txBox="1"/>
          <p:nvPr>
            <p:ph idx="2" type="body"/>
          </p:nvPr>
        </p:nvSpPr>
        <p:spPr>
          <a:xfrm>
            <a:off x="4648200" y="1287757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173" name="Google Shape;173;p30"/>
          <p:cNvCxnSpPr/>
          <p:nvPr/>
        </p:nvCxnSpPr>
        <p:spPr>
          <a:xfrm>
            <a:off x="692935" y="945494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 Body - two lines">
  <p:cSld name="04 Body - two lines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628650" y="1701366"/>
            <a:ext cx="3867150" cy="42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6" name="Google Shape;176;p31"/>
          <p:cNvSpPr txBox="1"/>
          <p:nvPr>
            <p:ph idx="2" type="body"/>
          </p:nvPr>
        </p:nvSpPr>
        <p:spPr>
          <a:xfrm>
            <a:off x="4648200" y="1701366"/>
            <a:ext cx="3867150" cy="42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7" name="Google Shape;177;p31"/>
          <p:cNvSpPr txBox="1"/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78" name="Google Shape;178;p31"/>
          <p:cNvCxnSpPr/>
          <p:nvPr/>
        </p:nvCxnSpPr>
        <p:spPr>
          <a:xfrm>
            <a:off x="692935" y="1357852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Body">
  <p:cSld name="05 Body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630238" y="365125"/>
            <a:ext cx="7886700" cy="555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630238" y="1284941"/>
            <a:ext cx="3868737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2" name="Google Shape;182;p32"/>
          <p:cNvSpPr txBox="1"/>
          <p:nvPr>
            <p:ph idx="2" type="body"/>
          </p:nvPr>
        </p:nvSpPr>
        <p:spPr>
          <a:xfrm>
            <a:off x="630238" y="1704231"/>
            <a:ext cx="3868737" cy="420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3" name="Google Shape;183;p32"/>
          <p:cNvSpPr txBox="1"/>
          <p:nvPr>
            <p:ph idx="3" type="body"/>
          </p:nvPr>
        </p:nvSpPr>
        <p:spPr>
          <a:xfrm>
            <a:off x="4629150" y="1284941"/>
            <a:ext cx="3887788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4" name="Google Shape;184;p32"/>
          <p:cNvSpPr txBox="1"/>
          <p:nvPr>
            <p:ph idx="4" type="body"/>
          </p:nvPr>
        </p:nvSpPr>
        <p:spPr>
          <a:xfrm>
            <a:off x="4629150" y="1704231"/>
            <a:ext cx="3887788" cy="420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185" name="Google Shape;185;p32"/>
          <p:cNvCxnSpPr/>
          <p:nvPr/>
        </p:nvCxnSpPr>
        <p:spPr>
          <a:xfrm>
            <a:off x="692935" y="945494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2900934" y="868680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32" name="Google Shape;32;p4"/>
          <p:cNvSpPr txBox="1"/>
          <p:nvPr>
            <p:ph idx="2" type="body"/>
          </p:nvPr>
        </p:nvSpPr>
        <p:spPr>
          <a:xfrm>
            <a:off x="192024" y="3337560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Body - two lines">
  <p:cSld name="06 Body - two lines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idx="1" type="body"/>
          </p:nvPr>
        </p:nvSpPr>
        <p:spPr>
          <a:xfrm>
            <a:off x="630238" y="1691354"/>
            <a:ext cx="3868737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8" name="Google Shape;188;p33"/>
          <p:cNvSpPr txBox="1"/>
          <p:nvPr>
            <p:ph idx="2" type="body"/>
          </p:nvPr>
        </p:nvSpPr>
        <p:spPr>
          <a:xfrm>
            <a:off x="630238" y="2110645"/>
            <a:ext cx="3868737" cy="381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9" name="Google Shape;189;p33"/>
          <p:cNvSpPr txBox="1"/>
          <p:nvPr>
            <p:ph idx="3" type="body"/>
          </p:nvPr>
        </p:nvSpPr>
        <p:spPr>
          <a:xfrm>
            <a:off x="4629150" y="1691354"/>
            <a:ext cx="3887788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0" name="Google Shape;190;p33"/>
          <p:cNvSpPr txBox="1"/>
          <p:nvPr>
            <p:ph idx="4" type="body"/>
          </p:nvPr>
        </p:nvSpPr>
        <p:spPr>
          <a:xfrm>
            <a:off x="4629150" y="2110645"/>
            <a:ext cx="3887788" cy="381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1" name="Google Shape;191;p33"/>
          <p:cNvSpPr txBox="1"/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92" name="Google Shape;192;p33"/>
          <p:cNvCxnSpPr/>
          <p:nvPr/>
        </p:nvCxnSpPr>
        <p:spPr>
          <a:xfrm>
            <a:off x="692935" y="1357852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1 line title">
  <p:cSld name="Body 1 line title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95" name="Google Shape;195;p34"/>
          <p:cNvCxnSpPr/>
          <p:nvPr/>
        </p:nvCxnSpPr>
        <p:spPr>
          <a:xfrm>
            <a:off x="692937" y="945494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6" name="Google Shape;196;p34"/>
          <p:cNvSpPr txBox="1"/>
          <p:nvPr>
            <p:ph idx="1" type="body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97" name="Google Shape;19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0032" y="6266593"/>
            <a:ext cx="1021034" cy="37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1 line title">
  <p:cSld name="Body 1 line title 2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200" name="Google Shape;200;p35"/>
          <p:cNvCxnSpPr/>
          <p:nvPr/>
        </p:nvCxnSpPr>
        <p:spPr>
          <a:xfrm>
            <a:off x="692937" y="945494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1" name="Google Shape;201;p35"/>
          <p:cNvSpPr txBox="1"/>
          <p:nvPr>
            <p:ph idx="1" type="body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b="1" i="0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4" name="Google Shape;204;p3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5" name="Google Shape;205;p3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6" name="Google Shape;206;p3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7" name="Google Shape;207;p3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8" name="Google Shape;208;p3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b="1" i="0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1" name="Google Shape;211;p37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2" name="Google Shape;212;p3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3" name="Google Shape;213;p3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4" name="Google Shape;214;p3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b="1" i="0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7" name="Google Shape;217;p38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8" name="Google Shape;218;p38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9" name="Google Shape;219;p3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20" name="Google Shape;220;p3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21" name="Google Shape;221;p3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SCS 1 line - 2 Panel Body">
  <p:cSld name="BSCS 1 line - 2 Panel Body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/>
          <p:nvPr>
            <p:ph type="title"/>
          </p:nvPr>
        </p:nvSpPr>
        <p:spPr>
          <a:xfrm>
            <a:off x="628650" y="365130"/>
            <a:ext cx="7886700" cy="5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6" name="Google Shape;226;p40"/>
          <p:cNvSpPr txBox="1"/>
          <p:nvPr>
            <p:ph idx="1" type="body"/>
          </p:nvPr>
        </p:nvSpPr>
        <p:spPr>
          <a:xfrm>
            <a:off x="628650" y="1287761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27" name="Google Shape;227;p40"/>
          <p:cNvSpPr txBox="1"/>
          <p:nvPr>
            <p:ph idx="2" type="body"/>
          </p:nvPr>
        </p:nvSpPr>
        <p:spPr>
          <a:xfrm>
            <a:off x="4648200" y="1287761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cxnSp>
        <p:nvCxnSpPr>
          <p:cNvPr id="228" name="Google Shape;228;p40"/>
          <p:cNvCxnSpPr/>
          <p:nvPr/>
        </p:nvCxnSpPr>
        <p:spPr>
          <a:xfrm>
            <a:off x="692937" y="945494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9" name="Google Shape;22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0032" y="6266593"/>
            <a:ext cx="1021034" cy="37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SCS title page">
  <p:cSld name="4_BSCS title page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>
            <p:ph type="title"/>
          </p:nvPr>
        </p:nvSpPr>
        <p:spPr>
          <a:xfrm>
            <a:off x="687938" y="2415098"/>
            <a:ext cx="7770263" cy="441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b="1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2" name="Google Shape;232;p41"/>
          <p:cNvSpPr txBox="1"/>
          <p:nvPr>
            <p:ph idx="1" type="body"/>
          </p:nvPr>
        </p:nvSpPr>
        <p:spPr>
          <a:xfrm>
            <a:off x="687938" y="3359595"/>
            <a:ext cx="7757445" cy="206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3" name="Google Shape;233;p41"/>
          <p:cNvSpPr txBox="1"/>
          <p:nvPr>
            <p:ph idx="2" type="body"/>
          </p:nvPr>
        </p:nvSpPr>
        <p:spPr>
          <a:xfrm>
            <a:off x="687938" y="2928966"/>
            <a:ext cx="7770263" cy="25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4" name="Google Shape;234;p41"/>
          <p:cNvSpPr txBox="1"/>
          <p:nvPr>
            <p:ph idx="3" type="body"/>
          </p:nvPr>
        </p:nvSpPr>
        <p:spPr>
          <a:xfrm>
            <a:off x="687937" y="3672500"/>
            <a:ext cx="3884063" cy="2104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2 line title">
  <p:cSld name="Body 2 line title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 txBox="1"/>
          <p:nvPr>
            <p:ph idx="1" type="body"/>
          </p:nvPr>
        </p:nvSpPr>
        <p:spPr>
          <a:xfrm>
            <a:off x="620104" y="1689266"/>
            <a:ext cx="7895246" cy="422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7" name="Google Shape;237;p42"/>
          <p:cNvSpPr txBox="1"/>
          <p:nvPr>
            <p:ph type="title"/>
          </p:nvPr>
        </p:nvSpPr>
        <p:spPr>
          <a:xfrm>
            <a:off x="628650" y="94874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238" name="Google Shape;238;p42"/>
          <p:cNvCxnSpPr/>
          <p:nvPr/>
        </p:nvCxnSpPr>
        <p:spPr>
          <a:xfrm>
            <a:off x="692936" y="1357852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9" name="Google Shape;23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56031" y="6281159"/>
            <a:ext cx="1308587" cy="361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Option 2" showMasterSp="0">
  <p:cSld name="Title Only Option 2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40" name="Google Shape;4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/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SCS title page">
  <p:cSld name="1_BSCS title page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page">
  <p:cSld name="Contact page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SCS title page">
  <p:cSld name="BSCS title page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7"/>
          <p:cNvSpPr txBox="1"/>
          <p:nvPr>
            <p:ph type="title"/>
          </p:nvPr>
        </p:nvSpPr>
        <p:spPr>
          <a:xfrm>
            <a:off x="687938" y="2415098"/>
            <a:ext cx="7770263" cy="441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7" name="Google Shape;247;p47"/>
          <p:cNvSpPr txBox="1"/>
          <p:nvPr>
            <p:ph idx="1" type="body"/>
          </p:nvPr>
        </p:nvSpPr>
        <p:spPr>
          <a:xfrm>
            <a:off x="687938" y="3359595"/>
            <a:ext cx="7757445" cy="206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p47"/>
          <p:cNvSpPr txBox="1"/>
          <p:nvPr>
            <p:ph idx="2" type="body"/>
          </p:nvPr>
        </p:nvSpPr>
        <p:spPr>
          <a:xfrm>
            <a:off x="687938" y="2928966"/>
            <a:ext cx="7770263" cy="25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47"/>
          <p:cNvSpPr txBox="1"/>
          <p:nvPr>
            <p:ph idx="3" type="body"/>
          </p:nvPr>
        </p:nvSpPr>
        <p:spPr>
          <a:xfrm>
            <a:off x="687937" y="3672500"/>
            <a:ext cx="3884063" cy="2104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47"/>
          <p:cNvSpPr txBox="1"/>
          <p:nvPr/>
        </p:nvSpPr>
        <p:spPr>
          <a:xfrm>
            <a:off x="0" y="1097308"/>
            <a:ext cx="9144000" cy="540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Transforming Science Education Through Research-Driven Innovation</a:t>
            </a:r>
            <a:endParaRPr/>
          </a:p>
        </p:txBody>
      </p:sp>
      <p:cxnSp>
        <p:nvCxnSpPr>
          <p:cNvPr id="251" name="Google Shape;251;p47"/>
          <p:cNvCxnSpPr/>
          <p:nvPr/>
        </p:nvCxnSpPr>
        <p:spPr>
          <a:xfrm>
            <a:off x="685800" y="1110950"/>
            <a:ext cx="7772401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50244" y="540249"/>
            <a:ext cx="1643511" cy="453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SCS title page">
  <p:cSld name="4_BSCS title page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8"/>
          <p:cNvSpPr txBox="1"/>
          <p:nvPr>
            <p:ph type="title"/>
          </p:nvPr>
        </p:nvSpPr>
        <p:spPr>
          <a:xfrm>
            <a:off x="687938" y="2415098"/>
            <a:ext cx="7770263" cy="441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5" name="Google Shape;255;p48"/>
          <p:cNvSpPr txBox="1"/>
          <p:nvPr>
            <p:ph idx="1" type="body"/>
          </p:nvPr>
        </p:nvSpPr>
        <p:spPr>
          <a:xfrm>
            <a:off x="687938" y="3359595"/>
            <a:ext cx="7757445" cy="206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48"/>
          <p:cNvSpPr txBox="1"/>
          <p:nvPr>
            <p:ph idx="2" type="body"/>
          </p:nvPr>
        </p:nvSpPr>
        <p:spPr>
          <a:xfrm>
            <a:off x="687938" y="2928966"/>
            <a:ext cx="7770263" cy="25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48"/>
          <p:cNvSpPr txBox="1"/>
          <p:nvPr>
            <p:ph idx="3" type="body"/>
          </p:nvPr>
        </p:nvSpPr>
        <p:spPr>
          <a:xfrm>
            <a:off x="687937" y="3672500"/>
            <a:ext cx="3884063" cy="2104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SCS title page">
  <p:cSld name="2_BSCS title page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9"/>
          <p:cNvSpPr txBox="1"/>
          <p:nvPr>
            <p:ph type="title"/>
          </p:nvPr>
        </p:nvSpPr>
        <p:spPr>
          <a:xfrm>
            <a:off x="687938" y="2415098"/>
            <a:ext cx="7770263" cy="441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0" name="Google Shape;260;p49"/>
          <p:cNvSpPr txBox="1"/>
          <p:nvPr>
            <p:ph idx="1" type="body"/>
          </p:nvPr>
        </p:nvSpPr>
        <p:spPr>
          <a:xfrm>
            <a:off x="687938" y="3359595"/>
            <a:ext cx="7757445" cy="206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49"/>
          <p:cNvSpPr txBox="1"/>
          <p:nvPr>
            <p:ph idx="2" type="body"/>
          </p:nvPr>
        </p:nvSpPr>
        <p:spPr>
          <a:xfrm>
            <a:off x="687938" y="2928966"/>
            <a:ext cx="7770263" cy="25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49"/>
          <p:cNvSpPr txBox="1"/>
          <p:nvPr>
            <p:ph idx="3" type="body"/>
          </p:nvPr>
        </p:nvSpPr>
        <p:spPr>
          <a:xfrm>
            <a:off x="687937" y="3672500"/>
            <a:ext cx="3884063" cy="2104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63" name="Google Shape;263;p49"/>
          <p:cNvCxnSpPr/>
          <p:nvPr/>
        </p:nvCxnSpPr>
        <p:spPr>
          <a:xfrm>
            <a:off x="685800" y="1110950"/>
            <a:ext cx="7772401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4" name="Google Shape;26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50244" y="540249"/>
            <a:ext cx="1643511" cy="453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SCS title page">
  <p:cSld name="3_BSCS title page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0"/>
          <p:cNvSpPr txBox="1"/>
          <p:nvPr>
            <p:ph type="title"/>
          </p:nvPr>
        </p:nvSpPr>
        <p:spPr>
          <a:xfrm>
            <a:off x="687938" y="1601639"/>
            <a:ext cx="7770263" cy="441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7" name="Google Shape;267;p50"/>
          <p:cNvSpPr txBox="1"/>
          <p:nvPr>
            <p:ph idx="1" type="body"/>
          </p:nvPr>
        </p:nvSpPr>
        <p:spPr>
          <a:xfrm>
            <a:off x="687938" y="2546136"/>
            <a:ext cx="7757445" cy="206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50"/>
          <p:cNvSpPr txBox="1"/>
          <p:nvPr>
            <p:ph idx="2" type="body"/>
          </p:nvPr>
        </p:nvSpPr>
        <p:spPr>
          <a:xfrm>
            <a:off x="687938" y="2115507"/>
            <a:ext cx="7770263" cy="25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50"/>
          <p:cNvSpPr txBox="1"/>
          <p:nvPr>
            <p:ph idx="3" type="body"/>
          </p:nvPr>
        </p:nvSpPr>
        <p:spPr>
          <a:xfrm>
            <a:off x="687937" y="2859041"/>
            <a:ext cx="3884063" cy="2104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70" name="Google Shape;270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50244" y="540249"/>
            <a:ext cx="1643511" cy="453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SCS title page">
  <p:cSld name="5_BSCS title page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1"/>
          <p:cNvSpPr txBox="1"/>
          <p:nvPr>
            <p:ph type="title"/>
          </p:nvPr>
        </p:nvSpPr>
        <p:spPr>
          <a:xfrm>
            <a:off x="687938" y="1601639"/>
            <a:ext cx="7770263" cy="441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3" name="Google Shape;273;p51"/>
          <p:cNvSpPr txBox="1"/>
          <p:nvPr>
            <p:ph idx="1" type="body"/>
          </p:nvPr>
        </p:nvSpPr>
        <p:spPr>
          <a:xfrm>
            <a:off x="687938" y="2546136"/>
            <a:ext cx="7757445" cy="206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51"/>
          <p:cNvSpPr txBox="1"/>
          <p:nvPr>
            <p:ph idx="2" type="body"/>
          </p:nvPr>
        </p:nvSpPr>
        <p:spPr>
          <a:xfrm>
            <a:off x="687938" y="2115507"/>
            <a:ext cx="7770263" cy="25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51"/>
          <p:cNvSpPr txBox="1"/>
          <p:nvPr>
            <p:ph idx="3" type="body"/>
          </p:nvPr>
        </p:nvSpPr>
        <p:spPr>
          <a:xfrm>
            <a:off x="687937" y="2859041"/>
            <a:ext cx="3884063" cy="2104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SCS title page">
  <p:cSld name="1_BSCS title page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3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79" name="Google Shape;279;p53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14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65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1469" lvl="2" marL="13716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53"/>
          <p:cNvSpPr txBox="1"/>
          <p:nvPr>
            <p:ph idx="10" type="dt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53"/>
          <p:cNvSpPr txBox="1"/>
          <p:nvPr>
            <p:ph idx="11" type="ftr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53"/>
          <p:cNvSpPr txBox="1"/>
          <p:nvPr>
            <p:ph idx="12" type="sldNum"/>
          </p:nvPr>
        </p:nvSpPr>
        <p:spPr>
          <a:xfrm>
            <a:off x="7620000" y="19050"/>
            <a:ext cx="1066800" cy="328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4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85" name="Google Shape;285;p54"/>
          <p:cNvSpPr txBox="1"/>
          <p:nvPr>
            <p:ph idx="1" type="body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973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54"/>
          <p:cNvSpPr txBox="1"/>
          <p:nvPr>
            <p:ph idx="2" type="body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973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54"/>
          <p:cNvSpPr txBox="1"/>
          <p:nvPr>
            <p:ph idx="10" type="dt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54"/>
          <p:cNvSpPr txBox="1"/>
          <p:nvPr>
            <p:ph idx="11" type="ftr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54"/>
          <p:cNvSpPr txBox="1"/>
          <p:nvPr>
            <p:ph idx="12" type="sldNum"/>
          </p:nvPr>
        </p:nvSpPr>
        <p:spPr>
          <a:xfrm>
            <a:off x="7620000" y="19050"/>
            <a:ext cx="1066800" cy="328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SCS Contact page">
  <p:cSld name="3_BSCS Contact page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1 line title">
  <p:cSld name="Body 1 line title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7"/>
          <p:cNvSpPr txBox="1"/>
          <p:nvPr>
            <p:ph type="title"/>
          </p:nvPr>
        </p:nvSpPr>
        <p:spPr>
          <a:xfrm>
            <a:off x="628650" y="459468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294" name="Google Shape;294;p57"/>
          <p:cNvCxnSpPr/>
          <p:nvPr/>
        </p:nvCxnSpPr>
        <p:spPr>
          <a:xfrm>
            <a:off x="692936" y="945494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5" name="Google Shape;295;p57"/>
          <p:cNvSpPr txBox="1"/>
          <p:nvPr>
            <p:ph idx="1" type="body"/>
          </p:nvPr>
        </p:nvSpPr>
        <p:spPr>
          <a:xfrm>
            <a:off x="628650" y="1287615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296" name="Google Shape;29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56031" y="6281159"/>
            <a:ext cx="1308587" cy="361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ody 1 line title">
  <p:cSld name="1_Body 1 line title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8"/>
          <p:cNvSpPr txBox="1"/>
          <p:nvPr>
            <p:ph type="title"/>
          </p:nvPr>
        </p:nvSpPr>
        <p:spPr>
          <a:xfrm>
            <a:off x="628650" y="459468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9" name="Google Shape;299;p58"/>
          <p:cNvSpPr txBox="1"/>
          <p:nvPr>
            <p:ph idx="1" type="body"/>
          </p:nvPr>
        </p:nvSpPr>
        <p:spPr>
          <a:xfrm>
            <a:off x="628650" y="1287615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2 line title">
  <p:cSld name="Body 2 line title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9"/>
          <p:cNvSpPr txBox="1"/>
          <p:nvPr>
            <p:ph idx="1" type="body"/>
          </p:nvPr>
        </p:nvSpPr>
        <p:spPr>
          <a:xfrm>
            <a:off x="620104" y="1689266"/>
            <a:ext cx="7895246" cy="422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2" name="Google Shape;302;p59"/>
          <p:cNvSpPr txBox="1"/>
          <p:nvPr>
            <p:ph type="title"/>
          </p:nvPr>
        </p:nvSpPr>
        <p:spPr>
          <a:xfrm>
            <a:off x="628650" y="94874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303" name="Google Shape;303;p59"/>
          <p:cNvCxnSpPr/>
          <p:nvPr/>
        </p:nvCxnSpPr>
        <p:spPr>
          <a:xfrm>
            <a:off x="692936" y="1357852"/>
            <a:ext cx="7758130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4" name="Google Shape;30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56031" y="6281159"/>
            <a:ext cx="1308587" cy="361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ody 2 line title">
  <p:cSld name="1_Body 2 line title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0"/>
          <p:cNvSpPr txBox="1"/>
          <p:nvPr>
            <p:ph idx="1" type="body"/>
          </p:nvPr>
        </p:nvSpPr>
        <p:spPr>
          <a:xfrm>
            <a:off x="620104" y="1689266"/>
            <a:ext cx="7895246" cy="422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7" name="Google Shape;307;p60"/>
          <p:cNvSpPr txBox="1"/>
          <p:nvPr>
            <p:ph type="title"/>
          </p:nvPr>
        </p:nvSpPr>
        <p:spPr>
          <a:xfrm>
            <a:off x="628650" y="94874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SCS Contact page">
  <p:cSld name="3_BSCS Contact page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1371600" y="685800"/>
            <a:ext cx="701573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b="1"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1371600" y="3613151"/>
            <a:ext cx="7015734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8A8A8A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49494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49494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1115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indent="-31115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indent="-31115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556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1115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indent="-31115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indent="-31115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lusion" showMasterSp="0">
  <p:cSld name="Conclus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0"/>
          <p:cNvSpPr txBox="1"/>
          <p:nvPr>
            <p:ph type="title"/>
          </p:nvPr>
        </p:nvSpPr>
        <p:spPr>
          <a:xfrm>
            <a:off x="457200" y="5715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 b="0" sz="21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7200" y="228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50"/>
              <a:buNone/>
              <a:defRPr b="1" sz="405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pic>
        <p:nvPicPr>
          <p:cNvPr descr="Graphical user interface, text, application, chat or text message" id="67" name="Google Shape;6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32700" y="1556889"/>
            <a:ext cx="6342901" cy="4017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68" name="Google Shape;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41.xml"/><Relationship Id="rId3" Type="http://schemas.openxmlformats.org/officeDocument/2006/relationships/theme" Target="../theme/theme6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theme" Target="../theme/theme7.xml"/><Relationship Id="rId10" Type="http://schemas.openxmlformats.org/officeDocument/2006/relationships/slideLayout" Target="../slideLayouts/slideLayout50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b="0" i="0" sz="13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b="0" i="0" sz="13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b="0" i="0" sz="13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300"/>
              <a:buFont typeface="Noto Sans Symbols"/>
              <a:buChar char="●"/>
              <a:defRPr b="0" i="0" sz="1300" u="none" cap="none" strike="noStrik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Logo&#10;&#10;Description automatically generated"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Google Shape;242;p44"/>
          <p:cNvCxnSpPr/>
          <p:nvPr/>
        </p:nvCxnSpPr>
        <p:spPr>
          <a:xfrm>
            <a:off x="728770" y="1815435"/>
            <a:ext cx="7734584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Relationship Id="rId4" Type="http://schemas.openxmlformats.org/officeDocument/2006/relationships/image" Target="../media/image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jpg"/><Relationship Id="rId4" Type="http://schemas.openxmlformats.org/officeDocument/2006/relationships/image" Target="../media/image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jpg"/><Relationship Id="rId4" Type="http://schemas.openxmlformats.org/officeDocument/2006/relationships/image" Target="../media/image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jpg"/><Relationship Id="rId4" Type="http://schemas.openxmlformats.org/officeDocument/2006/relationships/image" Target="../media/image14.jpg"/><Relationship Id="rId5" Type="http://schemas.openxmlformats.org/officeDocument/2006/relationships/image" Target="../media/image18.jpg"/><Relationship Id="rId6" Type="http://schemas.openxmlformats.org/officeDocument/2006/relationships/image" Target="../media/image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8211" y="188557"/>
            <a:ext cx="1643511" cy="45347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62"/>
          <p:cNvSpPr txBox="1"/>
          <p:nvPr>
            <p:ph type="ctrTitle"/>
          </p:nvPr>
        </p:nvSpPr>
        <p:spPr>
          <a:xfrm>
            <a:off x="802386" y="1298448"/>
            <a:ext cx="54864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/>
              <a:t>STeLLA Scale Up and Sustainability Study (SSUP)</a:t>
            </a:r>
            <a:br>
              <a:rPr lang="en-US"/>
            </a:br>
            <a:endParaRPr/>
          </a:p>
        </p:txBody>
      </p:sp>
      <p:sp>
        <p:nvSpPr>
          <p:cNvPr id="316" name="Google Shape;316;p62"/>
          <p:cNvSpPr txBox="1"/>
          <p:nvPr>
            <p:ph idx="1" type="subTitle"/>
          </p:nvPr>
        </p:nvSpPr>
        <p:spPr>
          <a:xfrm>
            <a:off x="825011" y="4670246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>
                <a:solidFill>
                  <a:schemeClr val="lt1"/>
                </a:solidFill>
              </a:rPr>
              <a:t>Day 4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b="1" lang="en-US">
                <a:solidFill>
                  <a:schemeClr val="lt1"/>
                </a:solidFill>
              </a:rPr>
              <a:t>Science Teachers Learning From Lesson Analysis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1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Using the Analysis Guide: Models &amp; Content Reps </a:t>
            </a:r>
            <a:endParaRPr/>
          </a:p>
        </p:txBody>
      </p:sp>
      <p:sp>
        <p:nvSpPr>
          <p:cNvPr id="406" name="Google Shape;406;p71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were the main learning goal and focus question for the Lesson 3 content deepening experience?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science ideas were highlighted in the Lesson 3 experience?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Using your analysis guide, consider how well the system diagrams were matched to the main learning goal?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2"/>
          <p:cNvSpPr txBox="1"/>
          <p:nvPr>
            <p:ph type="title"/>
          </p:nvPr>
        </p:nvSpPr>
        <p:spPr>
          <a:xfrm>
            <a:off x="189689" y="1123838"/>
            <a:ext cx="2210612" cy="2453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/>
              <a:t>Using the Analysis Guide: Models &amp; Content Reps</a:t>
            </a:r>
            <a:endParaRPr/>
          </a:p>
        </p:txBody>
      </p:sp>
      <p:sp>
        <p:nvSpPr>
          <p:cNvPr id="416" name="Google Shape;416;p72"/>
          <p:cNvSpPr txBox="1"/>
          <p:nvPr>
            <p:ph idx="1" type="body"/>
          </p:nvPr>
        </p:nvSpPr>
        <p:spPr>
          <a:xfrm>
            <a:off x="189689" y="3429000"/>
            <a:ext cx="2210612" cy="228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Use the analysis guide to evaluate one of the content representations or models used in your content deepening experience.</a:t>
            </a:r>
            <a:endParaRPr/>
          </a:p>
        </p:txBody>
      </p:sp>
      <p:pic>
        <p:nvPicPr>
          <p:cNvPr id="417" name="Google Shape;41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1290" y="1114425"/>
            <a:ext cx="3400425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3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Reflection</a:t>
            </a:r>
            <a:endParaRPr/>
          </a:p>
        </p:txBody>
      </p:sp>
      <p:sp>
        <p:nvSpPr>
          <p:cNvPr id="423" name="Google Shape;423;p73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Journal…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b="0" i="0" lang="en-US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might the use of analysis guides develop teachers’ habits of mind in lesson planning?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4"/>
          <p:cNvSpPr txBox="1"/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US"/>
              <a:t>Lesson Analysis: The Basics </a:t>
            </a:r>
            <a:r>
              <a:rPr lang="en-US" sz="2000"/>
              <a:t>(pp. 1-2)</a:t>
            </a:r>
            <a:endParaRPr/>
          </a:p>
        </p:txBody>
      </p:sp>
      <p:sp>
        <p:nvSpPr>
          <p:cNvPr id="430" name="Google Shape;430;p74"/>
          <p:cNvSpPr txBox="1"/>
          <p:nvPr>
            <p:ph idx="4294967295" type="body"/>
          </p:nvPr>
        </p:nvSpPr>
        <p:spPr>
          <a:xfrm>
            <a:off x="457200" y="1866858"/>
            <a:ext cx="3868738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Viewing Basics</a:t>
            </a:r>
            <a:endParaRPr/>
          </a:p>
        </p:txBody>
      </p:sp>
      <p:sp>
        <p:nvSpPr>
          <p:cNvPr id="431" name="Google Shape;431;p74"/>
          <p:cNvSpPr txBox="1"/>
          <p:nvPr>
            <p:ph idx="4294967295" type="body"/>
          </p:nvPr>
        </p:nvSpPr>
        <p:spPr>
          <a:xfrm>
            <a:off x="457200" y="2077201"/>
            <a:ext cx="3868738" cy="420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Viewing Basic #1: </a:t>
            </a:r>
            <a:r>
              <a:rPr lang="en-US" sz="2000"/>
              <a:t>Look past the trivial, the little things that “bug” you.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Viewing Basic #2: </a:t>
            </a:r>
            <a:r>
              <a:rPr lang="en-US" sz="2000"/>
              <a:t>Avoid the “this doesn’t look like my classroom” trap.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Viewing Basic #3: </a:t>
            </a:r>
            <a:r>
              <a:rPr lang="en-US" sz="2000"/>
              <a:t>Avoid making snap judgments about the teaching or learning in the classroom you are viewing. </a:t>
            </a:r>
            <a:endParaRPr/>
          </a:p>
        </p:txBody>
      </p:sp>
      <p:sp>
        <p:nvSpPr>
          <p:cNvPr id="432" name="Google Shape;432;p74"/>
          <p:cNvSpPr txBox="1"/>
          <p:nvPr>
            <p:ph idx="4294967295" type="body"/>
          </p:nvPr>
        </p:nvSpPr>
        <p:spPr>
          <a:xfrm>
            <a:off x="4851286" y="1866857"/>
            <a:ext cx="3887787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Analysis Basics</a:t>
            </a:r>
            <a:endParaRPr/>
          </a:p>
        </p:txBody>
      </p:sp>
      <p:sp>
        <p:nvSpPr>
          <p:cNvPr id="433" name="Google Shape;433;p74"/>
          <p:cNvSpPr txBox="1"/>
          <p:nvPr>
            <p:ph idx="4294967295" type="body"/>
          </p:nvPr>
        </p:nvSpPr>
        <p:spPr>
          <a:xfrm>
            <a:off x="4851286" y="2108972"/>
            <a:ext cx="3887787" cy="420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Analysis Basic #1: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Focus on student thinking and the science content storyline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Analysis Basic #2: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Look for evidence to support any claims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Analysis Basic #3: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Look more than once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Analysis Basic #4: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Consider alternative explanations and teaching strategies.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5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Preparing for Video Analysis:  The Context</a:t>
            </a:r>
            <a:endParaRPr/>
          </a:p>
        </p:txBody>
      </p:sp>
      <p:sp>
        <p:nvSpPr>
          <p:cNvPr id="440" name="Google Shape;440;p75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Lesson Context: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b="0" i="0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is lesson 4 of 5 in the SSUP Energy Every Day, Everywhere series. In this lesson students use system diagrams to represent observable changes and evidence of changes in energy. In this clip, the class develops a common system diagram for the ramp/marble system used in Lesson 3.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6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Video Analysis: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SSUP_ET_L4_Parco_Clip 1</a:t>
            </a:r>
            <a:endParaRPr sz="2400"/>
          </a:p>
        </p:txBody>
      </p:sp>
      <p:sp>
        <p:nvSpPr>
          <p:cNvPr id="447" name="Google Shape;447;p76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Identify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What instances of engaging students in developing and using content representations or models do you observe?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Char char="●"/>
            </a:pPr>
            <a:r>
              <a:rPr lang="en-US" sz="2400"/>
              <a:t>What instances do you observe of STL strategies elicit, probe, and/or challenge questions?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sz="2400"/>
          </a:p>
          <a:p>
            <a:pPr indent="-182880" lvl="0" marL="18288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Char char="●"/>
            </a:pPr>
            <a:r>
              <a:rPr b="1" lang="en-US">
                <a:solidFill>
                  <a:srgbClr val="DBDBDB"/>
                </a:solidFill>
              </a:rPr>
              <a:t>Analyze</a:t>
            </a:r>
            <a:endParaRPr/>
          </a:p>
          <a:p>
            <a:pPr indent="-18414" lvl="0" marL="18288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rgbClr val="DBDBDB"/>
              </a:solidFill>
            </a:endParaRPr>
          </a:p>
          <a:p>
            <a:pPr indent="-18414" lvl="0" marL="18288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DBDBDB"/>
              </a:solidFill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b="1" lang="en-US">
                <a:solidFill>
                  <a:srgbClr val="DBDBDB"/>
                </a:solidFill>
              </a:rPr>
              <a:t>Reflect and apply</a:t>
            </a:r>
            <a:endParaRPr>
              <a:solidFill>
                <a:srgbClr val="DBDBDB"/>
              </a:solidFill>
            </a:endParaRPr>
          </a:p>
        </p:txBody>
      </p:sp>
      <p:pic>
        <p:nvPicPr>
          <p:cNvPr descr="C:\Users\jbintz\AppData\Local\Microsoft\Windows\Temporary Internet Files\Content.IE5\09Y1ZL8Y\MC900383904[1].wmf" id="448" name="Google Shape;44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1961" y="6032725"/>
            <a:ext cx="603190" cy="60137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76"/>
          <p:cNvSpPr txBox="1"/>
          <p:nvPr/>
        </p:nvSpPr>
        <p:spPr>
          <a:xfrm>
            <a:off x="5851380" y="6157822"/>
            <a:ext cx="12073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link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7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en-US" sz="3200"/>
              <a:t>Lesson Analysis Protocol Example</a:t>
            </a:r>
            <a:endParaRPr/>
          </a:p>
        </p:txBody>
      </p:sp>
      <p:pic>
        <p:nvPicPr>
          <p:cNvPr descr="C:\Users\jbintz\AppData\Local\Microsoft\Windows\Temporary Internet Files\Content.IE5\09Y1ZL8Y\MC900383904[1].wmf" id="456" name="Google Shape;45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9093" y="158785"/>
            <a:ext cx="603190" cy="60137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77"/>
          <p:cNvSpPr txBox="1"/>
          <p:nvPr/>
        </p:nvSpPr>
        <p:spPr>
          <a:xfrm>
            <a:off x="7341769" y="93487"/>
            <a:ext cx="12073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link</a:t>
            </a:r>
            <a:endParaRPr/>
          </a:p>
        </p:txBody>
      </p:sp>
      <p:pic>
        <p:nvPicPr>
          <p:cNvPr id="458" name="Google Shape;458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0165" y="1193300"/>
            <a:ext cx="6242118" cy="4613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8"/>
          <p:cNvSpPr txBox="1"/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US"/>
              <a:t>Learning from Lesson Analysis</a:t>
            </a:r>
            <a:endParaRPr/>
          </a:p>
        </p:txBody>
      </p:sp>
      <p:pic>
        <p:nvPicPr>
          <p:cNvPr descr="A diagram of a student thinking&#10;&#10;Description automatically generated" id="468" name="Google Shape;46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5457" y="2122795"/>
            <a:ext cx="6086423" cy="3743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9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en-US" sz="3200"/>
              <a:t>Lesson Analysis Protocol</a:t>
            </a:r>
            <a:endParaRPr/>
          </a:p>
        </p:txBody>
      </p:sp>
      <p:pic>
        <p:nvPicPr>
          <p:cNvPr descr="C:\Users\jbintz\AppData\Local\Microsoft\Windows\Temporary Internet Files\Content.IE5\09Y1ZL8Y\MC900383904[1].wmf" id="475" name="Google Shape;47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9093" y="158785"/>
            <a:ext cx="603190" cy="60137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79"/>
          <p:cNvSpPr txBox="1"/>
          <p:nvPr/>
        </p:nvSpPr>
        <p:spPr>
          <a:xfrm>
            <a:off x="7308013" y="234918"/>
            <a:ext cx="12073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link</a:t>
            </a:r>
            <a:endParaRPr/>
          </a:p>
        </p:txBody>
      </p:sp>
      <p:pic>
        <p:nvPicPr>
          <p:cNvPr id="477" name="Google Shape;477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0939" y="1123838"/>
            <a:ext cx="6143372" cy="4601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0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en-US" sz="3200"/>
              <a:t>Lesson Analysis Protocol</a:t>
            </a:r>
            <a:endParaRPr/>
          </a:p>
        </p:txBody>
      </p:sp>
      <p:pic>
        <p:nvPicPr>
          <p:cNvPr descr="C:\Users\jbintz\AppData\Local\Microsoft\Windows\Temporary Internet Files\Content.IE5\09Y1ZL8Y\MC900383904[1].wmf" id="484" name="Google Shape;48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9093" y="158785"/>
            <a:ext cx="603190" cy="60137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80"/>
          <p:cNvSpPr txBox="1"/>
          <p:nvPr/>
        </p:nvSpPr>
        <p:spPr>
          <a:xfrm>
            <a:off x="7308013" y="225943"/>
            <a:ext cx="12073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link</a:t>
            </a:r>
            <a:endParaRPr/>
          </a:p>
        </p:txBody>
      </p:sp>
      <p:pic>
        <p:nvPicPr>
          <p:cNvPr id="486" name="Google Shape;486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9242" y="1083447"/>
            <a:ext cx="6233041" cy="4730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3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Day 3 Reflections</a:t>
            </a:r>
            <a:endParaRPr/>
          </a:p>
        </p:txBody>
      </p:sp>
      <p:sp>
        <p:nvSpPr>
          <p:cNvPr id="323" name="Google Shape;323;p63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>
                <a:solidFill>
                  <a:srgbClr val="FF0000"/>
                </a:solidFill>
              </a:rPr>
              <a:t>Add day 2 reflections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1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Day 4 Focus Questions</a:t>
            </a:r>
            <a:endParaRPr/>
          </a:p>
        </p:txBody>
      </p:sp>
      <p:sp>
        <p:nvSpPr>
          <p:cNvPr id="496" name="Google Shape;496;p81"/>
          <p:cNvSpPr/>
          <p:nvPr/>
        </p:nvSpPr>
        <p:spPr>
          <a:xfrm>
            <a:off x="2901951" y="864108"/>
            <a:ext cx="5486400" cy="5120640"/>
          </a:xfrm>
          <a:prstGeom prst="rect">
            <a:avLst/>
          </a:prstGeom>
          <a:solidFill>
            <a:schemeClr val="accent1"/>
          </a:solidFill>
          <a:ln cap="flat" cmpd="sng" w="10775">
            <a:solidFill>
              <a:srgbClr val="1D25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084" lvl="0" marL="1828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0"/>
              <a:buFont typeface="Noto Sans Symbols"/>
              <a:buNone/>
            </a:pPr>
            <a:r>
              <a:t/>
            </a:r>
            <a:endParaRPr b="1" sz="217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7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US" sz="217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can developing and using content representation and models selected for their match to the main learning goal help students explain phenomena or solve problems?</a:t>
            </a:r>
            <a:endParaRPr sz="217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08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17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does the intentional use of Student Thinking Lens Strategies support a classroom culture of making thinking visible?</a:t>
            </a:r>
            <a:endParaRPr/>
          </a:p>
          <a:p>
            <a:pPr indent="0" lvl="0" marL="0" marR="0" rtl="0" algn="ctr">
              <a:lnSpc>
                <a:spcPct val="8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08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217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does the energy come from and where does it go when changes happen in a system?</a:t>
            </a:r>
            <a:endParaRPr/>
          </a:p>
          <a:p>
            <a:pPr indent="0" lvl="0" marL="233363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17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2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Content Deepening: Teacher Set-up</a:t>
            </a:r>
            <a:endParaRPr/>
          </a:p>
        </p:txBody>
      </p:sp>
      <p:sp>
        <p:nvSpPr>
          <p:cNvPr id="503" name="Google Shape;503;p82"/>
          <p:cNvSpPr txBox="1"/>
          <p:nvPr>
            <p:ph idx="1" type="body"/>
          </p:nvPr>
        </p:nvSpPr>
        <p:spPr>
          <a:xfrm>
            <a:off x="2901951" y="1332386"/>
            <a:ext cx="5486400" cy="4601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can students say so far about where the energy comes from and where it goes when changes happen in a system?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ideas will they “have”?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ideas will they struggle with?</a:t>
            </a:r>
            <a:endParaRPr/>
          </a:p>
          <a:p>
            <a:pPr indent="-5588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SzPts val="28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other factors need to be considered?</a:t>
            </a:r>
            <a:endParaRPr/>
          </a:p>
        </p:txBody>
      </p:sp>
      <p:pic>
        <p:nvPicPr>
          <p:cNvPr id="504" name="Google Shape;504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5118" y="100830"/>
            <a:ext cx="840464" cy="840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3"/>
          <p:cNvSpPr txBox="1"/>
          <p:nvPr>
            <p:ph type="ctrTitle"/>
          </p:nvPr>
        </p:nvSpPr>
        <p:spPr>
          <a:xfrm>
            <a:off x="802386" y="1298448"/>
            <a:ext cx="54864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/>
              <a:t>Energy, Every Day, Everywhere</a:t>
            </a:r>
            <a:br>
              <a:rPr lang="en-US"/>
            </a:br>
            <a:r>
              <a:rPr lang="en-US"/>
              <a:t>Lesson 5</a:t>
            </a:r>
            <a:endParaRPr/>
          </a:p>
        </p:txBody>
      </p:sp>
      <p:sp>
        <p:nvSpPr>
          <p:cNvPr id="510" name="Google Shape;510;p83"/>
          <p:cNvSpPr txBox="1"/>
          <p:nvPr>
            <p:ph idx="1" type="subTitle"/>
          </p:nvPr>
        </p:nvSpPr>
        <p:spPr>
          <a:xfrm>
            <a:off x="825011" y="4670246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Energy Coming and Going</a:t>
            </a:r>
            <a:endParaRPr/>
          </a:p>
        </p:txBody>
      </p:sp>
      <p:pic>
        <p:nvPicPr>
          <p:cNvPr id="511" name="Google Shape;511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0244" y="232730"/>
            <a:ext cx="1643511" cy="453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hat&#10;&#10;Description generated with high confidence" id="512" name="Google Shape;512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0271" y="134387"/>
            <a:ext cx="650158" cy="650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4"/>
          <p:cNvSpPr/>
          <p:nvPr/>
        </p:nvSpPr>
        <p:spPr>
          <a:xfrm>
            <a:off x="725338" y="724540"/>
            <a:ext cx="7705664" cy="5132953"/>
          </a:xfrm>
          <a:custGeom>
            <a:rect b="b" l="l" r="r" t="t"/>
            <a:pathLst>
              <a:path extrusionOk="0" h="5132953" w="7705664">
                <a:moveTo>
                  <a:pt x="0" y="855509"/>
                </a:moveTo>
                <a:cubicBezTo>
                  <a:pt x="-82535" y="384950"/>
                  <a:pt x="454004" y="13063"/>
                  <a:pt x="855509" y="0"/>
                </a:cubicBezTo>
                <a:cubicBezTo>
                  <a:pt x="1074382" y="-892"/>
                  <a:pt x="1121593" y="53584"/>
                  <a:pt x="1335081" y="0"/>
                </a:cubicBezTo>
                <a:cubicBezTo>
                  <a:pt x="1548569" y="-53584"/>
                  <a:pt x="1653959" y="7414"/>
                  <a:pt x="1814652" y="0"/>
                </a:cubicBezTo>
                <a:cubicBezTo>
                  <a:pt x="1975345" y="-7414"/>
                  <a:pt x="2215067" y="15917"/>
                  <a:pt x="2534010" y="0"/>
                </a:cubicBezTo>
                <a:cubicBezTo>
                  <a:pt x="2852953" y="-15917"/>
                  <a:pt x="2920699" y="31541"/>
                  <a:pt x="3073528" y="0"/>
                </a:cubicBezTo>
                <a:cubicBezTo>
                  <a:pt x="3226357" y="-31541"/>
                  <a:pt x="3384748" y="16473"/>
                  <a:pt x="3613046" y="0"/>
                </a:cubicBezTo>
                <a:cubicBezTo>
                  <a:pt x="3841344" y="-16473"/>
                  <a:pt x="4036154" y="46535"/>
                  <a:pt x="4212511" y="0"/>
                </a:cubicBezTo>
                <a:cubicBezTo>
                  <a:pt x="4388869" y="-46535"/>
                  <a:pt x="4440924" y="13582"/>
                  <a:pt x="4632136" y="0"/>
                </a:cubicBezTo>
                <a:cubicBezTo>
                  <a:pt x="4823349" y="-13582"/>
                  <a:pt x="4901015" y="46220"/>
                  <a:pt x="5051761" y="0"/>
                </a:cubicBezTo>
                <a:cubicBezTo>
                  <a:pt x="5202508" y="-46220"/>
                  <a:pt x="5524688" y="53532"/>
                  <a:pt x="5771119" y="0"/>
                </a:cubicBezTo>
                <a:cubicBezTo>
                  <a:pt x="6017550" y="-53532"/>
                  <a:pt x="6503657" y="13878"/>
                  <a:pt x="6850155" y="0"/>
                </a:cubicBezTo>
                <a:cubicBezTo>
                  <a:pt x="7291757" y="-23528"/>
                  <a:pt x="7639894" y="310142"/>
                  <a:pt x="7705664" y="855509"/>
                </a:cubicBezTo>
                <a:cubicBezTo>
                  <a:pt x="7716981" y="1006150"/>
                  <a:pt x="7658466" y="1198586"/>
                  <a:pt x="7705664" y="1323173"/>
                </a:cubicBezTo>
                <a:cubicBezTo>
                  <a:pt x="7752862" y="1447760"/>
                  <a:pt x="7678658" y="1673174"/>
                  <a:pt x="7705664" y="1893496"/>
                </a:cubicBezTo>
                <a:cubicBezTo>
                  <a:pt x="7732670" y="2113818"/>
                  <a:pt x="7682305" y="2220512"/>
                  <a:pt x="7705664" y="2498038"/>
                </a:cubicBezTo>
                <a:cubicBezTo>
                  <a:pt x="7729023" y="2775564"/>
                  <a:pt x="7657865" y="2942831"/>
                  <a:pt x="7705664" y="3102580"/>
                </a:cubicBezTo>
                <a:cubicBezTo>
                  <a:pt x="7753463" y="3262329"/>
                  <a:pt x="7674811" y="3430204"/>
                  <a:pt x="7705664" y="3672902"/>
                </a:cubicBezTo>
                <a:cubicBezTo>
                  <a:pt x="7736517" y="3915600"/>
                  <a:pt x="7664856" y="4010894"/>
                  <a:pt x="7705664" y="4277444"/>
                </a:cubicBezTo>
                <a:cubicBezTo>
                  <a:pt x="7727548" y="4803343"/>
                  <a:pt x="7349056" y="5209198"/>
                  <a:pt x="6850155" y="5132953"/>
                </a:cubicBezTo>
                <a:cubicBezTo>
                  <a:pt x="6544591" y="5182687"/>
                  <a:pt x="6483172" y="5095918"/>
                  <a:pt x="6190744" y="5132953"/>
                </a:cubicBezTo>
                <a:cubicBezTo>
                  <a:pt x="5898316" y="5169988"/>
                  <a:pt x="5758351" y="5087750"/>
                  <a:pt x="5591279" y="5132953"/>
                </a:cubicBezTo>
                <a:cubicBezTo>
                  <a:pt x="5424207" y="5178156"/>
                  <a:pt x="5154379" y="5131853"/>
                  <a:pt x="4931868" y="5132953"/>
                </a:cubicBezTo>
                <a:cubicBezTo>
                  <a:pt x="4709357" y="5134053"/>
                  <a:pt x="4710493" y="5093052"/>
                  <a:pt x="4512243" y="5132953"/>
                </a:cubicBezTo>
                <a:cubicBezTo>
                  <a:pt x="4313993" y="5172854"/>
                  <a:pt x="4250426" y="5104562"/>
                  <a:pt x="4092618" y="5132953"/>
                </a:cubicBezTo>
                <a:cubicBezTo>
                  <a:pt x="3934810" y="5161344"/>
                  <a:pt x="3654431" y="5107591"/>
                  <a:pt x="3373260" y="5132953"/>
                </a:cubicBezTo>
                <a:cubicBezTo>
                  <a:pt x="3092089" y="5158315"/>
                  <a:pt x="2869144" y="5054822"/>
                  <a:pt x="2713849" y="5132953"/>
                </a:cubicBezTo>
                <a:cubicBezTo>
                  <a:pt x="2558554" y="5211084"/>
                  <a:pt x="2339834" y="5092905"/>
                  <a:pt x="2174331" y="5132953"/>
                </a:cubicBezTo>
                <a:cubicBezTo>
                  <a:pt x="2008828" y="5173001"/>
                  <a:pt x="1927629" y="5117866"/>
                  <a:pt x="1694759" y="5132953"/>
                </a:cubicBezTo>
                <a:cubicBezTo>
                  <a:pt x="1461889" y="5148040"/>
                  <a:pt x="1090159" y="5129569"/>
                  <a:pt x="855509" y="5132953"/>
                </a:cubicBezTo>
                <a:cubicBezTo>
                  <a:pt x="448807" y="5204314"/>
                  <a:pt x="109845" y="4813771"/>
                  <a:pt x="0" y="4277444"/>
                </a:cubicBezTo>
                <a:cubicBezTo>
                  <a:pt x="-24204" y="4104647"/>
                  <a:pt x="30761" y="3887755"/>
                  <a:pt x="0" y="3775560"/>
                </a:cubicBezTo>
                <a:cubicBezTo>
                  <a:pt x="-30761" y="3663365"/>
                  <a:pt x="53338" y="3351979"/>
                  <a:pt x="0" y="3239457"/>
                </a:cubicBezTo>
                <a:cubicBezTo>
                  <a:pt x="-53338" y="3126935"/>
                  <a:pt x="66267" y="2927855"/>
                  <a:pt x="0" y="2634915"/>
                </a:cubicBezTo>
                <a:cubicBezTo>
                  <a:pt x="-66267" y="2341975"/>
                  <a:pt x="57091" y="2282928"/>
                  <a:pt x="0" y="1996154"/>
                </a:cubicBezTo>
                <a:cubicBezTo>
                  <a:pt x="-57091" y="1709380"/>
                  <a:pt x="55096" y="1743745"/>
                  <a:pt x="0" y="1494270"/>
                </a:cubicBezTo>
                <a:cubicBezTo>
                  <a:pt x="-55096" y="1244795"/>
                  <a:pt x="20731" y="1059509"/>
                  <a:pt x="0" y="855509"/>
                </a:cubicBezTo>
                <a:close/>
              </a:path>
            </a:pathLst>
          </a:custGeom>
          <a:noFill/>
          <a:ln cap="flat" cmpd="sng" w="571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84"/>
          <p:cNvSpPr txBox="1"/>
          <p:nvPr/>
        </p:nvSpPr>
        <p:spPr>
          <a:xfrm>
            <a:off x="1074947" y="920819"/>
            <a:ext cx="73926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 Science Ideas We Have Figured Out</a:t>
            </a:r>
            <a:endParaRPr/>
          </a:p>
        </p:txBody>
      </p:sp>
      <p:sp>
        <p:nvSpPr>
          <p:cNvPr id="519" name="Google Shape;519;p84"/>
          <p:cNvSpPr/>
          <p:nvPr/>
        </p:nvSpPr>
        <p:spPr>
          <a:xfrm flipH="1" rot="10800000">
            <a:off x="1146835" y="1299075"/>
            <a:ext cx="6578088" cy="11524"/>
          </a:xfrm>
          <a:custGeom>
            <a:rect b="b" l="l" r="r" t="t"/>
            <a:pathLst>
              <a:path extrusionOk="0" h="298579" w="6811401">
                <a:moveTo>
                  <a:pt x="0" y="93306"/>
                </a:moveTo>
                <a:cubicBezTo>
                  <a:pt x="236114" y="187751"/>
                  <a:pt x="-11608" y="111967"/>
                  <a:pt x="149290" y="111967"/>
                </a:cubicBezTo>
                <a:cubicBezTo>
                  <a:pt x="454153" y="111967"/>
                  <a:pt x="758890" y="124408"/>
                  <a:pt x="1063690" y="130628"/>
                </a:cubicBezTo>
                <a:cubicBezTo>
                  <a:pt x="1119674" y="136848"/>
                  <a:pt x="1175968" y="140724"/>
                  <a:pt x="1231641" y="149289"/>
                </a:cubicBezTo>
                <a:cubicBezTo>
                  <a:pt x="1256990" y="153189"/>
                  <a:pt x="1280936" y="164051"/>
                  <a:pt x="1306285" y="167951"/>
                </a:cubicBezTo>
                <a:cubicBezTo>
                  <a:pt x="1361958" y="176516"/>
                  <a:pt x="1418402" y="179168"/>
                  <a:pt x="1474236" y="186612"/>
                </a:cubicBezTo>
                <a:cubicBezTo>
                  <a:pt x="1511742" y="191613"/>
                  <a:pt x="1548881" y="199053"/>
                  <a:pt x="1586204" y="205273"/>
                </a:cubicBezTo>
                <a:cubicBezTo>
                  <a:pt x="1601746" y="204625"/>
                  <a:pt x="2005738" y="206216"/>
                  <a:pt x="2146041" y="167951"/>
                </a:cubicBezTo>
                <a:cubicBezTo>
                  <a:pt x="2178359" y="159137"/>
                  <a:pt x="2207982" y="142390"/>
                  <a:pt x="2239347" y="130628"/>
                </a:cubicBezTo>
                <a:cubicBezTo>
                  <a:pt x="2257765" y="123721"/>
                  <a:pt x="2277250" y="119716"/>
                  <a:pt x="2295330" y="111967"/>
                </a:cubicBezTo>
                <a:cubicBezTo>
                  <a:pt x="2320899" y="101009"/>
                  <a:pt x="2343584" y="83442"/>
                  <a:pt x="2369975" y="74645"/>
                </a:cubicBezTo>
                <a:cubicBezTo>
                  <a:pt x="2400065" y="64615"/>
                  <a:pt x="2432681" y="64329"/>
                  <a:pt x="2463281" y="55983"/>
                </a:cubicBezTo>
                <a:cubicBezTo>
                  <a:pt x="2501236" y="45632"/>
                  <a:pt x="2575249" y="18661"/>
                  <a:pt x="2575249" y="18661"/>
                </a:cubicBezTo>
                <a:cubicBezTo>
                  <a:pt x="2656608" y="23746"/>
                  <a:pt x="2971427" y="40601"/>
                  <a:pt x="3079102" y="55983"/>
                </a:cubicBezTo>
                <a:cubicBezTo>
                  <a:pt x="3098575" y="58765"/>
                  <a:pt x="3115643" y="71654"/>
                  <a:pt x="3135085" y="74645"/>
                </a:cubicBezTo>
                <a:cubicBezTo>
                  <a:pt x="3196873" y="84151"/>
                  <a:pt x="3259270" y="90020"/>
                  <a:pt x="3321698" y="93306"/>
                </a:cubicBezTo>
                <a:cubicBezTo>
                  <a:pt x="3495739" y="102466"/>
                  <a:pt x="3670041" y="105747"/>
                  <a:pt x="3844212" y="111967"/>
                </a:cubicBezTo>
                <a:lnTo>
                  <a:pt x="4049485" y="93306"/>
                </a:lnTo>
                <a:cubicBezTo>
                  <a:pt x="4142723" y="86134"/>
                  <a:pt x="4236214" y="82411"/>
                  <a:pt x="4329404" y="74645"/>
                </a:cubicBezTo>
                <a:cubicBezTo>
                  <a:pt x="4385538" y="69967"/>
                  <a:pt x="4441371" y="62204"/>
                  <a:pt x="4497355" y="55983"/>
                </a:cubicBezTo>
                <a:cubicBezTo>
                  <a:pt x="4665306" y="62204"/>
                  <a:pt x="4833692" y="61063"/>
                  <a:pt x="5001208" y="74645"/>
                </a:cubicBezTo>
                <a:cubicBezTo>
                  <a:pt x="5064436" y="79772"/>
                  <a:pt x="5124874" y="104099"/>
                  <a:pt x="5187820" y="111967"/>
                </a:cubicBezTo>
                <a:cubicBezTo>
                  <a:pt x="5237583" y="118187"/>
                  <a:pt x="5287818" y="121386"/>
                  <a:pt x="5337110" y="130628"/>
                </a:cubicBezTo>
                <a:cubicBezTo>
                  <a:pt x="5387526" y="140081"/>
                  <a:pt x="5435621" y="160697"/>
                  <a:pt x="5486400" y="167951"/>
                </a:cubicBezTo>
                <a:cubicBezTo>
                  <a:pt x="5568315" y="179653"/>
                  <a:pt x="5734723" y="200961"/>
                  <a:pt x="5803641" y="223934"/>
                </a:cubicBezTo>
                <a:cubicBezTo>
                  <a:pt x="5840963" y="236375"/>
                  <a:pt x="5877031" y="253542"/>
                  <a:pt x="5915608" y="261257"/>
                </a:cubicBezTo>
                <a:cubicBezTo>
                  <a:pt x="6028203" y="283776"/>
                  <a:pt x="5978824" y="269888"/>
                  <a:pt x="6064898" y="298579"/>
                </a:cubicBezTo>
                <a:cubicBezTo>
                  <a:pt x="6114661" y="292359"/>
                  <a:pt x="6164846" y="288889"/>
                  <a:pt x="6214187" y="279918"/>
                </a:cubicBezTo>
                <a:cubicBezTo>
                  <a:pt x="6233540" y="276399"/>
                  <a:pt x="6254644" y="273334"/>
                  <a:pt x="6270171" y="261257"/>
                </a:cubicBezTo>
                <a:cubicBezTo>
                  <a:pt x="6311835" y="228852"/>
                  <a:pt x="6344816" y="186612"/>
                  <a:pt x="6382139" y="149289"/>
                </a:cubicBezTo>
                <a:lnTo>
                  <a:pt x="6438122" y="93306"/>
                </a:lnTo>
                <a:cubicBezTo>
                  <a:pt x="6450563" y="80865"/>
                  <a:pt x="6465685" y="70622"/>
                  <a:pt x="6475445" y="55983"/>
                </a:cubicBezTo>
                <a:lnTo>
                  <a:pt x="6512767" y="0"/>
                </a:lnTo>
                <a:cubicBezTo>
                  <a:pt x="6550089" y="6220"/>
                  <a:pt x="6587632" y="11241"/>
                  <a:pt x="6624734" y="18661"/>
                </a:cubicBezTo>
                <a:cubicBezTo>
                  <a:pt x="6649883" y="23691"/>
                  <a:pt x="6673732" y="37322"/>
                  <a:pt x="6699379" y="37322"/>
                </a:cubicBezTo>
                <a:cubicBezTo>
                  <a:pt x="6817483" y="37322"/>
                  <a:pt x="6811347" y="53263"/>
                  <a:pt x="6811347" y="0"/>
                </a:cubicBezTo>
              </a:path>
            </a:pathLst>
          </a:custGeom>
          <a:noFill/>
          <a:ln cap="flat" cmpd="sng" w="38100">
            <a:solidFill>
              <a:srgbClr val="1D25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hat&#10;&#10;Description generated with high confidence" id="520" name="Google Shape;52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6535" y="148765"/>
            <a:ext cx="650158" cy="650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5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Lesson 5: Focus Question</a:t>
            </a:r>
            <a:endParaRPr/>
          </a:p>
        </p:txBody>
      </p:sp>
      <p:sp>
        <p:nvSpPr>
          <p:cNvPr id="526" name="Google Shape;526;p85"/>
          <p:cNvSpPr/>
          <p:nvPr/>
        </p:nvSpPr>
        <p:spPr>
          <a:xfrm>
            <a:off x="3268979" y="2005351"/>
            <a:ext cx="5185703" cy="2447380"/>
          </a:xfrm>
          <a:prstGeom prst="rect">
            <a:avLst/>
          </a:prstGeom>
          <a:solidFill>
            <a:schemeClr val="accent1"/>
          </a:solidFill>
          <a:ln cap="flat" cmpd="sng" w="10775">
            <a:solidFill>
              <a:srgbClr val="1D25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2880" lvl="0" marL="18288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does the energy come from and where does it go when changes happen in a system?</a:t>
            </a:r>
            <a:endParaRPr/>
          </a:p>
        </p:txBody>
      </p:sp>
      <p:pic>
        <p:nvPicPr>
          <p:cNvPr descr="A close up of a hat&#10;&#10;Description generated with high confidence" id="527" name="Google Shape;52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0271" y="134387"/>
            <a:ext cx="650158" cy="650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6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Energy System Diagram</a:t>
            </a:r>
            <a:endParaRPr/>
          </a:p>
        </p:txBody>
      </p:sp>
      <p:sp>
        <p:nvSpPr>
          <p:cNvPr id="533" name="Google Shape;533;p86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System Diagram Key Components: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 parts of the system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Observable changes taking place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Where in the system are energy changes occurring?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Where does the energy come from? 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Where does the energy come go?</a:t>
            </a:r>
            <a:endParaRPr/>
          </a:p>
          <a:p>
            <a:pPr indent="-5079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close up of a hat&#10;&#10;Description generated with high confidence" id="534" name="Google Shape;53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0271" y="134387"/>
            <a:ext cx="650158" cy="650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7"/>
          <p:cNvSpPr txBox="1"/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US"/>
              <a:t>System Diagram: Car Launcher System</a:t>
            </a:r>
            <a:endParaRPr/>
          </a:p>
        </p:txBody>
      </p:sp>
      <p:pic>
        <p:nvPicPr>
          <p:cNvPr id="540" name="Google Shape;54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6963" y="1808709"/>
            <a:ext cx="4510074" cy="4514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hat&#10;&#10;Description generated with high confidence" id="541" name="Google Shape;541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1721" y="209362"/>
            <a:ext cx="650158" cy="650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8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Car Launcher System Diagram: Feedback</a:t>
            </a:r>
            <a:endParaRPr/>
          </a:p>
        </p:txBody>
      </p:sp>
      <p:sp>
        <p:nvSpPr>
          <p:cNvPr id="547" name="Google Shape;547;p88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sticky notes to give feedback to the other group with which you traded system diagrams.</a:t>
            </a:r>
            <a:r>
              <a:rPr b="0" i="0" lang="en-US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b="0" i="0">
              <a:solidFill>
                <a:srgbClr val="27367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79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 Does</a:t>
            </a:r>
            <a:r>
              <a:rPr b="0" i="0" lang="en-US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system diagram identify the key components?</a:t>
            </a:r>
            <a:r>
              <a:rPr b="0" i="0" lang="en-US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b="0" i="0">
              <a:solidFill>
                <a:srgbClr val="2736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1" marL="68580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The parts of the system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Observable changes taking place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Where in the system are energy changes occurring?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Where does the energy come from? 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Where does the energy come go?</a:t>
            </a:r>
            <a:endParaRPr sz="2400"/>
          </a:p>
        </p:txBody>
      </p:sp>
      <p:pic>
        <p:nvPicPr>
          <p:cNvPr descr="A close up of a hat&#10;&#10;Description generated with high confidence" id="548" name="Google Shape;54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4687" y="-9387"/>
            <a:ext cx="650158" cy="650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9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Car Launcher System Diagram: Revisions</a:t>
            </a:r>
            <a:endParaRPr/>
          </a:p>
        </p:txBody>
      </p:sp>
      <p:sp>
        <p:nvSpPr>
          <p:cNvPr id="554" name="Google Shape;554;p89"/>
          <p:cNvSpPr txBox="1"/>
          <p:nvPr>
            <p:ph idx="1" type="body"/>
          </p:nvPr>
        </p:nvSpPr>
        <p:spPr>
          <a:xfrm>
            <a:off x="2885909" y="112383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the feedback you received from the other group to revise your Energy System Diagram.</a:t>
            </a:r>
            <a:r>
              <a:rPr b="0" i="0" lang="en-US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0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Sort and group the sticky notes.</a:t>
            </a:r>
            <a:r>
              <a:rPr b="0" i="0" lang="en-US" sz="2400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0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 as a group if you will accept or reject each piece of feedback. </a:t>
            </a:r>
            <a:r>
              <a:rPr b="0" i="0" lang="en-US" sz="2400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0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Make your revisions by using a single line through changes and using a different color for added information.</a:t>
            </a:r>
            <a:r>
              <a:rPr b="0" i="0" lang="en-US" sz="2400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close up of a hat&#10;&#10;Description generated with high confidence" id="555" name="Google Shape;55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2196" y="4991"/>
            <a:ext cx="650158" cy="650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0"/>
          <p:cNvSpPr txBox="1"/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br>
              <a:rPr lang="en-US" sz="3600"/>
            </a:br>
            <a:r>
              <a:rPr lang="en-US" sz="3600"/>
              <a:t>Mumford and Leroy’s Big Crash! </a:t>
            </a:r>
            <a:r>
              <a:rPr lang="en-US" sz="2800"/>
              <a:t>Part 1</a:t>
            </a:r>
            <a:br>
              <a:rPr lang="en-US" sz="3600"/>
            </a:br>
            <a:endParaRPr sz="3600"/>
          </a:p>
        </p:txBody>
      </p:sp>
      <p:pic>
        <p:nvPicPr>
          <p:cNvPr id="561" name="Google Shape;561;p9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902995"/>
            <a:ext cx="6553200" cy="4262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hat&#10;&#10;Description generated with high confidence" id="562" name="Google Shape;562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0271" y="134387"/>
            <a:ext cx="650158" cy="650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4"/>
          <p:cNvSpPr txBox="1"/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STeLLA Norms</a:t>
            </a:r>
            <a:endParaRPr/>
          </a:p>
        </p:txBody>
      </p:sp>
      <p:sp>
        <p:nvSpPr>
          <p:cNvPr id="333" name="Google Shape;333;p64"/>
          <p:cNvSpPr txBox="1"/>
          <p:nvPr/>
        </p:nvSpPr>
        <p:spPr>
          <a:xfrm>
            <a:off x="192024" y="3337560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Purpose: </a:t>
            </a:r>
            <a:r>
              <a:rPr b="0" i="0" lang="en-US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Build trust and develop a productive study group for all participants</a:t>
            </a:r>
            <a:endParaRPr/>
          </a:p>
        </p:txBody>
      </p:sp>
      <p:grpSp>
        <p:nvGrpSpPr>
          <p:cNvPr id="334" name="Google Shape;334;p64"/>
          <p:cNvGrpSpPr/>
          <p:nvPr/>
        </p:nvGrpSpPr>
        <p:grpSpPr>
          <a:xfrm>
            <a:off x="2900934" y="940680"/>
            <a:ext cx="5486400" cy="4976640"/>
            <a:chOff x="0" y="72000"/>
            <a:chExt cx="5486400" cy="4976640"/>
          </a:xfrm>
        </p:grpSpPr>
        <p:sp>
          <p:nvSpPr>
            <p:cNvPr id="335" name="Google Shape;335;p64"/>
            <p:cNvSpPr/>
            <p:nvPr/>
          </p:nvSpPr>
          <p:spPr>
            <a:xfrm>
              <a:off x="0" y="72000"/>
              <a:ext cx="5486400" cy="575639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44450" rotWithShape="0" algn="ctr" dir="5400000" dist="1397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4"/>
            <p:cNvSpPr txBox="1"/>
            <p:nvPr/>
          </p:nvSpPr>
          <p:spPr>
            <a:xfrm>
              <a:off x="28100" y="100100"/>
              <a:ext cx="5430200" cy="51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Basics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64"/>
            <p:cNvSpPr/>
            <p:nvPr/>
          </p:nvSpPr>
          <p:spPr>
            <a:xfrm>
              <a:off x="0" y="647639"/>
              <a:ext cx="5486400" cy="1788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4"/>
            <p:cNvSpPr txBox="1"/>
            <p:nvPr/>
          </p:nvSpPr>
          <p:spPr>
            <a:xfrm>
              <a:off x="0" y="647639"/>
              <a:ext cx="5486400" cy="1788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174175" spcFirstLastPara="1" rIns="170675" wrap="square" tIns="304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Arrive prepared and on time; stay for the duration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Remain attentive, thoughtful, and STeLLAful; eliminate interruptions (turn off cell phones, email)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Make room for participation from all (monitor your floor time)</a:t>
              </a:r>
              <a:endParaRPr/>
            </a:p>
          </p:txBody>
        </p:sp>
        <p:sp>
          <p:nvSpPr>
            <p:cNvPr id="339" name="Google Shape;339;p64"/>
            <p:cNvSpPr/>
            <p:nvPr/>
          </p:nvSpPr>
          <p:spPr>
            <a:xfrm>
              <a:off x="0" y="2436120"/>
              <a:ext cx="5486400" cy="575639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  <a:effectLst>
              <a:outerShdw blurRad="44450" rotWithShape="0" algn="ctr" dir="5400000" dist="1397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4"/>
            <p:cNvSpPr txBox="1"/>
            <p:nvPr/>
          </p:nvSpPr>
          <p:spPr>
            <a:xfrm>
              <a:off x="28100" y="2464220"/>
              <a:ext cx="5430200" cy="51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Heart of  STeLLA Lesson Analysis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64"/>
            <p:cNvSpPr/>
            <p:nvPr/>
          </p:nvSpPr>
          <p:spPr>
            <a:xfrm>
              <a:off x="0" y="3011760"/>
              <a:ext cx="5486400" cy="2036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4"/>
            <p:cNvSpPr txBox="1"/>
            <p:nvPr/>
          </p:nvSpPr>
          <p:spPr>
            <a:xfrm>
              <a:off x="0" y="3011760"/>
              <a:ext cx="5486400" cy="2036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174175" spcFirstLastPara="1" rIns="170675" wrap="square" tIns="304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Keep the goal in mind: We are analyzing teaching to improve student learning  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Share your ideas, uncertainties, confusions, disagreements, questions—open up time so this can happen!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Expect and ask questions to deepen everyone’s learning—honor needs!</a:t>
              </a: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91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3600"/>
              <a:t>Mumford and Leroy’s Big Crash! </a:t>
            </a:r>
            <a:r>
              <a:rPr lang="en-US" sz="2000"/>
              <a:t>(Part 1 cont’d)</a:t>
            </a:r>
            <a:endParaRPr sz="2000"/>
          </a:p>
        </p:txBody>
      </p:sp>
      <p:sp>
        <p:nvSpPr>
          <p:cNvPr id="568" name="Google Shape;568;p91"/>
          <p:cNvSpPr txBox="1"/>
          <p:nvPr>
            <p:ph idx="1" type="body"/>
          </p:nvPr>
        </p:nvSpPr>
        <p:spPr>
          <a:xfrm>
            <a:off x="2581109" y="1082146"/>
            <a:ext cx="2546752" cy="5120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rPr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Make a prediction in your science notebook about what you think will happen next.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i="1"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 predict</a:t>
            </a:r>
            <a:r>
              <a:rPr b="0" i="1"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when Mumford and Leroy collide...</a:t>
            </a:r>
            <a:r>
              <a:rPr b="0" i="0"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b="0" i="1"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 think the energy change(s) will be...</a:t>
            </a:r>
            <a:r>
              <a:rPr b="0" i="0"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b="0" i="1"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 think this because...</a:t>
            </a:r>
            <a:r>
              <a:rPr b="0" i="0"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400"/>
          </a:p>
        </p:txBody>
      </p:sp>
      <p:pic>
        <p:nvPicPr>
          <p:cNvPr id="569" name="Google Shape;569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7861" y="1675969"/>
            <a:ext cx="3826450" cy="3266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hat&#10;&#10;Description generated with high confidence" id="570" name="Google Shape;570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94417" y="46087"/>
            <a:ext cx="650158" cy="650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92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Mumford and Leroy’s Big Crash! </a:t>
            </a:r>
            <a:r>
              <a:rPr lang="en-US" sz="2400"/>
              <a:t>Part 2</a:t>
            </a:r>
            <a:br>
              <a:rPr lang="en-US" sz="4400"/>
            </a:br>
            <a:endParaRPr/>
          </a:p>
        </p:txBody>
      </p:sp>
      <p:sp>
        <p:nvSpPr>
          <p:cNvPr id="576" name="Google Shape;576;p92"/>
          <p:cNvSpPr txBox="1"/>
          <p:nvPr>
            <p:ph idx="1" type="body"/>
          </p:nvPr>
        </p:nvSpPr>
        <p:spPr>
          <a:xfrm>
            <a:off x="2677361" y="864109"/>
            <a:ext cx="2022975" cy="5120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Make a list of observable changes that happened when Mumford started down the hill and then collided with Leroy.</a:t>
            </a:r>
            <a:endParaRPr sz="2400">
              <a:solidFill>
                <a:schemeClr val="accent6"/>
              </a:solidFill>
            </a:endParaRPr>
          </a:p>
        </p:txBody>
      </p:sp>
      <p:pic>
        <p:nvPicPr>
          <p:cNvPr id="577" name="Google Shape;577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0336" y="1395662"/>
            <a:ext cx="4204261" cy="3725455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92"/>
          <p:cNvSpPr txBox="1"/>
          <p:nvPr/>
        </p:nvSpPr>
        <p:spPr>
          <a:xfrm>
            <a:off x="628650" y="444429"/>
            <a:ext cx="78867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hat&#10;&#10;Description generated with high confidence" id="579" name="Google Shape;579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0271" y="134387"/>
            <a:ext cx="650158" cy="650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3"/>
          <p:cNvSpPr txBox="1"/>
          <p:nvPr/>
        </p:nvSpPr>
        <p:spPr>
          <a:xfrm>
            <a:off x="589097" y="90466"/>
            <a:ext cx="78867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" name="Google Shape;585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336" y="2152910"/>
            <a:ext cx="2681028" cy="216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3018" y="2781708"/>
            <a:ext cx="2371809" cy="190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43006" y="3548033"/>
            <a:ext cx="2760132" cy="1957049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93"/>
          <p:cNvSpPr txBox="1"/>
          <p:nvPr/>
        </p:nvSpPr>
        <p:spPr>
          <a:xfrm>
            <a:off x="337336" y="4682995"/>
            <a:ext cx="6261149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E1E3D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2E1E3D"/>
                </a:solidFill>
                <a:latin typeface="Calibri"/>
                <a:ea typeface="Calibri"/>
                <a:cs typeface="Calibri"/>
                <a:sym typeface="Calibri"/>
              </a:rPr>
              <a:t>For each stage of the bike crash identify: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2E1E3D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E1E3D"/>
                </a:solidFill>
                <a:latin typeface="Calibri"/>
                <a:ea typeface="Calibri"/>
                <a:cs typeface="Calibri"/>
                <a:sym typeface="Calibri"/>
              </a:rPr>
              <a:t>The parts of the system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2E1E3D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E1E3D"/>
                </a:solidFill>
                <a:latin typeface="Calibri"/>
                <a:ea typeface="Calibri"/>
                <a:cs typeface="Calibri"/>
                <a:sym typeface="Calibri"/>
              </a:rPr>
              <a:t>Observable changes taking place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2E1E3D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E1E3D"/>
                </a:solidFill>
                <a:latin typeface="Calibri"/>
                <a:ea typeface="Calibri"/>
                <a:cs typeface="Calibri"/>
                <a:sym typeface="Calibri"/>
              </a:rPr>
              <a:t>Where in the system are energy changes occurring?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2E1E3D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E1E3D"/>
                </a:solidFill>
                <a:latin typeface="Calibri"/>
                <a:ea typeface="Calibri"/>
                <a:cs typeface="Calibri"/>
                <a:sym typeface="Calibri"/>
              </a:rPr>
              <a:t>Where does the energy come from? 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2E1E3D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2E1E3D"/>
                </a:solidFill>
                <a:latin typeface="Calibri"/>
                <a:ea typeface="Calibri"/>
                <a:cs typeface="Calibri"/>
                <a:sym typeface="Calibri"/>
              </a:rPr>
              <a:t>Where does the energy come go?</a:t>
            </a:r>
            <a:endParaRPr/>
          </a:p>
        </p:txBody>
      </p:sp>
      <p:sp>
        <p:nvSpPr>
          <p:cNvPr id="589" name="Google Shape;589;p93"/>
          <p:cNvSpPr txBox="1"/>
          <p:nvPr/>
        </p:nvSpPr>
        <p:spPr>
          <a:xfrm>
            <a:off x="262616" y="1732642"/>
            <a:ext cx="2830468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Mumford is at the top of the hill. Leroy 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at the bottom of the hill.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93"/>
          <p:cNvSpPr txBox="1"/>
          <p:nvPr/>
        </p:nvSpPr>
        <p:spPr>
          <a:xfrm>
            <a:off x="3257622" y="2322388"/>
            <a:ext cx="2542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Mumford is rolling down the hill.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Leroy is at the bottom of the hill.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93"/>
          <p:cNvSpPr txBox="1"/>
          <p:nvPr/>
        </p:nvSpPr>
        <p:spPr>
          <a:xfrm>
            <a:off x="6046532" y="3132120"/>
            <a:ext cx="26734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Mumford collides with Leroy.</a:t>
            </a:r>
            <a:endParaRPr/>
          </a:p>
        </p:txBody>
      </p:sp>
      <p:pic>
        <p:nvPicPr>
          <p:cNvPr descr="A close up of a hat&#10;&#10;Description generated with high confidence" id="592" name="Google Shape;592;p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0271" y="134387"/>
            <a:ext cx="650158" cy="650158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93"/>
          <p:cNvSpPr txBox="1"/>
          <p:nvPr>
            <p:ph type="title"/>
          </p:nvPr>
        </p:nvSpPr>
        <p:spPr>
          <a:xfrm>
            <a:off x="177552" y="370450"/>
            <a:ext cx="7458490" cy="1111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Mumford and Leroy’s Big Crash! System Diagram</a:t>
            </a:r>
            <a:br>
              <a:rPr lang="en-US" sz="2800">
                <a:latin typeface="Calibri"/>
                <a:ea typeface="Calibri"/>
                <a:cs typeface="Calibri"/>
                <a:sym typeface="Calibri"/>
              </a:rPr>
            </a:br>
            <a:endParaRPr sz="2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4"/>
          <p:cNvSpPr txBox="1"/>
          <p:nvPr/>
        </p:nvSpPr>
        <p:spPr>
          <a:xfrm>
            <a:off x="628650" y="507059"/>
            <a:ext cx="78867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94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Mumford and Leroy’s Big Crash! </a:t>
            </a:r>
            <a:br>
              <a:rPr lang="en-US"/>
            </a:br>
            <a:endParaRPr/>
          </a:p>
        </p:txBody>
      </p:sp>
      <p:sp>
        <p:nvSpPr>
          <p:cNvPr id="600" name="Google Shape;600;p94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Explain the changes in energy that happened during the bike crash.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Explain how these changes are similar to or different from the changes in the car launcher system.</a:t>
            </a:r>
            <a:endParaRPr/>
          </a:p>
        </p:txBody>
      </p:sp>
      <p:pic>
        <p:nvPicPr>
          <p:cNvPr descr="A close up of a hat&#10;&#10;Description generated with high confidence" id="601" name="Google Shape;60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0271" y="134387"/>
            <a:ext cx="650158" cy="650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95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Unit Central Question</a:t>
            </a:r>
            <a:endParaRPr/>
          </a:p>
        </p:txBody>
      </p:sp>
      <p:sp>
        <p:nvSpPr>
          <p:cNvPr id="607" name="Google Shape;607;p95"/>
          <p:cNvSpPr/>
          <p:nvPr/>
        </p:nvSpPr>
        <p:spPr>
          <a:xfrm>
            <a:off x="3169137" y="1899612"/>
            <a:ext cx="5185703" cy="2838157"/>
          </a:xfrm>
          <a:prstGeom prst="rect">
            <a:avLst/>
          </a:prstGeom>
          <a:solidFill>
            <a:schemeClr val="accent1"/>
          </a:solidFill>
          <a:ln cap="flat" cmpd="sng" w="10775">
            <a:solidFill>
              <a:srgbClr val="1D25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2880" lvl="0" marL="18288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does the energy of an object change? </a:t>
            </a:r>
            <a:endParaRPr/>
          </a:p>
        </p:txBody>
      </p:sp>
      <p:pic>
        <p:nvPicPr>
          <p:cNvPr descr="A close up of a hat&#10;&#10;Description generated with high confidence" id="608" name="Google Shape;608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0271" y="134387"/>
            <a:ext cx="650158" cy="650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96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Bringing it all together….</a:t>
            </a:r>
            <a:endParaRPr/>
          </a:p>
        </p:txBody>
      </p:sp>
      <p:sp>
        <p:nvSpPr>
          <p:cNvPr id="614" name="Google Shape;614;p96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Unit Central Question: How does the energy of an object or system change?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US"/>
              <a:t>What key science ideas were developed in each lesson?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Lesson 1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Lesson 2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Lesson 3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Lesson 4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Lesson 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A close up of a hat&#10;&#10;Description generated with high confidence" id="615" name="Google Shape;615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0271" y="134387"/>
            <a:ext cx="650158" cy="650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97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Bringing it all together….</a:t>
            </a:r>
            <a:endParaRPr/>
          </a:p>
        </p:txBody>
      </p:sp>
      <p:sp>
        <p:nvSpPr>
          <p:cNvPr id="621" name="Google Shape;621;p97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Unit Central Question: How does the energy of an object or system change? 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US"/>
              <a:t>Explanation: Post your group’s response to the unit central question on chart paper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Include a statement that answers the question.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Include the evidence you gathered from your investigations and use of models.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Include a representation to show how you make sense of what’s happening in the real world.</a:t>
            </a:r>
            <a:endParaRPr/>
          </a:p>
          <a:p>
            <a:pPr indent="-5079" lvl="0" marL="182880" rtl="0" algn="l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close up of a hat&#10;&#10;Description generated with high confidence" id="622" name="Google Shape;622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0271" y="134387"/>
            <a:ext cx="650158" cy="650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98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Meta Moment</a:t>
            </a:r>
            <a:endParaRPr/>
          </a:p>
        </p:txBody>
      </p:sp>
      <p:sp>
        <p:nvSpPr>
          <p:cNvPr id="628" name="Google Shape;628;p98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How did developing and using models support your learning throughout this unit?</a:t>
            </a:r>
            <a:endParaRPr/>
          </a:p>
        </p:txBody>
      </p:sp>
      <p:pic>
        <p:nvPicPr>
          <p:cNvPr descr="A close up of a hat&#10;&#10;Description generated with high confidence" id="629" name="Google Shape;629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0271" y="134387"/>
            <a:ext cx="650158" cy="650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99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Content Deepening: Teacher Follow-up</a:t>
            </a:r>
            <a:endParaRPr/>
          </a:p>
        </p:txBody>
      </p:sp>
      <p:sp>
        <p:nvSpPr>
          <p:cNvPr id="636" name="Google Shape;636;p99"/>
          <p:cNvSpPr txBox="1"/>
          <p:nvPr>
            <p:ph idx="1" type="body"/>
          </p:nvPr>
        </p:nvSpPr>
        <p:spPr>
          <a:xfrm>
            <a:off x="2900934" y="868680"/>
            <a:ext cx="5947644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Find your Mash-up handout that you “dotted” at the beginning of the week.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Re-dot the statements now that you have experienced the lessons in your unit.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highlight>
                  <a:srgbClr val="00FF00"/>
                </a:highlight>
              </a:rPr>
              <a:t>Green dot</a:t>
            </a:r>
            <a:r>
              <a:rPr lang="en-US" sz="2200"/>
              <a:t>: science idea (accurate statement)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highlight>
                  <a:srgbClr val="FFFF00"/>
                </a:highlight>
              </a:rPr>
              <a:t>Yellow dot</a:t>
            </a:r>
            <a:r>
              <a:rPr lang="en-US" sz="2200"/>
              <a:t>: uncertain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highlight>
                  <a:srgbClr val="FF0000"/>
                </a:highlight>
              </a:rPr>
              <a:t>Red dot</a:t>
            </a:r>
            <a:r>
              <a:rPr lang="en-US" sz="2200"/>
              <a:t>: common student idea (inaccurate statement)</a:t>
            </a:r>
            <a:endParaRPr/>
          </a:p>
        </p:txBody>
      </p:sp>
      <p:pic>
        <p:nvPicPr>
          <p:cNvPr id="637" name="Google Shape;63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4722" y="14249"/>
            <a:ext cx="1109589" cy="1109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00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Common Student Ideas</a:t>
            </a:r>
            <a:endParaRPr/>
          </a:p>
        </p:txBody>
      </p:sp>
      <p:sp>
        <p:nvSpPr>
          <p:cNvPr id="643" name="Google Shape;643;p100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If you are still unsure of the ideas on the mash-up use 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Common Student Ideas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Content Deepening document</a:t>
            </a:r>
            <a:endParaRPr/>
          </a:p>
        </p:txBody>
      </p:sp>
      <p:pic>
        <p:nvPicPr>
          <p:cNvPr id="644" name="Google Shape;644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5118" y="100830"/>
            <a:ext cx="840464" cy="840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5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STeLLA Program Goals</a:t>
            </a:r>
            <a:endParaRPr/>
          </a:p>
        </p:txBody>
      </p:sp>
      <p:sp>
        <p:nvSpPr>
          <p:cNvPr id="349" name="Google Shape;349;p65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Deepen knowledge of teaching and learning 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Increase ability to analyze and reflect on teaching and learning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Increase ability to use content knowledge and knowledge of teaching and learning to transform classroom practice 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Deepen teacher content knowledge 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Increase student learning in science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01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Day 4 Focus Questions</a:t>
            </a:r>
            <a:endParaRPr/>
          </a:p>
        </p:txBody>
      </p:sp>
      <p:sp>
        <p:nvSpPr>
          <p:cNvPr id="654" name="Google Shape;654;p101"/>
          <p:cNvSpPr/>
          <p:nvPr/>
        </p:nvSpPr>
        <p:spPr>
          <a:xfrm>
            <a:off x="2901951" y="864108"/>
            <a:ext cx="5486400" cy="5120640"/>
          </a:xfrm>
          <a:prstGeom prst="rect">
            <a:avLst/>
          </a:prstGeom>
          <a:solidFill>
            <a:schemeClr val="accent1"/>
          </a:solidFill>
          <a:ln cap="flat" cmpd="sng" w="10775">
            <a:solidFill>
              <a:srgbClr val="1D25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084" lvl="0" marL="1828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0"/>
              <a:buFont typeface="Noto Sans Symbols"/>
              <a:buNone/>
            </a:pPr>
            <a:r>
              <a:t/>
            </a:r>
            <a:endParaRPr b="1" sz="217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7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US" sz="217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can developing and using content representation and models selected for their match to the main learning goal help students explain phenomena or solve problems?</a:t>
            </a:r>
            <a:endParaRPr sz="217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08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17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does the intentional use of Student Thinking Lens Strategies support a classroom culture of making thinking visible?</a:t>
            </a:r>
            <a:endParaRPr/>
          </a:p>
          <a:p>
            <a:pPr indent="0" lvl="0" marL="0" marR="0" rtl="0" algn="ctr">
              <a:lnSpc>
                <a:spcPct val="8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08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217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does the energy come from and where does it go when changes happen in a system?</a:t>
            </a:r>
            <a:endParaRPr/>
          </a:p>
          <a:p>
            <a:pPr indent="0" lvl="0" marL="233363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17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02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Unit Review</a:t>
            </a:r>
            <a:endParaRPr/>
          </a:p>
        </p:txBody>
      </p:sp>
      <p:sp>
        <p:nvSpPr>
          <p:cNvPr id="661" name="Google Shape;661;p102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What would you expect to see in a model STeLLA unit of instruction?</a:t>
            </a:r>
            <a:endParaRPr/>
          </a:p>
          <a:p>
            <a:pPr indent="-18414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Read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Unit Overview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Your assigned lesson plan</a:t>
            </a:r>
            <a:endParaRPr/>
          </a:p>
          <a:p>
            <a:pPr indent="-18414" lvl="0" marL="182880" rtl="0" algn="l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Be prepared to “tell the </a:t>
            </a:r>
            <a:r>
              <a:rPr b="1" i="1" lang="en-US" u="sng"/>
              <a:t>science</a:t>
            </a:r>
            <a:r>
              <a:rPr lang="en-US"/>
              <a:t> story” of your lesson as we build the storyline across the unit.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Be prepared to share how your lesson is similar to and different from what you experienced this week.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03"/>
          <p:cNvSpPr txBox="1"/>
          <p:nvPr>
            <p:ph type="title"/>
          </p:nvPr>
        </p:nvSpPr>
        <p:spPr>
          <a:xfrm>
            <a:off x="266164" y="2056714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en-US"/>
              <a:t>Revisit:</a:t>
            </a:r>
            <a:br>
              <a:rPr lang="en-US"/>
            </a:br>
            <a:r>
              <a:rPr lang="en-US"/>
              <a:t>Effective Science Teaching &amp; Learning</a:t>
            </a:r>
            <a:endParaRPr/>
          </a:p>
        </p:txBody>
      </p:sp>
      <p:graphicFrame>
        <p:nvGraphicFramePr>
          <p:cNvPr id="671" name="Google Shape;671;p103"/>
          <p:cNvGraphicFramePr/>
          <p:nvPr/>
        </p:nvGraphicFramePr>
        <p:xfrm>
          <a:off x="3304576" y="20567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{FBB2EE83-FA44-4DEC-999E-B909B00264CF}</a:tableStyleId>
              </a:tblPr>
              <a:tblGrid>
                <a:gridCol w="2371325"/>
                <a:gridCol w="2272725"/>
              </a:tblGrid>
              <a:tr h="434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Teachers Doing</a:t>
                      </a:r>
                      <a:endParaRPr/>
                    </a:p>
                  </a:txBody>
                  <a:tcPr marT="62875" marB="62875" marR="125725" marL="1257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Students Doing</a:t>
                      </a:r>
                      <a:endParaRPr/>
                    </a:p>
                  </a:txBody>
                  <a:tcPr marT="62875" marB="62875" marR="125725" marL="125725"/>
                </a:tc>
              </a:tr>
              <a:tr h="992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/>
                    </a:p>
                  </a:txBody>
                  <a:tcPr marT="62875" marB="62875" marR="125725" marL="12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/>
                    </a:p>
                  </a:txBody>
                  <a:tcPr marT="62875" marB="62875" marR="125725" marL="125725"/>
                </a:tc>
              </a:tr>
              <a:tr h="5292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Classroom</a:t>
                      </a:r>
                      <a:endParaRPr/>
                    </a:p>
                  </a:txBody>
                  <a:tcPr marT="62875" marB="62875" marR="125725" marL="125725"/>
                </a:tc>
                <a:tc hMerge="1"/>
              </a:tr>
              <a:tr h="21071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/>
                    </a:p>
                  </a:txBody>
                  <a:tcPr marT="62875" marB="62875" marR="125725" marL="125725"/>
                </a:tc>
                <a:tc hMerge="1"/>
              </a:tr>
            </a:tbl>
          </a:graphicData>
        </a:graphic>
      </p:graphicFrame>
      <p:sp>
        <p:nvSpPr>
          <p:cNvPr id="672" name="Google Shape;672;p103"/>
          <p:cNvSpPr txBox="1"/>
          <p:nvPr/>
        </p:nvSpPr>
        <p:spPr>
          <a:xfrm>
            <a:off x="2965622" y="679622"/>
            <a:ext cx="580767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effective science teaching and learning look like?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teachers doing?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students doing?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classroom like?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04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Reflection</a:t>
            </a:r>
            <a:endParaRPr/>
          </a:p>
        </p:txBody>
      </p:sp>
      <p:sp>
        <p:nvSpPr>
          <p:cNvPr id="678" name="Google Shape;678;p104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We have been discussing and using content representations and models. How has their use impacted your own learning about energy?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How has your understanding of elicit, probe, and challenge questions been refined through our work today?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How does the teacher’s use of elicit, probe, and challenge questions influence students’ ability to productively develop and use content representations and models to make sense of phenomenon?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05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Homework</a:t>
            </a:r>
            <a:endParaRPr/>
          </a:p>
        </p:txBody>
      </p:sp>
      <p:sp>
        <p:nvSpPr>
          <p:cNvPr id="685" name="Google Shape;685;p105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Read the Strategy Summary documents and complete the Z-fold for </a:t>
            </a:r>
            <a:r>
              <a:rPr b="1" lang="en-US"/>
              <a:t>purpose</a:t>
            </a:r>
            <a:r>
              <a:rPr lang="en-US"/>
              <a:t> and </a:t>
            </a:r>
            <a:r>
              <a:rPr b="1" lang="en-US"/>
              <a:t>key features </a:t>
            </a:r>
            <a:r>
              <a:rPr lang="en-US"/>
              <a:t>for each of the following strategies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SCSL Strategy F: Make explicit links between science ideas and activities (pp. 53-56) 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SCSL Strategy G: Link science ideas to other science ideas (pp. 57-58)</a:t>
            </a:r>
            <a:endParaRPr/>
          </a:p>
          <a:p>
            <a:pPr indent="-18288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SCSL Strategy H: Highlight key science ideas and focus questions throughout (pp. 59-60)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SzPct val="1000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Read and be prepared to tell the story of your assigned lesson from the Unit Review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06"/>
          <p:cNvSpPr txBox="1"/>
          <p:nvPr>
            <p:ph type="title"/>
          </p:nvPr>
        </p:nvSpPr>
        <p:spPr>
          <a:xfrm>
            <a:off x="457200" y="572516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6"/>
          <p:cNvSpPr txBox="1"/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US"/>
              <a:t>Week-at-a-Glance</a:t>
            </a:r>
            <a:endParaRPr/>
          </a:p>
        </p:txBody>
      </p:sp>
      <p:pic>
        <p:nvPicPr>
          <p:cNvPr id="356" name="Google Shape;35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927" y="1847372"/>
            <a:ext cx="7030145" cy="432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7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Day 4 Focus Questions</a:t>
            </a:r>
            <a:endParaRPr/>
          </a:p>
        </p:txBody>
      </p:sp>
      <p:sp>
        <p:nvSpPr>
          <p:cNvPr id="366" name="Google Shape;366;p67"/>
          <p:cNvSpPr/>
          <p:nvPr/>
        </p:nvSpPr>
        <p:spPr>
          <a:xfrm>
            <a:off x="2901951" y="864108"/>
            <a:ext cx="5486400" cy="5120640"/>
          </a:xfrm>
          <a:prstGeom prst="rect">
            <a:avLst/>
          </a:prstGeom>
          <a:solidFill>
            <a:schemeClr val="accent1"/>
          </a:solidFill>
          <a:ln cap="flat" cmpd="sng" w="10775">
            <a:solidFill>
              <a:srgbClr val="1D25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084" lvl="0" marL="1828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0"/>
              <a:buFont typeface="Noto Sans Symbols"/>
              <a:buNone/>
            </a:pPr>
            <a:r>
              <a:t/>
            </a:r>
            <a:endParaRPr b="1" i="0" sz="217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7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-US" sz="21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can developing and using content representation and models selected for their match to the main learning goal help students explain phenomena or solve problems?</a:t>
            </a:r>
            <a:endParaRPr b="0" i="0" sz="217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0" sz="108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1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does the intentional use of Student Thinking Lens Strategies support a classroom culture of making thinking visible?</a:t>
            </a:r>
            <a:endParaRPr/>
          </a:p>
          <a:p>
            <a:pPr indent="0" lvl="0" marL="0" marR="0" rtl="0" algn="ctr">
              <a:lnSpc>
                <a:spcPct val="8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i="0" sz="108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1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does the energy come from and where does it go when changes happen in a system?</a:t>
            </a:r>
            <a:endParaRPr/>
          </a:p>
          <a:p>
            <a:pPr indent="0" lvl="0" marL="233363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i="0" sz="217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5451" y="187695"/>
            <a:ext cx="4620160" cy="6084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8"/>
          <p:cNvSpPr txBox="1"/>
          <p:nvPr/>
        </p:nvSpPr>
        <p:spPr>
          <a:xfrm>
            <a:off x="3843338" y="4543425"/>
            <a:ext cx="1971675" cy="442913"/>
          </a:xfrm>
          <a:prstGeom prst="rect">
            <a:avLst/>
          </a:prstGeom>
          <a:solidFill>
            <a:srgbClr val="FFFF00">
              <a:alpha val="1568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68"/>
          <p:cNvSpPr txBox="1"/>
          <p:nvPr/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b="1" lang="en-US" sz="30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STeLLA Conceptual Framework</a:t>
            </a:r>
            <a:endParaRPr/>
          </a:p>
        </p:txBody>
      </p:sp>
      <p:sp>
        <p:nvSpPr>
          <p:cNvPr id="377" name="Google Shape;377;p68"/>
          <p:cNvSpPr txBox="1"/>
          <p:nvPr/>
        </p:nvSpPr>
        <p:spPr>
          <a:xfrm>
            <a:off x="5815013" y="3786187"/>
            <a:ext cx="1867433" cy="442913"/>
          </a:xfrm>
          <a:prstGeom prst="rect">
            <a:avLst/>
          </a:prstGeom>
          <a:solidFill>
            <a:srgbClr val="FFFF00">
              <a:alpha val="1568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9"/>
          <p:cNvSpPr txBox="1"/>
          <p:nvPr>
            <p:ph type="title"/>
          </p:nvPr>
        </p:nvSpPr>
        <p:spPr>
          <a:xfrm>
            <a:off x="218150" y="1594775"/>
            <a:ext cx="2125980" cy="2482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alibri"/>
              <a:buNone/>
            </a:pP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Science Content Storyline Lens Strateg</a:t>
            </a:r>
            <a:r>
              <a:rPr lang="en-US" sz="2200"/>
              <a:t>y D</a:t>
            </a:r>
            <a:br>
              <a:rPr b="1" lang="en-US" sz="2200">
                <a:latin typeface="Calibri"/>
                <a:ea typeface="Calibri"/>
                <a:cs typeface="Calibri"/>
                <a:sym typeface="Calibri"/>
              </a:rPr>
            </a:br>
            <a:br>
              <a:rPr b="1" lang="en-US" sz="2200"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Student Thinking Lens Strategy 6 </a:t>
            </a:r>
            <a:endParaRPr/>
          </a:p>
        </p:txBody>
      </p:sp>
      <p:sp>
        <p:nvSpPr>
          <p:cNvPr id="384" name="Google Shape;384;p69"/>
          <p:cNvSpPr txBox="1"/>
          <p:nvPr/>
        </p:nvSpPr>
        <p:spPr>
          <a:xfrm>
            <a:off x="5558971" y="1594775"/>
            <a:ext cx="3050435" cy="3485570"/>
          </a:xfrm>
          <a:prstGeom prst="rect">
            <a:avLst/>
          </a:pr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SCSL/STL #X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Purpose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Key Features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69"/>
          <p:cNvSpPr/>
          <p:nvPr/>
        </p:nvSpPr>
        <p:spPr>
          <a:xfrm>
            <a:off x="4482024" y="4904507"/>
            <a:ext cx="1911927" cy="164253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0775">
            <a:solidFill>
              <a:srgbClr val="1115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Purpose: WHY it’s important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Features: WHAT does it look like in the classroom</a:t>
            </a:r>
            <a:endParaRPr/>
          </a:p>
        </p:txBody>
      </p:sp>
      <p:sp>
        <p:nvSpPr>
          <p:cNvPr id="386" name="Google Shape;386;p69"/>
          <p:cNvSpPr txBox="1"/>
          <p:nvPr/>
        </p:nvSpPr>
        <p:spPr>
          <a:xfrm>
            <a:off x="2831948" y="1953494"/>
            <a:ext cx="2606040" cy="3207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Complete the chart for your assigned strategy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Review the charts of others for any clarifications or questions.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0"/>
          <p:cNvSpPr txBox="1"/>
          <p:nvPr>
            <p:ph type="title"/>
          </p:nvPr>
        </p:nvSpPr>
        <p:spPr>
          <a:xfrm>
            <a:off x="189689" y="1123839"/>
            <a:ext cx="2210612" cy="2305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/>
              <a:t>Analysis Guide: Content Reps &amp; Models </a:t>
            </a:r>
            <a:endParaRPr/>
          </a:p>
        </p:txBody>
      </p:sp>
      <p:sp>
        <p:nvSpPr>
          <p:cNvPr id="396" name="Google Shape;396;p70"/>
          <p:cNvSpPr txBox="1"/>
          <p:nvPr>
            <p:ph idx="1" type="body"/>
          </p:nvPr>
        </p:nvSpPr>
        <p:spPr>
          <a:xfrm>
            <a:off x="26822" y="3144252"/>
            <a:ext cx="2523873" cy="27442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0000" lnSpcReduction="20000"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Review the Analysis Guide for Strategy D.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What would you expect to find in a high-quality content representation or model?</a:t>
            </a:r>
            <a:endParaRPr/>
          </a:p>
        </p:txBody>
      </p:sp>
      <p:pic>
        <p:nvPicPr>
          <p:cNvPr id="397" name="Google Shape;39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5617" y="986088"/>
            <a:ext cx="3400425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70"/>
          <p:cNvSpPr/>
          <p:nvPr/>
        </p:nvSpPr>
        <p:spPr>
          <a:xfrm rot="8933863">
            <a:off x="7105883" y="1384276"/>
            <a:ext cx="689113" cy="50743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0775">
            <a:solidFill>
              <a:srgbClr val="1D25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SCS Body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SCS Body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BSCS Title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00000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BSCS Title">
  <a:themeElements>
    <a:clrScheme name="Custom 3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