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9144000"/>
  <p:notesSz cx="6858000" cy="9144000"/>
  <p:embeddedFontLst>
    <p:embeddedFont>
      <p:font typeface="Architects Daughter"/>
      <p:regular r:id="rId26"/>
    </p:embeddedFont>
    <p:embeddedFont>
      <p:font typeface="Open Sans Light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ArchitectsDaughter-regular.fntdata"/><Relationship Id="rId25" Type="http://schemas.openxmlformats.org/officeDocument/2006/relationships/slide" Target="slides/slide18.xml"/><Relationship Id="rId28" Type="http://schemas.openxmlformats.org/officeDocument/2006/relationships/font" Target="fonts/OpenSansLight-bold.fntdata"/><Relationship Id="rId27" Type="http://schemas.openxmlformats.org/officeDocument/2006/relationships/font" Target="fonts/OpenSansLight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OpenSansLigh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regular.fntdata"/><Relationship Id="rId30" Type="http://schemas.openxmlformats.org/officeDocument/2006/relationships/font" Target="fonts/OpenSansLight-boldItalic.fntdata"/><Relationship Id="rId11" Type="http://schemas.openxmlformats.org/officeDocument/2006/relationships/slide" Target="slides/slide4.xml"/><Relationship Id="rId33" Type="http://schemas.openxmlformats.org/officeDocument/2006/relationships/font" Target="fonts/OpenSans-italic.fntdata"/><Relationship Id="rId10" Type="http://schemas.openxmlformats.org/officeDocument/2006/relationships/slide" Target="slides/slide3.xml"/><Relationship Id="rId32" Type="http://schemas.openxmlformats.org/officeDocument/2006/relationships/font" Target="fonts/OpenSans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sure Day 4 includes a HW assignment to read 1 lesson – jigsaw the lessons among the group. Orient each person to look at the lesson they read for HW </a:t>
            </a:r>
            <a:endParaRPr/>
          </a:p>
        </p:txBody>
      </p:sp>
      <p:sp>
        <p:nvSpPr>
          <p:cNvPr id="321" name="Google Shape;321;p12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BSCS</a:t>
            </a:r>
            <a:endParaRPr/>
          </a:p>
        </p:txBody>
      </p:sp>
      <p:sp>
        <p:nvSpPr>
          <p:cNvPr id="322" name="Google Shape;322;p12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3/14/24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STLHS Day 2</a:t>
            </a:r>
            <a:endParaRPr/>
          </a:p>
        </p:txBody>
      </p:sp>
      <p:sp>
        <p:nvSpPr>
          <p:cNvPr id="324" name="Google Shape;32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Ask about the ? Strategy in the chart. Teachers may mention 5-8 in addition to F.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Ask where you would expect to see Strategy 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Emphasize Strategy F – how do student ideas get revealed and developed during the activity? (Emphasize all three stages of F)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If this is charted earlier along with F, G, and H, refer to this chart as the group lines up in order of assigned lessons.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Less formal than NGT – most of the work is done verbally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STLHS: Day 1</a:t>
            </a:r>
            <a:endParaRPr/>
          </a:p>
        </p:txBody>
      </p:sp>
      <p:sp>
        <p:nvSpPr>
          <p:cNvPr id="346" name="Google Shape;346;p15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347" name="Google Shape;347;p15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7/17/17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3/14/24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BSCS: STeLLA High School Leadership Institute</a:t>
            </a:r>
            <a:endParaRPr/>
          </a:p>
        </p:txBody>
      </p:sp>
      <p:sp>
        <p:nvSpPr>
          <p:cNvPr id="236" name="Google Shape;236;p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STLHS: Day 1</a:t>
            </a:r>
            <a:endParaRPr/>
          </a:p>
        </p:txBody>
      </p:sp>
      <p:sp>
        <p:nvSpPr>
          <p:cNvPr id="268" name="Google Shape;268;p6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269" name="Google Shape;269;p6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7/17/17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 Day 2</a:t>
            </a:r>
            <a:endParaRPr/>
          </a:p>
        </p:txBody>
      </p:sp>
      <p:sp>
        <p:nvSpPr>
          <p:cNvPr id="278" name="Google Shape;278;p7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rooms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**Slide has been updated</a:t>
            </a:r>
            <a:endParaRPr/>
          </a:p>
        </p:txBody>
      </p:sp>
      <p:sp>
        <p:nvSpPr>
          <p:cNvPr id="286" name="Google Shape;28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stand out to you and why? </a:t>
            </a:r>
            <a:endParaRPr/>
          </a:p>
        </p:txBody>
      </p:sp>
      <p:sp>
        <p:nvSpPr>
          <p:cNvPr id="295" name="Google Shape;29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"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/>
          <p:nvPr>
            <p:ph idx="2" type="pic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Layout Option 2" showMasterSp="0">
  <p:cSld name="Comparison Layout Option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4" name="Google Shape;104;p16"/>
          <p:cNvSpPr txBox="1"/>
          <p:nvPr>
            <p:ph idx="4" type="body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5" name="Google Shape;105;p16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07" name="Google Shape;10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search presention no title" showMasterSp="0">
  <p:cSld name="1_Research presention no 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pic>
        <p:nvPicPr>
          <p:cNvPr descr="Logo&#10;&#10;Description automatically generated" id="113" name="Google Shape;1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search presention no title two content" showMasterSp="0">
  <p:cSld name="2_Research presention no title 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pic>
        <p:nvPicPr>
          <p:cNvPr descr="Logo&#10;&#10;Description automatically generated" id="119" name="Google Shape;1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Caption">
  <p:cSld name="2 Content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2" type="body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295275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126" name="Google Shape;126;p19"/>
          <p:cNvSpPr txBox="1"/>
          <p:nvPr>
            <p:ph idx="3" type="body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295275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/titles with Caption">
  <p:cSld name="2 Content w/titles with Ca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2" type="body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body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295275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134" name="Google Shape;134;p20"/>
          <p:cNvSpPr txBox="1"/>
          <p:nvPr>
            <p:ph idx="4" type="body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35" name="Google Shape;135;p20"/>
          <p:cNvSpPr txBox="1"/>
          <p:nvPr>
            <p:ph idx="5" type="body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295275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Body ">
  <p:cSld name="01 Body 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" name="Google Shape;138;p21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title page">
  <p:cSld name="BSCS title pag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679391" y="3220213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679391" y="2829821"/>
            <a:ext cx="7785219" cy="315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5" name="Google Shape;145;p23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23"/>
          <p:cNvSpPr txBox="1"/>
          <p:nvPr>
            <p:ph idx="3" type="body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Body ">
  <p:cSld name="01 Body 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57" name="Google Shape;157;p26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Body - two lines">
  <p:cSld name="02 Body - two line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1" name="Google Shape;161;p27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Body">
  <p:cSld name="03 Bod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628650" y="365126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62865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2" type="body"/>
          </p:nvPr>
        </p:nvSpPr>
        <p:spPr>
          <a:xfrm>
            <a:off x="464820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167" name="Google Shape;167;p28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Body - two lines">
  <p:cSld name="04 Body - two line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2" type="body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72" name="Google Shape;172;p29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Body">
  <p:cSld name="05 Bod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630238" y="365125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630238" y="1284941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2" type="body"/>
          </p:nvPr>
        </p:nvSpPr>
        <p:spPr>
          <a:xfrm>
            <a:off x="630238" y="1704231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7" name="Google Shape;177;p30"/>
          <p:cNvSpPr txBox="1"/>
          <p:nvPr>
            <p:ph idx="3" type="body"/>
          </p:nvPr>
        </p:nvSpPr>
        <p:spPr>
          <a:xfrm>
            <a:off x="4629150" y="1284941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8" name="Google Shape;178;p30"/>
          <p:cNvSpPr txBox="1"/>
          <p:nvPr>
            <p:ph idx="4" type="body"/>
          </p:nvPr>
        </p:nvSpPr>
        <p:spPr>
          <a:xfrm>
            <a:off x="4629150" y="1704231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179" name="Google Shape;179;p30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Body - two lines">
  <p:cSld name="06 Body - two line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630238" y="1691354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2" type="body"/>
          </p:nvPr>
        </p:nvSpPr>
        <p:spPr>
          <a:xfrm>
            <a:off x="630238" y="211064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3" name="Google Shape;183;p31"/>
          <p:cNvSpPr txBox="1"/>
          <p:nvPr>
            <p:ph idx="3" type="body"/>
          </p:nvPr>
        </p:nvSpPr>
        <p:spPr>
          <a:xfrm>
            <a:off x="4629150" y="1691354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4" name="Google Shape;184;p31"/>
          <p:cNvSpPr txBox="1"/>
          <p:nvPr>
            <p:ph idx="4" type="body"/>
          </p:nvPr>
        </p:nvSpPr>
        <p:spPr>
          <a:xfrm>
            <a:off x="4629150" y="2110645"/>
            <a:ext cx="3887788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5" name="Google Shape;185;p31"/>
          <p:cNvSpPr txBox="1"/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86" name="Google Shape;186;p31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1 line title">
  <p:cSld name="Body 1 line titl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89" name="Google Shape;189;p32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1 line - 2 Panel Body">
  <p:cSld name="BSCS 1 line - 2 Panel 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628650" y="365130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628650" y="1287761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4" name="Google Shape;194;p33"/>
          <p:cNvSpPr txBox="1"/>
          <p:nvPr>
            <p:ph idx="2" type="body"/>
          </p:nvPr>
        </p:nvSpPr>
        <p:spPr>
          <a:xfrm>
            <a:off x="4648200" y="1287761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195" name="Google Shape;195;p33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6" name="Google Shape;19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0032" y="6266593"/>
            <a:ext cx="1021034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2" name="Google Shape;202;p3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3" name="Google Shape;203;p3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4" name="Google Shape;204;p3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9" name="Google Shape;209;p3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0" name="Google Shape;210;p3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page">
  <p:cSld name="Contact pag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Option 2" showMasterSp="0">
  <p:cSld name="Title Only Option 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" showMasterSp="0">
  <p:cSld name="Conclus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b="0" sz="21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b="1" sz="405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pic>
        <p:nvPicPr>
          <p:cNvPr descr="Graphical user interface, text, application, chat or text message"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b="1"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&#10;&#10;Description automatically generated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37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8211" y="188557"/>
            <a:ext cx="1643511" cy="4534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9"/>
          <p:cNvSpPr txBox="1"/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/>
              <a:t>STeLLA Scale Up and Sustainability Study (SSUP)</a:t>
            </a:r>
            <a:br>
              <a:rPr lang="en-US"/>
            </a:br>
            <a:endParaRPr/>
          </a:p>
        </p:txBody>
      </p:sp>
      <p:sp>
        <p:nvSpPr>
          <p:cNvPr id="222" name="Google Shape;222;p39"/>
          <p:cNvSpPr txBox="1"/>
          <p:nvPr>
            <p:ph idx="1" type="subTitle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chemeClr val="lt1"/>
                </a:solidFill>
              </a:rPr>
              <a:t>Day 5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chemeClr val="lt1"/>
                </a:solidFill>
              </a:rPr>
              <a:t>Science Teachers Learning From Lesson Analysis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en-US" sz="3200"/>
              <a:t>Lesson Analysis Protocol</a:t>
            </a:r>
            <a:endParaRPr/>
          </a:p>
        </p:txBody>
      </p:sp>
      <p:pic>
        <p:nvPicPr>
          <p:cNvPr descr="C:\Users\jbintz\AppData\Local\Microsoft\Windows\Temporary Internet Files\Content.IE5\09Y1ZL8Y\MC900383904[1].wmf" id="307" name="Google Shape;30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9093" y="140417"/>
            <a:ext cx="603190" cy="60137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8"/>
          <p:cNvSpPr txBox="1"/>
          <p:nvPr/>
        </p:nvSpPr>
        <p:spPr>
          <a:xfrm>
            <a:off x="7308013" y="225943"/>
            <a:ext cx="12073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link</a:t>
            </a:r>
            <a:endParaRPr/>
          </a:p>
        </p:txBody>
      </p:sp>
      <p:pic>
        <p:nvPicPr>
          <p:cNvPr id="309" name="Google Shape;30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4464" y="986095"/>
            <a:ext cx="6287819" cy="450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en-US" sz="3200"/>
              <a:t>Lesson Analysis Protocol</a:t>
            </a:r>
            <a:endParaRPr/>
          </a:p>
        </p:txBody>
      </p:sp>
      <p:pic>
        <p:nvPicPr>
          <p:cNvPr descr="C:\Users\jbintz\AppData\Local\Microsoft\Windows\Temporary Internet Files\Content.IE5\09Y1ZL8Y\MC900383904[1].wmf" id="315" name="Google Shape;3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9093" y="158785"/>
            <a:ext cx="603190" cy="60137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9"/>
          <p:cNvSpPr txBox="1"/>
          <p:nvPr/>
        </p:nvSpPr>
        <p:spPr>
          <a:xfrm>
            <a:off x="7308013" y="239738"/>
            <a:ext cx="12073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link</a:t>
            </a:r>
            <a:endParaRPr/>
          </a:p>
        </p:txBody>
      </p:sp>
      <p:pic>
        <p:nvPicPr>
          <p:cNvPr id="317" name="Google Shape;31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0997" y="1047049"/>
            <a:ext cx="6291286" cy="458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Lesson Plan Analysis</a:t>
            </a:r>
            <a:endParaRPr/>
          </a:p>
        </p:txBody>
      </p:sp>
      <p:sp>
        <p:nvSpPr>
          <p:cNvPr id="327" name="Google Shape;327;p50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Note how Strategies F, G, and H are written into the lessons.</a:t>
            </a:r>
            <a:endParaRPr/>
          </a:p>
          <a:p>
            <a:pPr indent="-5079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Practice telling a coherent story with the science ideas that develop throughout your assigned lesson?</a:t>
            </a:r>
            <a:endParaRPr/>
          </a:p>
          <a:p>
            <a:pPr indent="-5079" lvl="0" marL="18288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Tell the Story…</a:t>
            </a:r>
            <a:endParaRPr/>
          </a:p>
        </p:txBody>
      </p:sp>
      <p:sp>
        <p:nvSpPr>
          <p:cNvPr id="334" name="Google Shape;334;p51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Example Sentence Stems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Yesterday we learned…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Today we’ll answer the focus question...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We’ll figure out the phenomenon/problem...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Today we learned…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Tomorrow we’ll answer…</a:t>
            </a:r>
            <a:endParaRPr/>
          </a:p>
          <a:p>
            <a:pPr indent="-5079" lvl="0" marL="18288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Planning for Fall</a:t>
            </a:r>
            <a:endParaRPr/>
          </a:p>
        </p:txBody>
      </p:sp>
      <p:sp>
        <p:nvSpPr>
          <p:cNvPr id="340" name="Google Shape;340;p52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Check calendars to find a good group time for synchronous work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Identify who will be able to teach a lesson and sign up for filming (Round 1 and Round 2?)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Day </a:t>
            </a:r>
            <a:r>
              <a:rPr lang="en-US"/>
              <a:t>5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Focus Questions</a:t>
            </a:r>
            <a:endParaRPr/>
          </a:p>
        </p:txBody>
      </p:sp>
      <p:sp>
        <p:nvSpPr>
          <p:cNvPr id="350" name="Google Shape;350;p53"/>
          <p:cNvSpPr/>
          <p:nvPr/>
        </p:nvSpPr>
        <p:spPr>
          <a:xfrm>
            <a:off x="2752661" y="864109"/>
            <a:ext cx="5486400" cy="5120640"/>
          </a:xfrm>
          <a:prstGeom prst="rect">
            <a:avLst/>
          </a:prstGeom>
          <a:solidFill>
            <a:schemeClr val="accent1"/>
          </a:solidFill>
          <a:ln cap="flat" cmpd="sng" w="10775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79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we build coherence within and between lessons to help students craft a storyline of key science ideas?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we be intentional about how we move student thinking forward?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could the strategies we’ve learned so far support your planning and enactment of lessons?</a:t>
            </a:r>
            <a:endParaRPr/>
          </a:p>
          <a:p>
            <a:pPr indent="0" lvl="0" marL="23336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Synthesize and Summarize</a:t>
            </a:r>
            <a:endParaRPr/>
          </a:p>
        </p:txBody>
      </p:sp>
      <p:sp>
        <p:nvSpPr>
          <p:cNvPr id="356" name="Google Shape;356;p54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Use the materials at your disposal to represent the relationships among the STeLLA Approach, Lenses, and Strategies.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362" name="Google Shape;362;p55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How could the strategies we’ve learned so far support your planning and enactment of lessons?</a:t>
            </a:r>
            <a:endParaRPr/>
          </a:p>
          <a:p>
            <a:pPr indent="-5079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5079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5079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Golden Nugget: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/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Day 4 Reflections</a:t>
            </a:r>
            <a:endParaRPr/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solidFill>
                  <a:srgbClr val="FF0000"/>
                </a:solidFill>
              </a:rPr>
              <a:t>Add day 3 reflections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STeLLA Norms</a:t>
            </a:r>
            <a:endParaRPr/>
          </a:p>
        </p:txBody>
      </p:sp>
      <p:sp>
        <p:nvSpPr>
          <p:cNvPr id="239" name="Google Shape;239;p41"/>
          <p:cNvSpPr txBox="1"/>
          <p:nvPr/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Purpose: </a:t>
            </a: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Build trust and develop a productive study group for all participants</a:t>
            </a:r>
            <a:endParaRPr/>
          </a:p>
        </p:txBody>
      </p:sp>
      <p:grpSp>
        <p:nvGrpSpPr>
          <p:cNvPr id="240" name="Google Shape;240;p41"/>
          <p:cNvGrpSpPr/>
          <p:nvPr/>
        </p:nvGrpSpPr>
        <p:grpSpPr>
          <a:xfrm>
            <a:off x="2900934" y="940680"/>
            <a:ext cx="5486400" cy="4976640"/>
            <a:chOff x="0" y="72000"/>
            <a:chExt cx="5486400" cy="4976640"/>
          </a:xfrm>
        </p:grpSpPr>
        <p:sp>
          <p:nvSpPr>
            <p:cNvPr id="241" name="Google Shape;241;p41"/>
            <p:cNvSpPr/>
            <p:nvPr/>
          </p:nvSpPr>
          <p:spPr>
            <a:xfrm>
              <a:off x="0" y="72000"/>
              <a:ext cx="5486400" cy="57563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rotWithShape="0" algn="ctr" dir="5400000" dist="1397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1"/>
            <p:cNvSpPr txBox="1"/>
            <p:nvPr/>
          </p:nvSpPr>
          <p:spPr>
            <a:xfrm>
              <a:off x="28100" y="100100"/>
              <a:ext cx="54302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Basics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0" y="647639"/>
              <a:ext cx="5486400" cy="178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1"/>
            <p:cNvSpPr txBox="1"/>
            <p:nvPr/>
          </p:nvSpPr>
          <p:spPr>
            <a:xfrm>
              <a:off x="0" y="647639"/>
              <a:ext cx="5486400" cy="178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174175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Arrive prepared and on time; stay for the duration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Remain attentive, thoughtful, and STeLLAful; eliminate interruptions (turn off cell phones, email)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room for participation from all (monitor your floor time)</a:t>
              </a:r>
              <a:endParaRPr/>
            </a:p>
          </p:txBody>
        </p:sp>
        <p:sp>
          <p:nvSpPr>
            <p:cNvPr id="245" name="Google Shape;245;p41"/>
            <p:cNvSpPr/>
            <p:nvPr/>
          </p:nvSpPr>
          <p:spPr>
            <a:xfrm>
              <a:off x="0" y="2436120"/>
              <a:ext cx="5486400" cy="57563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rotWithShape="0" algn="ctr" dir="5400000" dist="1397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1"/>
            <p:cNvSpPr txBox="1"/>
            <p:nvPr/>
          </p:nvSpPr>
          <p:spPr>
            <a:xfrm>
              <a:off x="28100" y="2464220"/>
              <a:ext cx="54302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Heart of  STeLLA Lesson Analysis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1"/>
            <p:cNvSpPr/>
            <p:nvPr/>
          </p:nvSpPr>
          <p:spPr>
            <a:xfrm>
              <a:off x="0" y="3011760"/>
              <a:ext cx="5486400" cy="2036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1"/>
            <p:cNvSpPr txBox="1"/>
            <p:nvPr/>
          </p:nvSpPr>
          <p:spPr>
            <a:xfrm>
              <a:off x="0" y="3011760"/>
              <a:ext cx="5486400" cy="2036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174175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Keep the goal in mind: We are analyzing teaching to improve student learning 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your ideas, uncertainties, confusions, disagreements, questions—open up time so this can happen!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Expect and ask questions to deepen everyone’s learning—honor needs!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STeLLA Program Goals</a:t>
            </a:r>
            <a:endParaRPr/>
          </a:p>
        </p:txBody>
      </p:sp>
      <p:sp>
        <p:nvSpPr>
          <p:cNvPr id="255" name="Google Shape;255;p42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Deepen knowledge of teaching and learning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Increase ability to analyze and reflect on teaching and learning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Increase ability to use content knowledge and knowledge of teaching and learning to transform classroom practice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Deepen teacher content knowledge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Increase student learning in science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/>
              <a:t>Week-at-a-Glance</a:t>
            </a:r>
            <a:endParaRPr/>
          </a:p>
        </p:txBody>
      </p:sp>
      <p:pic>
        <p:nvPicPr>
          <p:cNvPr id="262" name="Google Shape;26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927" y="1847372"/>
            <a:ext cx="7030145" cy="43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Day </a:t>
            </a:r>
            <a:r>
              <a:rPr lang="en-US"/>
              <a:t>5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Focus Questions</a:t>
            </a:r>
            <a:endParaRPr/>
          </a:p>
        </p:txBody>
      </p:sp>
      <p:sp>
        <p:nvSpPr>
          <p:cNvPr id="272" name="Google Shape;272;p44"/>
          <p:cNvSpPr/>
          <p:nvPr/>
        </p:nvSpPr>
        <p:spPr>
          <a:xfrm>
            <a:off x="2752661" y="864109"/>
            <a:ext cx="5486400" cy="5120640"/>
          </a:xfrm>
          <a:prstGeom prst="rect">
            <a:avLst/>
          </a:prstGeom>
          <a:solidFill>
            <a:schemeClr val="accent1"/>
          </a:solidFill>
          <a:ln cap="flat" cmpd="sng" w="10775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79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we build coherence within and between lessons to help students craft a storyline of key science ideas?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we be intentional about how we move student thinking forward?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could the strategies we’ve learned so far support your planning and enactment of lessons?</a:t>
            </a:r>
            <a:endParaRPr/>
          </a:p>
          <a:p>
            <a:pPr indent="0" lvl="0" marL="23336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5451" y="187695"/>
            <a:ext cx="4620160" cy="608445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5"/>
          <p:cNvSpPr txBox="1"/>
          <p:nvPr/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STeLLA Conceptual Framework</a:t>
            </a:r>
            <a:endParaRPr/>
          </a:p>
        </p:txBody>
      </p:sp>
      <p:sp>
        <p:nvSpPr>
          <p:cNvPr id="282" name="Google Shape;282;p45"/>
          <p:cNvSpPr txBox="1"/>
          <p:nvPr/>
        </p:nvSpPr>
        <p:spPr>
          <a:xfrm>
            <a:off x="5795531" y="4513975"/>
            <a:ext cx="2001583" cy="1211046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>
            <p:ph type="title"/>
          </p:nvPr>
        </p:nvSpPr>
        <p:spPr>
          <a:xfrm>
            <a:off x="218150" y="1594775"/>
            <a:ext cx="2125980" cy="203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Science Content Storyline Lens Strategies </a:t>
            </a:r>
            <a:br>
              <a:rPr b="1"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F, G, </a:t>
            </a:r>
            <a:r>
              <a:rPr lang="en-US" sz="2400"/>
              <a:t>&amp; H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6"/>
          <p:cNvSpPr txBox="1"/>
          <p:nvPr/>
        </p:nvSpPr>
        <p:spPr>
          <a:xfrm>
            <a:off x="5558971" y="1594775"/>
            <a:ext cx="3050435" cy="3485570"/>
          </a:xfrm>
          <a:prstGeom prst="rect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SCSL #X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Purpose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Key Features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6"/>
          <p:cNvSpPr/>
          <p:nvPr/>
        </p:nvSpPr>
        <p:spPr>
          <a:xfrm>
            <a:off x="4482024" y="4904507"/>
            <a:ext cx="1911927" cy="16425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0775">
            <a:solidFill>
              <a:srgbClr val="1115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Purpose: WHY it’s important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Features: WHAT does it look like in the classroom</a:t>
            </a:r>
            <a:endParaRPr/>
          </a:p>
        </p:txBody>
      </p:sp>
      <p:sp>
        <p:nvSpPr>
          <p:cNvPr id="291" name="Google Shape;291;p46"/>
          <p:cNvSpPr txBox="1"/>
          <p:nvPr/>
        </p:nvSpPr>
        <p:spPr>
          <a:xfrm>
            <a:off x="2831948" y="801292"/>
            <a:ext cx="2606040" cy="4359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Complete the chart for your assigned strategy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Review the charts of others for any clarifications or questions.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/>
              <a:t>Lesson Analysis: The Basics </a:t>
            </a:r>
            <a:r>
              <a:rPr lang="en-US" sz="2000"/>
              <a:t>(pp. 1-2)</a:t>
            </a:r>
            <a:endParaRPr/>
          </a:p>
        </p:txBody>
      </p:sp>
      <p:sp>
        <p:nvSpPr>
          <p:cNvPr id="298" name="Google Shape;298;p47"/>
          <p:cNvSpPr txBox="1"/>
          <p:nvPr>
            <p:ph idx="4294967295" type="body"/>
          </p:nvPr>
        </p:nvSpPr>
        <p:spPr>
          <a:xfrm>
            <a:off x="457200" y="1866858"/>
            <a:ext cx="3868738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Viewing Basics</a:t>
            </a:r>
            <a:endParaRPr/>
          </a:p>
        </p:txBody>
      </p:sp>
      <p:sp>
        <p:nvSpPr>
          <p:cNvPr id="299" name="Google Shape;299;p47"/>
          <p:cNvSpPr txBox="1"/>
          <p:nvPr>
            <p:ph idx="4294967295" type="body"/>
          </p:nvPr>
        </p:nvSpPr>
        <p:spPr>
          <a:xfrm>
            <a:off x="457200" y="2077201"/>
            <a:ext cx="3868738" cy="420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Viewing Basic #1: </a:t>
            </a:r>
            <a:r>
              <a:rPr lang="en-US" sz="2000"/>
              <a:t>Look past the trivial, the little things that “bug” you.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Viewing Basic #2: </a:t>
            </a:r>
            <a:r>
              <a:rPr lang="en-US" sz="2000"/>
              <a:t>Avoid the “this doesn’t look like my classroom” trap.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Viewing Basic #3: </a:t>
            </a:r>
            <a:r>
              <a:rPr lang="en-US" sz="2000"/>
              <a:t>Avoid making snap judgments about the teaching or learning in the classroom you are viewing. </a:t>
            </a:r>
            <a:endParaRPr/>
          </a:p>
        </p:txBody>
      </p:sp>
      <p:sp>
        <p:nvSpPr>
          <p:cNvPr id="300" name="Google Shape;300;p47"/>
          <p:cNvSpPr txBox="1"/>
          <p:nvPr>
            <p:ph idx="4294967295" type="body"/>
          </p:nvPr>
        </p:nvSpPr>
        <p:spPr>
          <a:xfrm>
            <a:off x="4851286" y="1866857"/>
            <a:ext cx="3887787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Analysis Basics</a:t>
            </a:r>
            <a:endParaRPr/>
          </a:p>
        </p:txBody>
      </p:sp>
      <p:sp>
        <p:nvSpPr>
          <p:cNvPr id="301" name="Google Shape;301;p47"/>
          <p:cNvSpPr txBox="1"/>
          <p:nvPr>
            <p:ph idx="4294967295" type="body"/>
          </p:nvPr>
        </p:nvSpPr>
        <p:spPr>
          <a:xfrm>
            <a:off x="4851286" y="2108972"/>
            <a:ext cx="3887787" cy="420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Analysis Basic #1: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Focus on student thinking and the science content storyline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Analysis Basic #2: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Look for evidence to support any claims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Analysis Basic #3: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Look more than once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Analysis Basic #4: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Consider alternative explanations and teaching strategies.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SCS Title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