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y="6858000" cx="9144000"/>
  <p:notesSz cx="6858000" cy="9144000"/>
  <p:embeddedFontLst>
    <p:embeddedFont>
      <p:font typeface="Open Sans Light"/>
      <p:regular r:id="rId27"/>
      <p:bold r:id="rId28"/>
      <p:italic r:id="rId29"/>
      <p:boldItalic r:id="rId30"/>
    </p:embeddedFont>
    <p:embeddedFont>
      <p:font typeface="Open Sans"/>
      <p:regular r:id="rId31"/>
      <p:bold r:id="rId32"/>
      <p:italic r:id="rId33"/>
      <p:boldItalic r:id="rId3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font" Target="fonts/OpenSansLight-bold.fntdata"/><Relationship Id="rId27" Type="http://schemas.openxmlformats.org/officeDocument/2006/relationships/font" Target="fonts/OpenSansLight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OpenSansLight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OpenSans-regular.fntdata"/><Relationship Id="rId30" Type="http://schemas.openxmlformats.org/officeDocument/2006/relationships/font" Target="fonts/OpenSansLight-boldItalic.fntdata"/><Relationship Id="rId11" Type="http://schemas.openxmlformats.org/officeDocument/2006/relationships/slide" Target="slides/slide7.xml"/><Relationship Id="rId33" Type="http://schemas.openxmlformats.org/officeDocument/2006/relationships/font" Target="fonts/OpenSans-italic.fntdata"/><Relationship Id="rId10" Type="http://schemas.openxmlformats.org/officeDocument/2006/relationships/slide" Target="slides/slide6.xml"/><Relationship Id="rId32" Type="http://schemas.openxmlformats.org/officeDocument/2006/relationships/font" Target="fonts/OpenSans-bold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34" Type="http://schemas.openxmlformats.org/officeDocument/2006/relationships/font" Target="fonts/OpenSans-boldItalic.fntdata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1" name="Google Shape;161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5" name="Google Shape;235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36" name="Google Shape;236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2" name="Google Shape;242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43" name="Google Shape;243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51" name="Google Shape;251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8" name="Google Shape;258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59" name="Google Shape;259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5" name="Google Shape;265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66" name="Google Shape;266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2" name="Google Shape;272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73" name="Google Shape;273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81" name="Google Shape;281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8" name="Google Shape;288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89" name="Google Shape;289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5" name="Google Shape;295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96" name="Google Shape;296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2" name="Google Shape;302;p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3" name="Google Shape;303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304" name="Google Shape;304;p19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305" name="Google Shape;305;p19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306" name="Google Shape;306;p19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7" name="Google Shape;167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12" name="Google Shape;312;p2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8" name="Google Shape;318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*Update this slide based on the plan for the next study group.</a:t>
            </a:r>
            <a:endParaRPr/>
          </a:p>
        </p:txBody>
      </p:sp>
      <p:sp>
        <p:nvSpPr>
          <p:cNvPr id="319" name="Google Shape;319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5" name="Google Shape;325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6" name="Google Shape;326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*Timing should be adjusted for the number of video clips and discussion you plan for participants to have during video analysis.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*Deciding when and how participants chart strategies 5, 7, 8 during the Fall study group sessions should be done with intentionality.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u="sng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u="sng"/>
              <a:t>Possible Timing: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Opening – 15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Analysis of Practice - 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     Round 1 – 45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     Round 2 – 30-35 min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"Chart" Strategy 5  - 15 – 20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Closing – 10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74" name="Google Shape;174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1" name="Google Shape;181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8" name="Google Shape;18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5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8/23/2022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5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BSCS: STeLLA High School Leadership Institute</a:t>
            </a:r>
            <a:endParaRPr/>
          </a:p>
        </p:txBody>
      </p:sp>
      <p:sp>
        <p:nvSpPr>
          <p:cNvPr id="191" name="Google Shape;191;p5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Day 1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8" name="Google Shape;198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9" name="Google Shape;19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200" name="Google Shape;200;p6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201" name="Google Shape;201;p6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202" name="Google Shape;202;p6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8" name="Google Shape;208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9" name="Google Shape;209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*Move/add the yellow box to highlight which strategies will be focal during the analysis today.</a:t>
            </a:r>
            <a:endParaRPr/>
          </a:p>
        </p:txBody>
      </p:sp>
      <p:sp>
        <p:nvSpPr>
          <p:cNvPr id="210" name="Google Shape;210;p7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211" name="Google Shape;211;p7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19" name="Google Shape;219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5" name="Google Shape;22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26" name="Google Shape;226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411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2"/>
          <p:cNvSpPr txBox="1"/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  <a:defRPr sz="54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CACEEC"/>
                </a:solidFill>
              </a:defRPr>
            </a:lvl1pPr>
            <a:lvl2pPr lvl="1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Logo&#10;&#10;Description automatically generated" id="23" name="Google Shape;23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2900934" y="868680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75" name="Google Shape;75;p11"/>
          <p:cNvSpPr txBox="1"/>
          <p:nvPr>
            <p:ph idx="2" type="body"/>
          </p:nvPr>
        </p:nvSpPr>
        <p:spPr>
          <a:xfrm>
            <a:off x="192024" y="3337560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/>
          <p:nvPr>
            <p:ph idx="2" type="pic"/>
          </p:nvPr>
        </p:nvSpPr>
        <p:spPr>
          <a:xfrm>
            <a:off x="2677983" y="767419"/>
            <a:ext cx="6086423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81" name="Google Shape;81;p12"/>
          <p:cNvSpPr txBox="1"/>
          <p:nvPr>
            <p:ph idx="1" type="body"/>
          </p:nvPr>
        </p:nvSpPr>
        <p:spPr>
          <a:xfrm>
            <a:off x="192024" y="3340602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2624326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" type="body"/>
          </p:nvPr>
        </p:nvSpPr>
        <p:spPr>
          <a:xfrm rot="5400000">
            <a:off x="3084831" y="681228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 rot="5400000">
            <a:off x="-1133475" y="2409825"/>
            <a:ext cx="4953000" cy="2114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 rot="5400000">
            <a:off x="3083814" y="685800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 Layout Option 2" showMasterSp="0">
  <p:cSld name="Comparison Layout Option 2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627460" y="2048843"/>
            <a:ext cx="3868340" cy="904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00" name="Google Shape;100;p15"/>
          <p:cNvSpPr txBox="1"/>
          <p:nvPr>
            <p:ph idx="2" type="body"/>
          </p:nvPr>
        </p:nvSpPr>
        <p:spPr>
          <a:xfrm>
            <a:off x="629842" y="2971800"/>
            <a:ext cx="3868340" cy="3217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3" type="body"/>
          </p:nvPr>
        </p:nvSpPr>
        <p:spPr>
          <a:xfrm>
            <a:off x="4629150" y="2048843"/>
            <a:ext cx="3887391" cy="904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02" name="Google Shape;102;p15"/>
          <p:cNvSpPr txBox="1"/>
          <p:nvPr>
            <p:ph idx="4" type="body"/>
          </p:nvPr>
        </p:nvSpPr>
        <p:spPr>
          <a:xfrm>
            <a:off x="4629150" y="2971800"/>
            <a:ext cx="3887391" cy="3217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3" name="Google Shape;103;p15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5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105" name="Google Shape;105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5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search presention no title" showMasterSp="0">
  <p:cSld name="1_Research presention no title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6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6"/>
          <p:cNvSpPr txBox="1"/>
          <p:nvPr>
            <p:ph idx="1" type="body"/>
          </p:nvPr>
        </p:nvSpPr>
        <p:spPr>
          <a:xfrm>
            <a:off x="457200" y="228601"/>
            <a:ext cx="8229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Logo&#10;&#10;Description automatically generated" id="111" name="Google Shape;111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Research presention no title two content" showMasterSp="0">
  <p:cSld name="2_Research presention no title two conten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17"/>
          <p:cNvSpPr txBox="1"/>
          <p:nvPr>
            <p:ph idx="1" type="body"/>
          </p:nvPr>
        </p:nvSpPr>
        <p:spPr>
          <a:xfrm>
            <a:off x="457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16" name="Google Shape;116;p17"/>
          <p:cNvSpPr txBox="1"/>
          <p:nvPr>
            <p:ph idx="2" type="body"/>
          </p:nvPr>
        </p:nvSpPr>
        <p:spPr>
          <a:xfrm>
            <a:off x="5029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Logo&#10;&#10;Description automatically generated" id="117" name="Google Shape;117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ith Caption">
  <p:cSld name="2 Content with Caption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" type="body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/>
        </p:txBody>
      </p:sp>
      <p:sp>
        <p:nvSpPr>
          <p:cNvPr id="121" name="Google Shape;121;p18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8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8"/>
          <p:cNvSpPr txBox="1"/>
          <p:nvPr>
            <p:ph idx="2" type="body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  <p:sp>
        <p:nvSpPr>
          <p:cNvPr id="124" name="Google Shape;124;p18"/>
          <p:cNvSpPr txBox="1"/>
          <p:nvPr>
            <p:ph idx="3" type="body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/titles with Caption">
  <p:cSld name="2 Content w/titles with Caption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9"/>
          <p:cNvSpPr txBox="1"/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1" type="body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/>
        </p:txBody>
      </p:sp>
      <p:sp>
        <p:nvSpPr>
          <p:cNvPr id="128" name="Google Shape;128;p19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9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9"/>
          <p:cNvSpPr txBox="1"/>
          <p:nvPr>
            <p:ph idx="2" type="body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31" name="Google Shape;131;p19"/>
          <p:cNvSpPr txBox="1"/>
          <p:nvPr>
            <p:ph idx="3" type="body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  <p:sp>
        <p:nvSpPr>
          <p:cNvPr id="132" name="Google Shape;132;p19"/>
          <p:cNvSpPr txBox="1"/>
          <p:nvPr>
            <p:ph idx="4" type="body"/>
          </p:nvPr>
        </p:nvSpPr>
        <p:spPr>
          <a:xfrm>
            <a:off x="5863847" y="685801"/>
            <a:ext cx="2606040" cy="11509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33" name="Google Shape;133;p19"/>
          <p:cNvSpPr txBox="1"/>
          <p:nvPr>
            <p:ph idx="5" type="body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SCS title page">
  <p:cSld name="1_BSCS title page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/>
          <p:nvPr>
            <p:ph type="title"/>
          </p:nvPr>
        </p:nvSpPr>
        <p:spPr>
          <a:xfrm>
            <a:off x="679391" y="2543286"/>
            <a:ext cx="7785219" cy="4416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alibri"/>
              <a:buNone/>
              <a:defRPr b="1" sz="3600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0"/>
          <p:cNvSpPr txBox="1"/>
          <p:nvPr>
            <p:ph idx="1" type="body"/>
          </p:nvPr>
        </p:nvSpPr>
        <p:spPr>
          <a:xfrm>
            <a:off x="679391" y="3220213"/>
            <a:ext cx="7785219" cy="2478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37" name="Google Shape;137;p20"/>
          <p:cNvSpPr txBox="1"/>
          <p:nvPr>
            <p:ph idx="2" type="body"/>
          </p:nvPr>
        </p:nvSpPr>
        <p:spPr>
          <a:xfrm>
            <a:off x="679391" y="2829821"/>
            <a:ext cx="7785219" cy="315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cxnSp>
        <p:nvCxnSpPr>
          <p:cNvPr id="138" name="Google Shape;138;p20"/>
          <p:cNvCxnSpPr/>
          <p:nvPr/>
        </p:nvCxnSpPr>
        <p:spPr>
          <a:xfrm>
            <a:off x="679391" y="1114679"/>
            <a:ext cx="778521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9" name="Google Shape;139;p20"/>
          <p:cNvSpPr txBox="1"/>
          <p:nvPr>
            <p:ph idx="3" type="body"/>
          </p:nvPr>
        </p:nvSpPr>
        <p:spPr>
          <a:xfrm>
            <a:off x="0" y="1097306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  <a:defRPr sz="13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Option 2" showMasterSp="0">
  <p:cSld name="Title Only Option 2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29" name="Google Shape;2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 Body ">
  <p:cSld name="01 Body 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/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cxnSp>
        <p:nvCxnSpPr>
          <p:cNvPr id="142" name="Google Shape;142;p21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cap="flat" cmpd="sng" w="19050">
            <a:solidFill>
              <a:srgbClr val="FAAD6D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3" name="Google Shape;143;p21"/>
          <p:cNvSpPr txBox="1"/>
          <p:nvPr>
            <p:ph idx="1" type="body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5 Body">
  <p:cSld name="05 Body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2"/>
          <p:cNvSpPr txBox="1"/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6" name="Google Shape;146;p22"/>
          <p:cNvSpPr txBox="1"/>
          <p:nvPr>
            <p:ph idx="1" type="body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b="1" i="0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47" name="Google Shape;147;p22"/>
          <p:cNvSpPr txBox="1"/>
          <p:nvPr>
            <p:ph idx="2" type="body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48" name="Google Shape;148;p22"/>
          <p:cNvSpPr txBox="1"/>
          <p:nvPr>
            <p:ph idx="3" type="body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b="1" i="0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49" name="Google Shape;149;p22"/>
          <p:cNvSpPr txBox="1"/>
          <p:nvPr>
            <p:ph idx="4" type="body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cxnSp>
        <p:nvCxnSpPr>
          <p:cNvPr id="150" name="Google Shape;150;p22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cap="flat" cmpd="sng" w="19050">
            <a:solidFill>
              <a:srgbClr val="FAAD6D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05 Body">
  <p:cSld name="1_05 Body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 txBox="1"/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3"/>
          <p:cNvSpPr txBox="1"/>
          <p:nvPr>
            <p:ph idx="1" type="body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300"/>
              <a:buNone/>
              <a:defRPr b="1" sz="2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54" name="Google Shape;154;p23"/>
          <p:cNvSpPr txBox="1"/>
          <p:nvPr>
            <p:ph idx="2" type="body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55" name="Google Shape;155;p23"/>
          <p:cNvSpPr txBox="1"/>
          <p:nvPr>
            <p:ph idx="3" type="body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300"/>
              <a:buNone/>
              <a:defRPr b="1" sz="2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56" name="Google Shape;156;p23"/>
          <p:cNvSpPr txBox="1"/>
          <p:nvPr>
            <p:ph idx="4" type="body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cxnSp>
        <p:nvCxnSpPr>
          <p:cNvPr id="157" name="Google Shape;157;p23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cap="flat" cmpd="sng" w="19050">
            <a:solidFill>
              <a:srgbClr val="FAAD6D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1371600" y="6858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  <a:defRPr b="1"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1371600" y="3613151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8A8A8A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949494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949494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1" name="Google Shape;41;p5"/>
          <p:cNvSpPr/>
          <p:nvPr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clusion" showMasterSp="0">
  <p:cSld name="Conclus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/>
          <p:nvPr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/>
          <p:nvPr>
            <p:ph type="title"/>
          </p:nvPr>
        </p:nvSpPr>
        <p:spPr>
          <a:xfrm>
            <a:off x="457200" y="5715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  <a:defRPr b="0" sz="21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" type="body"/>
          </p:nvPr>
        </p:nvSpPr>
        <p:spPr>
          <a:xfrm>
            <a:off x="457200" y="228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050"/>
              <a:buNone/>
              <a:defRPr b="1" sz="4050">
                <a:solidFill>
                  <a:schemeClr val="accent1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Graphical user interface, text, application, chat or text message" id="48" name="Google Shape;48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32700" y="1556889"/>
            <a:ext cx="6342901" cy="40172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" id="49" name="Google Shape;49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" type="body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58" name="Google Shape;58;p8"/>
          <p:cNvSpPr txBox="1"/>
          <p:nvPr>
            <p:ph idx="2" type="body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59" name="Google Shape;59;p8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" type="body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65" name="Google Shape;65;p9"/>
          <p:cNvSpPr txBox="1"/>
          <p:nvPr>
            <p:ph idx="3" type="body"/>
          </p:nvPr>
        </p:nvSpPr>
        <p:spPr>
          <a:xfrm>
            <a:off x="5863847" y="685801"/>
            <a:ext cx="2606040" cy="11509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6" name="Google Shape;66;p9"/>
          <p:cNvSpPr txBox="1"/>
          <p:nvPr>
            <p:ph idx="4" type="body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67" name="Google Shape;67;p9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10.xml"/><Relationship Id="rId22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9.xml"/><Relationship Id="rId21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12.xml"/><Relationship Id="rId24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slideLayout" Target="../slideLayouts/slideLayout18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  <a:defRPr b="1" i="0" sz="3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  <a:defRPr b="0" i="0" sz="2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1150" lvl="5" marL="27432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1150" lvl="6" marL="3200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1150" lvl="7" marL="3657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1150" lvl="8" marL="4114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Logo&#10;&#10;Description automatically generated"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8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 txBox="1"/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STeLLA Scale Up and Sustainability Study (SSUP)</a:t>
            </a:r>
            <a:b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4"/>
          <p:cNvSpPr txBox="1"/>
          <p:nvPr>
            <p:ph idx="1" type="subTitle"/>
          </p:nvPr>
        </p:nvSpPr>
        <p:spPr>
          <a:xfrm>
            <a:off x="802386" y="4096512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SG # 1: Science Teachers Learning From Lesson 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Analysis</a:t>
            </a:r>
            <a:endParaRPr sz="1400"/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b="1"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3055"/>
              <a:buNone/>
            </a:pPr>
            <a:r>
              <a:rPr b="1"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Grade </a:t>
            </a:r>
            <a:r>
              <a:rPr b="1" lang="en-US" sz="1400">
                <a:solidFill>
                  <a:schemeClr val="lt1"/>
                </a:solidFill>
              </a:rPr>
              <a:t>4</a:t>
            </a:r>
            <a:r>
              <a:rPr b="1"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3055"/>
              <a:buNone/>
            </a:pPr>
            <a:r>
              <a:rPr b="1"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Energy, Every Day, Everywhere</a:t>
            </a:r>
            <a:endParaRPr sz="14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3055"/>
              <a:buNone/>
            </a:pPr>
            <a:r>
              <a:rPr b="1" lang="en-US" sz="1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TEAM NAME</a:t>
            </a:r>
            <a:endParaRPr sz="1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3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>
                <a:latin typeface="Calibri"/>
                <a:ea typeface="Calibri"/>
                <a:cs typeface="Calibri"/>
                <a:sym typeface="Calibri"/>
              </a:rPr>
              <a:t>Preparing for Video Analysis: 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The Process</a:t>
            </a:r>
            <a:endParaRPr sz="2800"/>
          </a:p>
        </p:txBody>
      </p:sp>
      <p:sp>
        <p:nvSpPr>
          <p:cNvPr id="239" name="Google Shape;239;p33"/>
          <p:cNvSpPr txBox="1"/>
          <p:nvPr/>
        </p:nvSpPr>
        <p:spPr>
          <a:xfrm>
            <a:off x="2743200" y="1228418"/>
            <a:ext cx="6211111" cy="4401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b="1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create a shared image of the strategy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b="1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consider the impact of the strategy on students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b="1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make the strategy part of our own practice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4"/>
          <p:cNvSpPr txBox="1"/>
          <p:nvPr>
            <p:ph type="title"/>
          </p:nvPr>
        </p:nvSpPr>
        <p:spPr>
          <a:xfrm>
            <a:off x="457200" y="534441"/>
            <a:ext cx="685800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Video Analysis: </a:t>
            </a:r>
            <a:br>
              <a:rPr b="1" lang="en-US"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40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SSUP_ET_TN GR4_</a:t>
            </a:r>
            <a:r>
              <a:rPr b="0"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SG3</a:t>
            </a:r>
            <a:r>
              <a:rPr b="0" i="0" lang="en-US" sz="240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r>
              <a:rPr b="0"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L3</a:t>
            </a:r>
            <a:r>
              <a:rPr b="0" i="0" lang="en-US" sz="240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r>
              <a:rPr b="0"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Greever</a:t>
            </a:r>
            <a:r>
              <a:rPr b="0" i="0" lang="en-US" sz="240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_C1</a:t>
            </a:r>
            <a:endParaRPr b="0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34"/>
          <p:cNvSpPr txBox="1"/>
          <p:nvPr/>
        </p:nvSpPr>
        <p:spPr>
          <a:xfrm>
            <a:off x="655608" y="1841039"/>
            <a:ext cx="7832784" cy="40934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endParaRPr b="0" i="0" sz="24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1E3D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What instances of the use of </a:t>
            </a:r>
            <a:r>
              <a:rPr b="0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Elicit, Probe and Challenge questions, CSW, content representations and models, analyzing and interpreting data, and making explicit links between activities and science ideas </a:t>
            </a:r>
            <a:r>
              <a:rPr b="0" i="0" lang="en-US" sz="2400" u="none" cap="none" strike="noStrik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did you observe?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b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endParaRPr b="0" i="0" sz="2400" u="none" cap="none" strike="noStrike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34"/>
          <p:cNvSpPr txBox="1"/>
          <p:nvPr/>
        </p:nvSpPr>
        <p:spPr>
          <a:xfrm>
            <a:off x="842513" y="6420928"/>
            <a:ext cx="9460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link video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con&#10;&#10;Description automatically generated" id="248" name="Google Shape;248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1924" y="6133830"/>
            <a:ext cx="60007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5"/>
          <p:cNvSpPr txBox="1"/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>
                <a:solidFill>
                  <a:srgbClr val="FF0000"/>
                </a:solidFill>
              </a:rPr>
              <a:t>L#_Name_C#</a:t>
            </a:r>
            <a:endParaRPr sz="3600">
              <a:solidFill>
                <a:srgbClr val="FF0000"/>
              </a:solidFill>
            </a:endParaRPr>
          </a:p>
        </p:txBody>
      </p:sp>
      <p:pic>
        <p:nvPicPr>
          <p:cNvPr id="254" name="Google Shape;254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80548" y="1382141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35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500"/>
              <a:buFont typeface="Calibri"/>
              <a:buNone/>
            </a:pPr>
            <a:r>
              <a:rPr b="1" i="0" lang="en-US" sz="25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UPDATE Title and IMAGE once LAP is created</a:t>
            </a:r>
            <a:endParaRPr b="1" i="0" sz="25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6"/>
          <p:cNvSpPr txBox="1"/>
          <p:nvPr>
            <p:ph type="title"/>
          </p:nvPr>
        </p:nvSpPr>
        <p:spPr>
          <a:xfrm>
            <a:off x="457200" y="534441"/>
            <a:ext cx="685800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56250"/>
              <a:buFont typeface="Calibri"/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Video Analysis: </a:t>
            </a:r>
            <a:br>
              <a:rPr b="1" lang="en-US">
                <a:latin typeface="Calibri"/>
                <a:ea typeface="Calibri"/>
                <a:cs typeface="Calibri"/>
                <a:sym typeface="Calibri"/>
              </a:rPr>
            </a:br>
            <a:r>
              <a:rPr b="0" lang="en-US" sz="3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SSUP_ET_TN GR4_SG3_L3_Greever_C1</a:t>
            </a:r>
            <a:br>
              <a:rPr b="1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36"/>
          <p:cNvSpPr txBox="1"/>
          <p:nvPr/>
        </p:nvSpPr>
        <p:spPr>
          <a:xfrm>
            <a:off x="914400" y="1872116"/>
            <a:ext cx="7315200" cy="40934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b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i="0" sz="2400" u="none" cap="none" strike="noStrike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endParaRPr b="0" i="0" sz="24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1E3D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What do students understand (or not ) about </a:t>
            </a:r>
            <a:r>
              <a:rPr b="0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energy changes</a:t>
            </a:r>
            <a:r>
              <a:rPr b="0" i="0" lang="en-US" sz="2400" u="none" cap="none" strike="noStrik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1E3D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How did the teacher's use of the identified STeLLA strategies reveal, support, and challenge student thinking?</a:t>
            </a:r>
            <a:endParaRPr b="0" i="0" sz="2400" u="none" cap="none" strike="noStrike">
              <a:solidFill>
                <a:srgbClr val="2E1E3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endParaRPr b="0" i="0" sz="2400" u="none" cap="none" strike="noStrike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7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Video Analysis: </a:t>
            </a:r>
            <a:br>
              <a:rPr b="1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40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SSUP_ET_TN GR4_</a:t>
            </a:r>
            <a:r>
              <a:rPr b="0"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SG3</a:t>
            </a:r>
            <a:r>
              <a:rPr b="0" i="0" lang="en-US" sz="240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r>
              <a:rPr b="0"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L3</a:t>
            </a:r>
            <a:r>
              <a:rPr b="0" i="0" lang="en-US" sz="240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r>
              <a:rPr b="0"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Greever</a:t>
            </a:r>
            <a:r>
              <a:rPr b="0" i="0" lang="en-US" sz="240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_C1</a:t>
            </a:r>
            <a:endParaRPr b="0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37"/>
          <p:cNvSpPr txBox="1"/>
          <p:nvPr/>
        </p:nvSpPr>
        <p:spPr>
          <a:xfrm>
            <a:off x="457200" y="2514600"/>
            <a:ext cx="7890294" cy="3323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endParaRPr b="0" i="0" sz="2800" u="none" cap="none" strike="noStrike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endParaRPr b="0" i="0" sz="2800" u="none" cap="none" strike="noStrike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did you learn through this analysis that you want to apply to your own practice?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8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Video Analysis: </a:t>
            </a:r>
            <a:br>
              <a:rPr b="1" lang="en-US"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40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SSUP_ET_TN GR4_</a:t>
            </a:r>
            <a:r>
              <a:rPr b="0"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L4</a:t>
            </a:r>
            <a:r>
              <a:rPr b="0" i="0" lang="en-US" sz="240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r>
              <a:rPr b="0"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Neil</a:t>
            </a:r>
            <a:r>
              <a:rPr b="0" i="0" lang="en-US" sz="240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_C1</a:t>
            </a:r>
            <a:endParaRPr b="0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38"/>
          <p:cNvSpPr txBox="1"/>
          <p:nvPr/>
        </p:nvSpPr>
        <p:spPr>
          <a:xfrm>
            <a:off x="655608" y="1956090"/>
            <a:ext cx="7832784" cy="41549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1E3D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What instances of the use of </a:t>
            </a: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Elicit, Probe and Challenge questions, CSW, making explicit links between activities and science ideas</a:t>
            </a:r>
            <a:r>
              <a:rPr b="0" i="0" lang="en-US" sz="2800" u="none" cap="none" strike="noStrik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 did you observe?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br>
              <a:rPr b="0" i="0" lang="en-US" sz="2000" u="none" cap="none" strike="noStrike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800" u="none" cap="none" strike="noStrike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endParaRPr b="0" i="0" sz="2800" u="none" cap="none" strike="noStrike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38"/>
          <p:cNvSpPr txBox="1"/>
          <p:nvPr/>
        </p:nvSpPr>
        <p:spPr>
          <a:xfrm>
            <a:off x="842513" y="6420928"/>
            <a:ext cx="9460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link video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con&#10;&#10;Description automatically generated" id="278" name="Google Shape;278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1924" y="6133830"/>
            <a:ext cx="60007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9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>
                <a:solidFill>
                  <a:srgbClr val="FF0000"/>
                </a:solidFill>
              </a:rPr>
              <a:t>L#_Name_C#</a:t>
            </a:r>
            <a:endParaRPr>
              <a:solidFill>
                <a:srgbClr val="FF0000"/>
              </a:solidFill>
            </a:endParaRPr>
          </a:p>
        </p:txBody>
      </p:sp>
      <p:pic>
        <p:nvPicPr>
          <p:cNvPr id="284" name="Google Shape;284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95486" y="1962073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39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500"/>
              <a:buFont typeface="Calibri"/>
              <a:buNone/>
            </a:pPr>
            <a:r>
              <a:rPr b="1" i="0" lang="en-US" sz="25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UPDATE Title and IMAGE once LAP is created</a:t>
            </a:r>
            <a:endParaRPr b="1" i="0" sz="25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0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Video Analysis: </a:t>
            </a:r>
            <a:br>
              <a:rPr b="1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SSUP_ET_TN GR4_SG3_L3_Greever_C1</a:t>
            </a:r>
            <a:endParaRPr sz="24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40"/>
          <p:cNvSpPr txBox="1"/>
          <p:nvPr/>
        </p:nvSpPr>
        <p:spPr>
          <a:xfrm>
            <a:off x="684363" y="1737688"/>
            <a:ext cx="7832784" cy="4585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b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i="0" sz="2800" u="none" cap="none" strike="noStrike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1E3D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What do students understand (or not ) about </a:t>
            </a: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energy changes</a:t>
            </a:r>
            <a:r>
              <a:rPr b="0" i="0" lang="en-US" sz="2800" u="none" cap="none" strike="noStrik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1E3D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How did the teacher's use of the identified STeLLA strategies reveal, support, and challenge student thinking?</a:t>
            </a:r>
            <a:endParaRPr b="0" i="0" sz="1800" u="none" cap="none" strike="noStrike">
              <a:solidFill>
                <a:srgbClr val="2E1E3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endParaRPr b="0" i="0" sz="2800" u="none" cap="none" strike="noStrike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1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Video Analysis: </a:t>
            </a:r>
            <a:br>
              <a:rPr b="1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40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SSUP_ET_TN GR4_</a:t>
            </a:r>
            <a:r>
              <a:rPr b="0"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SG3</a:t>
            </a:r>
            <a:r>
              <a:rPr b="0" i="0" lang="en-US" sz="240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r>
              <a:rPr b="0"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L3</a:t>
            </a:r>
            <a:r>
              <a:rPr b="0" i="0" lang="en-US" sz="240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r>
              <a:rPr b="0"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Greever</a:t>
            </a:r>
            <a:r>
              <a:rPr b="0" i="0" lang="en-US" sz="240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_C1</a:t>
            </a:r>
            <a:endParaRPr b="0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41"/>
          <p:cNvSpPr txBox="1"/>
          <p:nvPr/>
        </p:nvSpPr>
        <p:spPr>
          <a:xfrm>
            <a:off x="626853" y="2514600"/>
            <a:ext cx="7890294" cy="3323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endParaRPr b="0" i="0" sz="2800" u="none" cap="none" strike="noStrike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endParaRPr b="0" i="0" sz="2800" u="none" cap="none" strike="noStrike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did you learn through this analysis that you want to apply to your own practice?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42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SG </a:t>
            </a:r>
            <a:r>
              <a:rPr lang="en-US">
                <a:solidFill>
                  <a:srgbClr val="FF0000"/>
                </a:solidFill>
              </a:rPr>
              <a:t>#</a:t>
            </a:r>
            <a:r>
              <a:rPr lang="en-US"/>
              <a:t> Focus Questions</a:t>
            </a:r>
            <a:endParaRPr/>
          </a:p>
        </p:txBody>
      </p:sp>
      <p:sp>
        <p:nvSpPr>
          <p:cNvPr id="309" name="Google Shape;309;p42"/>
          <p:cNvSpPr/>
          <p:nvPr/>
        </p:nvSpPr>
        <p:spPr>
          <a:xfrm>
            <a:off x="1320053" y="2057400"/>
            <a:ext cx="6584701" cy="4171478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we learn from analysis of practice to intentionally use elicit, probe, and challenge questions, and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analyzing and interpreting data and observations 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reveal and challenge student thinking about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content area?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students be empowered to reveal their thinking and to listen to and interact with each other during classroom conversations? </a:t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5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Opening</a:t>
            </a:r>
            <a:endParaRPr/>
          </a:p>
        </p:txBody>
      </p:sp>
      <p:sp>
        <p:nvSpPr>
          <p:cNvPr id="170" name="Google Shape;170;p25"/>
          <p:cNvSpPr txBox="1"/>
          <p:nvPr/>
        </p:nvSpPr>
        <p:spPr>
          <a:xfrm>
            <a:off x="563479" y="2057400"/>
            <a:ext cx="7890294" cy="3539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alibri"/>
              <a:buNone/>
            </a:pP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Share... </a:t>
            </a:r>
            <a:endParaRPr b="0" i="0" sz="1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alibri"/>
              <a:buNone/>
            </a:pP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Take a minute to update us on how your year has started.  In your update, be sure to include a brag about a success that you've had so far.</a:t>
            </a:r>
            <a:endParaRPr b="0" i="0" sz="1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b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b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3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Closing</a:t>
            </a:r>
            <a:endParaRPr/>
          </a:p>
        </p:txBody>
      </p:sp>
      <p:sp>
        <p:nvSpPr>
          <p:cNvPr id="315" name="Google Shape;315;p43"/>
          <p:cNvSpPr txBox="1"/>
          <p:nvPr>
            <p:ph idx="4294967295" type="body"/>
          </p:nvPr>
        </p:nvSpPr>
        <p:spPr>
          <a:xfrm>
            <a:off x="1064419" y="2514600"/>
            <a:ext cx="7015162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2 takeaways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1 question or aspiration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4"/>
          <p:cNvSpPr txBox="1"/>
          <p:nvPr>
            <p:ph type="title"/>
          </p:nvPr>
        </p:nvSpPr>
        <p:spPr>
          <a:xfrm>
            <a:off x="1371600" y="685800"/>
            <a:ext cx="7015734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/>
          </a:p>
        </p:txBody>
      </p:sp>
      <p:sp>
        <p:nvSpPr>
          <p:cNvPr id="322" name="Google Shape;322;p44"/>
          <p:cNvSpPr txBox="1"/>
          <p:nvPr>
            <p:ph idx="1" type="body"/>
          </p:nvPr>
        </p:nvSpPr>
        <p:spPr>
          <a:xfrm>
            <a:off x="1371600" y="2514600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Asynchronous Work: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Watch video and "Identify"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FAC preparation (FAC, pictures of 6 students' work pre and post)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Our Next Session: 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Date &amp; Time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Whose video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Strategy/Strategies ___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Questions/Clarifications?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6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Agenda</a:t>
            </a:r>
            <a:endParaRPr/>
          </a:p>
        </p:txBody>
      </p:sp>
      <p:sp>
        <p:nvSpPr>
          <p:cNvPr id="177" name="Google Shape;177;p26"/>
          <p:cNvSpPr txBox="1"/>
          <p:nvPr/>
        </p:nvSpPr>
        <p:spPr>
          <a:xfrm>
            <a:off x="2743201" y="1600200"/>
            <a:ext cx="6211110" cy="34470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Opening </a:t>
            </a:r>
            <a:endParaRPr b="0" i="0" sz="1800" u="none" cap="none" strike="noStrik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Analysis of Practice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1" marL="9144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Round 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1" marL="9144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Round 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Purpose/Key Features of Strategy 5  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Closing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7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STeLLA Program Goals</a:t>
            </a:r>
            <a:endParaRPr/>
          </a:p>
        </p:txBody>
      </p:sp>
      <p:sp>
        <p:nvSpPr>
          <p:cNvPr id="184" name="Google Shape;184;p27"/>
          <p:cNvSpPr txBox="1"/>
          <p:nvPr>
            <p:ph idx="4294967295" type="body"/>
          </p:nvPr>
        </p:nvSpPr>
        <p:spPr>
          <a:xfrm>
            <a:off x="633743" y="2057400"/>
            <a:ext cx="7886700" cy="462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Deepen knowledge of teaching and learning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Increase ability to analyze and reflect on teaching and learning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Increase ability to use content knowledge and knowledge of teaching and learning to transform classroom practice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Deepen teacher content knowledge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Increase student learning in science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8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STeLLA Norms </a:t>
            </a: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[CUSTOMIZE]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94" name="Google Shape;194;p28"/>
          <p:cNvSpPr txBox="1"/>
          <p:nvPr>
            <p:ph idx="4294967295" type="body"/>
          </p:nvPr>
        </p:nvSpPr>
        <p:spPr>
          <a:xfrm>
            <a:off x="449085" y="2086946"/>
            <a:ext cx="7886700" cy="3805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The Basics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AutoNum type="arabicPeriod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Arrive prepared and on time; stay for the duration.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AutoNum type="arabicPeriod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Remain attentive, thoughtful, and mindful of our community; eliminate interruptions.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AutoNum type="arabicPeriod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Make room for participation from all and monitor your talk time. 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The Heart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AutoNum type="arabicPeriod" startAt="4"/>
            </a:pPr>
            <a:r>
              <a:rPr lang="en-US" sz="2000"/>
              <a:t>Keep the goal in mind: We are analyzing teaching to improve student learning.</a:t>
            </a:r>
            <a:endParaRPr/>
          </a:p>
          <a:p>
            <a:pPr indent="-342900" lvl="0" marL="3429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AutoNum type="arabicPeriod" startAt="4"/>
            </a:pPr>
            <a:r>
              <a:rPr lang="en-US" sz="2000"/>
              <a:t>Share your ideas, uncertainties, disagreements, and questions.</a:t>
            </a:r>
            <a:endParaRPr/>
          </a:p>
          <a:p>
            <a:pPr indent="-342900" lvl="0" marL="3429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AutoNum type="arabicPeriod" startAt="4"/>
            </a:pPr>
            <a:r>
              <a:rPr lang="en-US" sz="2000"/>
              <a:t>Expect and ask questions to deepen everyone’s learning!</a:t>
            </a:r>
            <a:endParaRPr/>
          </a:p>
        </p:txBody>
      </p:sp>
      <p:sp>
        <p:nvSpPr>
          <p:cNvPr id="195" name="Google Shape;195;p28"/>
          <p:cNvSpPr txBox="1"/>
          <p:nvPr/>
        </p:nvSpPr>
        <p:spPr>
          <a:xfrm>
            <a:off x="457200" y="1646237"/>
            <a:ext cx="788669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3676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b="0" i="0" lang="en-US" sz="1800" u="none" cap="none" strike="noStrik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Build trust and develop a productive study group for all participants</a:t>
            </a:r>
            <a:endParaRPr b="0" i="0" sz="2400" u="none" cap="none" strike="noStrik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9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SG # 1 Focus Questions</a:t>
            </a:r>
            <a:endParaRPr/>
          </a:p>
        </p:txBody>
      </p:sp>
      <p:sp>
        <p:nvSpPr>
          <p:cNvPr id="205" name="Google Shape;205;p29"/>
          <p:cNvSpPr/>
          <p:nvPr/>
        </p:nvSpPr>
        <p:spPr>
          <a:xfrm>
            <a:off x="2743200" y="1600200"/>
            <a:ext cx="5859990" cy="3657600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we learn from analysis of practice to intentionally use elicit, probe, and challenge questions, and </a:t>
            </a:r>
            <a:r>
              <a:rPr b="1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analyzing and interpreting data and observations 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reveal and challenge student thinking about </a:t>
            </a:r>
            <a:r>
              <a:rPr b="1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content area?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students be empowered to reveal their thinking and to listen to and interact with each other during classroom conversations? 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0"/>
          <p:cNvSpPr txBox="1"/>
          <p:nvPr>
            <p:ph type="title"/>
          </p:nvPr>
        </p:nvSpPr>
        <p:spPr>
          <a:xfrm>
            <a:off x="1181477" y="286628"/>
            <a:ext cx="7315200" cy="79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000"/>
              <a:t>STeLLA Conceptual Framework</a:t>
            </a:r>
            <a:endParaRPr sz="4000"/>
          </a:p>
        </p:txBody>
      </p:sp>
      <p:pic>
        <p:nvPicPr>
          <p:cNvPr id="214" name="Google Shape;214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33376" y="1084797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30"/>
          <p:cNvSpPr/>
          <p:nvPr/>
        </p:nvSpPr>
        <p:spPr>
          <a:xfrm>
            <a:off x="6400800" y="3050703"/>
            <a:ext cx="1809300" cy="317100"/>
          </a:xfrm>
          <a:prstGeom prst="rect">
            <a:avLst/>
          </a:prstGeom>
          <a:solidFill>
            <a:srgbClr val="FFFF00">
              <a:alpha val="23921"/>
            </a:srgbClr>
          </a:solidFill>
          <a:ln cap="flat" cmpd="sng" w="12700">
            <a:solidFill>
              <a:srgbClr val="A2A7A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6" name="Google Shape;216;p30"/>
          <p:cNvSpPr txBox="1"/>
          <p:nvPr/>
        </p:nvSpPr>
        <p:spPr>
          <a:xfrm rot="-1767147">
            <a:off x="6828685" y="3435004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Copy yellow box (if needed) and move the yellow highlight over the strategies that will be focused on during the video analyses. </a:t>
            </a:r>
            <a:endParaRPr b="0" i="0" sz="1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1"/>
          <p:cNvSpPr txBox="1"/>
          <p:nvPr/>
        </p:nvSpPr>
        <p:spPr>
          <a:xfrm>
            <a:off x="598099" y="685800"/>
            <a:ext cx="550365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Video Analysis:  Purposes</a:t>
            </a:r>
            <a:endParaRPr b="0" i="0" sz="32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2" name="Google Shape;222;p31"/>
          <p:cNvSpPr txBox="1"/>
          <p:nvPr/>
        </p:nvSpPr>
        <p:spPr>
          <a:xfrm>
            <a:off x="590910" y="2057400"/>
            <a:ext cx="7962180" cy="4493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600"/>
              <a:buFont typeface="Calibri"/>
              <a:buAutoNum type="arabicPeriod"/>
            </a:pPr>
            <a:r>
              <a:rPr b="0" i="0" lang="en-US" sz="26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Gain a deeper understanding of the strategies in messy reality</a:t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679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</a:pPr>
            <a:r>
              <a:t/>
            </a:r>
            <a:endParaRPr b="0" i="0" sz="26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600"/>
              <a:buFont typeface="Calibri"/>
              <a:buAutoNum type="arabicPeriod"/>
            </a:pPr>
            <a:r>
              <a:rPr b="0" i="0" lang="en-US" sz="26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Slow analysis can lead to changes in practice at “full speed”</a:t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679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</a:pPr>
            <a:r>
              <a:t/>
            </a:r>
            <a:endParaRPr b="0" i="0" sz="26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600"/>
              <a:buFont typeface="Calibri"/>
              <a:buAutoNum type="arabicPeriod"/>
            </a:pPr>
            <a:r>
              <a:rPr b="0" i="0" lang="en-US" sz="26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Practice our focus on what students are saying and thinking</a:t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679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</a:pPr>
            <a:r>
              <a:t/>
            </a:r>
            <a:endParaRPr b="0" i="0" sz="26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600"/>
              <a:buFont typeface="Calibri"/>
              <a:buAutoNum type="arabicPeriod"/>
            </a:pPr>
            <a:r>
              <a:rPr b="0" i="0" lang="en-US" sz="26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Another way to dig into our ideas about the science</a:t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</a:pPr>
            <a:r>
              <a:t/>
            </a:r>
            <a:endParaRPr b="0" i="0" sz="26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2"/>
          <p:cNvSpPr txBox="1"/>
          <p:nvPr>
            <p:ph type="title"/>
          </p:nvPr>
        </p:nvSpPr>
        <p:spPr>
          <a:xfrm>
            <a:off x="448147" y="650848"/>
            <a:ext cx="6337980" cy="608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Analysis: The Basics </a:t>
            </a:r>
            <a:r>
              <a:rPr lang="en-US" sz="2000"/>
              <a:t>(pp. 1-2)</a:t>
            </a:r>
            <a:endParaRPr/>
          </a:p>
        </p:txBody>
      </p:sp>
      <p:sp>
        <p:nvSpPr>
          <p:cNvPr id="229" name="Google Shape;229;p32"/>
          <p:cNvSpPr txBox="1"/>
          <p:nvPr>
            <p:ph idx="4294967295" type="body"/>
          </p:nvPr>
        </p:nvSpPr>
        <p:spPr>
          <a:xfrm>
            <a:off x="325925" y="2057400"/>
            <a:ext cx="3868738" cy="4206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Viewing Basics</a:t>
            </a:r>
            <a:endParaRPr/>
          </a:p>
        </p:txBody>
      </p:sp>
      <p:sp>
        <p:nvSpPr>
          <p:cNvPr id="230" name="Google Shape;230;p32"/>
          <p:cNvSpPr txBox="1"/>
          <p:nvPr>
            <p:ph idx="4294967295" type="body"/>
          </p:nvPr>
        </p:nvSpPr>
        <p:spPr>
          <a:xfrm>
            <a:off x="325925" y="2651125"/>
            <a:ext cx="3868738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b="1" lang="en-US" sz="2000"/>
              <a:t>Viewing Basic #1: </a:t>
            </a:r>
            <a:r>
              <a:rPr lang="en-US" sz="2000"/>
              <a:t>Look past the trivial, the little things that “bug” you.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b="1" lang="en-US" sz="2000"/>
              <a:t>Viewing Basic #2: </a:t>
            </a:r>
            <a:r>
              <a:rPr lang="en-US" sz="2000"/>
              <a:t>Avoid the “this doesn’t look like my classroom” trap.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b="1" lang="en-US" sz="2000"/>
              <a:t>Viewing Basic #3: </a:t>
            </a:r>
            <a:r>
              <a:rPr lang="en-US" sz="2000"/>
              <a:t>Avoid making snap judgments about the teaching or learning in the classroom you are viewing. </a:t>
            </a:r>
            <a:endParaRPr/>
          </a:p>
        </p:txBody>
      </p:sp>
      <p:sp>
        <p:nvSpPr>
          <p:cNvPr id="231" name="Google Shape;231;p32"/>
          <p:cNvSpPr txBox="1"/>
          <p:nvPr>
            <p:ph idx="4294967295" type="body"/>
          </p:nvPr>
        </p:nvSpPr>
        <p:spPr>
          <a:xfrm>
            <a:off x="5029200" y="2057399"/>
            <a:ext cx="3887787" cy="4206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Analysis Basics</a:t>
            </a:r>
            <a:endParaRPr/>
          </a:p>
        </p:txBody>
      </p:sp>
      <p:sp>
        <p:nvSpPr>
          <p:cNvPr id="232" name="Google Shape;232;p32"/>
          <p:cNvSpPr txBox="1"/>
          <p:nvPr>
            <p:ph idx="4294967295" type="body"/>
          </p:nvPr>
        </p:nvSpPr>
        <p:spPr>
          <a:xfrm>
            <a:off x="4840697" y="2644995"/>
            <a:ext cx="3887787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#1: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Focus on student thinking and the science content storyline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#2: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for evidence to support any claims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#3: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more than once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#4: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Consider alternative explanations and teaching strategies.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