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9144000"/>
  <p:notesSz cx="6858000" cy="9144000"/>
  <p:embeddedFontLst>
    <p:embeddedFont>
      <p:font typeface="Open Sans Light"/>
      <p:regular r:id="rId27"/>
      <p:bold r:id="rId28"/>
      <p:italic r:id="rId29"/>
      <p:boldItalic r:id="rId30"/>
    </p:embeddedFont>
    <p:embeddedFont>
      <p:font typeface="Open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OpenSansLight-bold.fntdata"/><Relationship Id="rId27" Type="http://schemas.openxmlformats.org/officeDocument/2006/relationships/font" Target="fonts/OpenSansLigh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regular.fntdata"/><Relationship Id="rId30" Type="http://schemas.openxmlformats.org/officeDocument/2006/relationships/font" Target="fonts/OpenSansLight-boldItalic.fntdata"/><Relationship Id="rId11" Type="http://schemas.openxmlformats.org/officeDocument/2006/relationships/slide" Target="slides/slide7.xml"/><Relationship Id="rId33" Type="http://schemas.openxmlformats.org/officeDocument/2006/relationships/font" Target="fonts/OpenSans-italic.fntdata"/><Relationship Id="rId10" Type="http://schemas.openxmlformats.org/officeDocument/2006/relationships/slide" Target="slides/slide6.xml"/><Relationship Id="rId32" Type="http://schemas.openxmlformats.org/officeDocument/2006/relationships/font" Target="fonts/OpenSans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OpenSans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3" name="Google Shape;243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9" name="Google Shape;259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66" name="Google Shape;266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73" name="Google Shape;273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1" name="Google Shape;281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Google Shape;28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89" name="Google Shape;289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5" name="Google Shape;295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96" name="Google Shape;296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2" name="Google Shape;302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Google Shape;30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304" name="Google Shape;304;p19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305" name="Google Shape;305;p19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306" name="Google Shape;306;p19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2" name="Google Shape;312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19" name="Google Shape;319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5" name="Google Shape;325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6" name="Google Shape;326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1" name="Google Shape;191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8" name="Google Shape;19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Google Shape;19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0" name="Google Shape;200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01" name="Google Shape;201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02" name="Google Shape;202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8" name="Google Shape;20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0" name="Google Shape;210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11" name="Google Shape;211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9" name="Google Shape;21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41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00" name="Google Shape;100;p15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02" name="Google Shape;102;p15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3" name="Google Shape;103;p15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11" name="Google Shape;11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21" name="Google Shape;121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24" name="Google Shape;124;p18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31" name="Google Shape;131;p19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2" name="Google Shape;132;p19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33" name="Google Shape;133;p19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37" name="Google Shape;137;p20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cxnSp>
        <p:nvCxnSpPr>
          <p:cNvPr id="138" name="Google Shape;138;p20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9" name="Google Shape;139;p20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  <a:defRPr sz="13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142" name="Google Shape;142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3" name="Google Shape;143;p21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6" name="Google Shape;146;p22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150" name="Google Shape;150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05 Body">
  <p:cSld name="1_05 Body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3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300"/>
              <a:buNone/>
              <a:defRPr b="1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54" name="Google Shape;154;p23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5" name="Google Shape;155;p23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300"/>
              <a:buNone/>
              <a:defRPr b="1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23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cxnSp>
        <p:nvCxnSpPr>
          <p:cNvPr id="157" name="Google Shape;157;p23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48" name="Google Shape;4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49" name="Google Shape;4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5" name="Google Shape;65;p9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9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24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4"/>
          <p:cNvSpPr txBox="1"/>
          <p:nvPr>
            <p:ph idx="1" type="subTitle"/>
          </p:nvPr>
        </p:nvSpPr>
        <p:spPr>
          <a:xfrm>
            <a:off x="802386" y="4096512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1: Science Teachers Learning From Lesson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endParaRPr sz="1400"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055"/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</a:t>
            </a:r>
            <a:r>
              <a:rPr b="1" lang="en-US" sz="1400">
                <a:solidFill>
                  <a:schemeClr val="lt1"/>
                </a:solidFill>
              </a:rPr>
              <a:t>4</a:t>
            </a: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055"/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Energy, Every Day, Everywhere</a:t>
            </a:r>
            <a:endParaRPr sz="1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055"/>
              <a:buNone/>
            </a:pP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Preparing for Video Analysis: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Process</a:t>
            </a:r>
            <a:endParaRPr sz="2800"/>
          </a:p>
        </p:txBody>
      </p:sp>
      <p:sp>
        <p:nvSpPr>
          <p:cNvPr id="239" name="Google Shape;239;p33"/>
          <p:cNvSpPr txBox="1"/>
          <p:nvPr/>
        </p:nvSpPr>
        <p:spPr>
          <a:xfrm>
            <a:off x="2743200" y="1228418"/>
            <a:ext cx="6211111" cy="4401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4"/>
          <p:cNvSpPr txBox="1"/>
          <p:nvPr>
            <p:ph type="title"/>
          </p:nvPr>
        </p:nvSpPr>
        <p:spPr>
          <a:xfrm>
            <a:off x="457200" y="534441"/>
            <a:ext cx="685800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b="1" lang="en-US"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SG3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L3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Greever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b="0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4"/>
          <p:cNvSpPr txBox="1"/>
          <p:nvPr/>
        </p:nvSpPr>
        <p:spPr>
          <a:xfrm>
            <a:off x="655608" y="1841039"/>
            <a:ext cx="7832784" cy="4093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instances of the use of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Elicit, Probe and Challenge questions, CSW, content representations and models, analyzing and interpreting data, and making explicit links between activities and science ideas </a:t>
            </a:r>
            <a:r>
              <a:rPr b="0" i="0" lang="en-US" sz="24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did you observe?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b="0" i="0" sz="24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4"/>
          <p:cNvSpPr txBox="1"/>
          <p:nvPr/>
        </p:nvSpPr>
        <p:spPr>
          <a:xfrm>
            <a:off x="842513" y="6420928"/>
            <a:ext cx="9460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video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48" name="Google Shape;24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924" y="6133830"/>
            <a:ext cx="60007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id="254" name="Google Shape;254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80548" y="1382141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35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Font typeface="Calibri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/>
          <p:nvPr>
            <p:ph type="title"/>
          </p:nvPr>
        </p:nvSpPr>
        <p:spPr>
          <a:xfrm>
            <a:off x="457200" y="534441"/>
            <a:ext cx="685800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5625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b="1" lang="en-US">
                <a:latin typeface="Calibri"/>
                <a:ea typeface="Calibri"/>
                <a:cs typeface="Calibri"/>
                <a:sym typeface="Calibri"/>
              </a:rPr>
            </a:br>
            <a:r>
              <a:rPr b="0"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GR4_SG3_L3_Greever_C1</a:t>
            </a:r>
            <a:b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6"/>
          <p:cNvSpPr txBox="1"/>
          <p:nvPr/>
        </p:nvSpPr>
        <p:spPr>
          <a:xfrm>
            <a:off x="914400" y="1872116"/>
            <a:ext cx="7315200" cy="4093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4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b="0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do students understand (or not ) about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energy changes</a:t>
            </a:r>
            <a:r>
              <a:rPr b="0" i="0" lang="en-US" sz="24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How did the teacher's use of the identified STeLLA strategies reveal, support, and challenge student thinking?</a:t>
            </a:r>
            <a:endParaRPr b="0" i="0" sz="2400" u="none" cap="none" strike="noStrik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b="0" i="0" sz="24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SG3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L3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Greever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b="0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7"/>
          <p:cNvSpPr txBox="1"/>
          <p:nvPr/>
        </p:nvSpPr>
        <p:spPr>
          <a:xfrm>
            <a:off x="457200" y="2514600"/>
            <a:ext cx="7890294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you learn through this analysis that you want to apply to your own practice?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b="1" lang="en-US"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L4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Neil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b="0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 txBox="1"/>
          <p:nvPr/>
        </p:nvSpPr>
        <p:spPr>
          <a:xfrm>
            <a:off x="655608" y="1956090"/>
            <a:ext cx="7832784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instances of the use of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Elicit, Probe and Challenge questions, CSW, making explicit links between activities and science ideas</a:t>
            </a:r>
            <a:r>
              <a:rPr b="0" i="0" lang="en-US" sz="28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 did you observe?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br>
              <a:rPr b="0" i="0" lang="en-US" sz="20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 txBox="1"/>
          <p:nvPr/>
        </p:nvSpPr>
        <p:spPr>
          <a:xfrm>
            <a:off x="842513" y="6420928"/>
            <a:ext cx="9460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video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con&#10;&#10;Description automatically generated" id="278" name="Google Shape;278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924" y="6133830"/>
            <a:ext cx="60007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9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>
                <a:solidFill>
                  <a:srgbClr val="FF0000"/>
                </a:solidFill>
              </a:rPr>
              <a:t>L#_Name_C#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284" name="Google Shape;28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5486" y="1962073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9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Font typeface="Calibri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0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GR4_SG3_L3_Greever_C1</a:t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40"/>
          <p:cNvSpPr txBox="1"/>
          <p:nvPr/>
        </p:nvSpPr>
        <p:spPr>
          <a:xfrm>
            <a:off x="684363" y="1737688"/>
            <a:ext cx="7832784" cy="4585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8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do students understand (or not ) about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energy changes</a:t>
            </a:r>
            <a:r>
              <a:rPr b="0" i="0" lang="en-US" sz="28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How did the teacher's use of the identified STeLLA strategies reveal, support, and challenge student thinking?</a:t>
            </a:r>
            <a:endParaRPr b="0" i="0" sz="1800" u="none" cap="none" strike="noStrik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1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SG3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L3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b="0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Greever</a:t>
            </a:r>
            <a:r>
              <a:rPr b="0" i="0" lang="en-US" sz="240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b="0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41"/>
          <p:cNvSpPr txBox="1"/>
          <p:nvPr/>
        </p:nvSpPr>
        <p:spPr>
          <a:xfrm>
            <a:off x="626853" y="2514600"/>
            <a:ext cx="7890294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b="0" i="0" sz="2800" u="none" cap="none" strike="noStrike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you learn through this analysis that you want to apply to your own practice?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2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</a:t>
            </a:r>
            <a:r>
              <a:rPr lang="en-US">
                <a:solidFill>
                  <a:srgbClr val="FF0000"/>
                </a:solidFill>
              </a:rPr>
              <a:t>#</a:t>
            </a:r>
            <a:r>
              <a:rPr lang="en-US"/>
              <a:t> Focus Questions</a:t>
            </a:r>
            <a:endParaRPr/>
          </a:p>
        </p:txBody>
      </p:sp>
      <p:sp>
        <p:nvSpPr>
          <p:cNvPr id="309" name="Google Shape;309;p42"/>
          <p:cNvSpPr/>
          <p:nvPr/>
        </p:nvSpPr>
        <p:spPr>
          <a:xfrm>
            <a:off x="1320053" y="2057400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70" name="Google Shape;170;p25"/>
          <p:cNvSpPr txBox="1"/>
          <p:nvPr/>
        </p:nvSpPr>
        <p:spPr>
          <a:xfrm>
            <a:off x="563479" y="2057400"/>
            <a:ext cx="7890294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Closing</a:t>
            </a:r>
            <a:endParaRPr/>
          </a:p>
        </p:txBody>
      </p:sp>
      <p:sp>
        <p:nvSpPr>
          <p:cNvPr id="315" name="Google Shape;315;p43"/>
          <p:cNvSpPr txBox="1"/>
          <p:nvPr>
            <p:ph idx="4294967295" type="body"/>
          </p:nvPr>
        </p:nvSpPr>
        <p:spPr>
          <a:xfrm>
            <a:off x="1064419" y="2514600"/>
            <a:ext cx="701516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2 takeaways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1 question or aspiration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4"/>
          <p:cNvSpPr txBox="1"/>
          <p:nvPr>
            <p:ph type="title"/>
          </p:nvPr>
        </p:nvSpPr>
        <p:spPr>
          <a:xfrm>
            <a:off x="1371600" y="685800"/>
            <a:ext cx="701573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22" name="Google Shape;322;p44"/>
          <p:cNvSpPr txBox="1"/>
          <p:nvPr>
            <p:ph idx="1" type="body"/>
          </p:nvPr>
        </p:nvSpPr>
        <p:spPr>
          <a:xfrm>
            <a:off x="1371600" y="25146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Agenda</a:t>
            </a:r>
            <a:endParaRPr/>
          </a:p>
        </p:txBody>
      </p:sp>
      <p:sp>
        <p:nvSpPr>
          <p:cNvPr id="177" name="Google Shape;177;p26"/>
          <p:cNvSpPr txBox="1"/>
          <p:nvPr/>
        </p:nvSpPr>
        <p:spPr>
          <a:xfrm>
            <a:off x="2743201" y="1600200"/>
            <a:ext cx="6211110" cy="34470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 b="0" i="0" sz="18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Purpose/Key Features of Strategy 5  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STeLLA Program Goals</a:t>
            </a:r>
            <a:endParaRPr/>
          </a:p>
        </p:txBody>
      </p:sp>
      <p:sp>
        <p:nvSpPr>
          <p:cNvPr id="184" name="Google Shape;184;p27"/>
          <p:cNvSpPr txBox="1"/>
          <p:nvPr>
            <p:ph idx="4294967295" type="body"/>
          </p:nvPr>
        </p:nvSpPr>
        <p:spPr>
          <a:xfrm>
            <a:off x="633743" y="2057400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STeLLA Norms 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[CUSTOMIZE]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4" name="Google Shape;194;p28"/>
          <p:cNvSpPr txBox="1"/>
          <p:nvPr>
            <p:ph idx="4294967295" type="body"/>
          </p:nvPr>
        </p:nvSpPr>
        <p:spPr>
          <a:xfrm>
            <a:off x="449085" y="2086946"/>
            <a:ext cx="7886700" cy="3805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 startAt="4"/>
            </a:pPr>
            <a:r>
              <a:rPr lang="en-US" sz="2000"/>
              <a:t>Keep the goal in mind: We are analyzing teaching to improve student learning.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 startAt="4"/>
            </a:pPr>
            <a:r>
              <a:rPr lang="en-US" sz="2000"/>
              <a:t>Share your ideas, uncertainties, disagreements, and questions.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 startAt="4"/>
            </a:pPr>
            <a:r>
              <a:rPr lang="en-US" sz="2000"/>
              <a:t>Expect and ask questions to deepen everyone’s learning!</a:t>
            </a:r>
            <a:endParaRPr/>
          </a:p>
        </p:txBody>
      </p:sp>
      <p:sp>
        <p:nvSpPr>
          <p:cNvPr id="195" name="Google Shape;195;p28"/>
          <p:cNvSpPr txBox="1"/>
          <p:nvPr/>
        </p:nvSpPr>
        <p:spPr>
          <a:xfrm>
            <a:off x="457200" y="1646237"/>
            <a:ext cx="78866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1 Focus Questions</a:t>
            </a:r>
            <a:endParaRPr/>
          </a:p>
        </p:txBody>
      </p:sp>
      <p:sp>
        <p:nvSpPr>
          <p:cNvPr id="205" name="Google Shape;205;p29"/>
          <p:cNvSpPr/>
          <p:nvPr/>
        </p:nvSpPr>
        <p:spPr>
          <a:xfrm>
            <a:off x="2743200" y="1600200"/>
            <a:ext cx="5859990" cy="36576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/>
          <p:cNvSpPr txBox="1"/>
          <p:nvPr>
            <p:ph type="title"/>
          </p:nvPr>
        </p:nvSpPr>
        <p:spPr>
          <a:xfrm>
            <a:off x="1181477" y="286628"/>
            <a:ext cx="7315200" cy="79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/>
              <a:t>STeLLA Conceptual Framework</a:t>
            </a:r>
            <a:endParaRPr sz="4000"/>
          </a:p>
        </p:txBody>
      </p:sp>
      <p:pic>
        <p:nvPicPr>
          <p:cNvPr id="214" name="Google Shape;21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3376" y="1084797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0"/>
          <p:cNvSpPr/>
          <p:nvPr/>
        </p:nvSpPr>
        <p:spPr>
          <a:xfrm>
            <a:off x="6400800" y="305070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30"/>
          <p:cNvSpPr txBox="1"/>
          <p:nvPr/>
        </p:nvSpPr>
        <p:spPr>
          <a:xfrm rot="-1767147">
            <a:off x="6828685" y="3435004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1"/>
          <p:cNvSpPr txBox="1"/>
          <p:nvPr/>
        </p:nvSpPr>
        <p:spPr>
          <a:xfrm>
            <a:off x="598099" y="685800"/>
            <a:ext cx="55036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2" name="Google Shape;222;p31"/>
          <p:cNvSpPr txBox="1"/>
          <p:nvPr/>
        </p:nvSpPr>
        <p:spPr>
          <a:xfrm>
            <a:off x="590910" y="2057400"/>
            <a:ext cx="7962180" cy="4493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b="0" i="0" lang="en-US" sz="26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18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679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b="0" i="0" lang="en-US" sz="26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18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679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b="0" i="0" lang="en-US" sz="26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18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679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b="0" i="0" lang="en-US" sz="26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 b="0" i="0" sz="18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31" name="Google Shape;231;p32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