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embeddedFontLst>
    <p:embeddedFont>
      <p:font typeface="Open Sans Light"/>
      <p:regular r:id="rId22"/>
      <p:bold r:id="rId23"/>
      <p:italic r:id="rId24"/>
      <p:boldItalic r:id="rId25"/>
    </p:embeddedFont>
    <p:embeddedFont>
      <p:font typeface="Open Sans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font" Target="fonts/OpenSansLight-regular.fntdata"/><Relationship Id="rId21" Type="http://schemas.openxmlformats.org/officeDocument/2006/relationships/slide" Target="slides/slide17.xml"/><Relationship Id="rId24" Type="http://schemas.openxmlformats.org/officeDocument/2006/relationships/font" Target="fonts/OpenSansLight-italic.fntdata"/><Relationship Id="rId23" Type="http://schemas.openxmlformats.org/officeDocument/2006/relationships/font" Target="fonts/OpenSansLigh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-regular.fntdata"/><Relationship Id="rId25" Type="http://schemas.openxmlformats.org/officeDocument/2006/relationships/font" Target="fonts/OpenSansLight-boldItalic.fntdata"/><Relationship Id="rId28" Type="http://schemas.openxmlformats.org/officeDocument/2006/relationships/font" Target="fonts/OpenSans-italic.fntdata"/><Relationship Id="rId27" Type="http://schemas.openxmlformats.org/officeDocument/2006/relationships/font" Target="fonts/OpenSans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OpenSans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3" name="Google Shape;153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54" name="Google Shape;154;p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0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49" name="Google Shape;249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50" name="Google Shape;250;p10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56" name="Google Shape;256;p1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63" name="Google Shape;263;p1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0" name="Google Shape;270;p1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1" name="Google Shape;271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72" name="Google Shape;272;p13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73" name="Google Shape;273;p13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74" name="Google Shape;274;p13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8" name="Google Shape;288;p1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89" name="Google Shape;28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90" name="Google Shape;290;p14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91" name="Google Shape;291;p14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92" name="Google Shape;292;p14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98" name="Google Shape;298;p1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1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1" name="Google Shape;311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this slide based on the plan for the next study group.</a:t>
            </a:r>
            <a:endParaRPr/>
          </a:p>
        </p:txBody>
      </p:sp>
      <p:sp>
        <p:nvSpPr>
          <p:cNvPr id="312" name="Google Shape;312;p1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8" name="Google Shape;318;p1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319" name="Google Shape;319;p1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0" name="Google Shape;160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*Timing should be adjusted for the number of video clips and discussion you plan for participants to have during video analysis.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*Deciding when and how participants chart strategies 5, 7, 8 during the Fall study group sessions should be done with intentionality.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u="sng"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 u="sng"/>
              <a:t>Possible Timing: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Opening – 15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Analysis of Practice - 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1 – 45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     Round 2 – 30-35 min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"Chart" Strategy 5  - 15 – 20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Closing – 10 min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67" name="Google Shape;167;p3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8" name="Google Shape;188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 sz="12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5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8/23/2022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5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BSCS: STeLLA High School Leadership Institute</a:t>
            </a:r>
            <a:endParaRPr/>
          </a:p>
        </p:txBody>
      </p:sp>
      <p:sp>
        <p:nvSpPr>
          <p:cNvPr id="191" name="Google Shape;191;p5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b="0" i="0" lang="en-US" sz="12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Day 1</a:t>
            </a:r>
            <a:endParaRPr b="0" i="0" sz="12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6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5" name="Google Shape;205;p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6" name="Google Shape;206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*Update these focus questions based on the teacher learning goals for the session.</a:t>
            </a:r>
            <a:endParaRPr/>
          </a:p>
        </p:txBody>
      </p:sp>
      <p:sp>
        <p:nvSpPr>
          <p:cNvPr id="207" name="Google Shape;207;p6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STLHS: Day 1</a:t>
            </a:r>
            <a:endParaRPr/>
          </a:p>
        </p:txBody>
      </p:sp>
      <p:sp>
        <p:nvSpPr>
          <p:cNvPr id="208" name="Google Shape;208;p6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  <p:sp>
        <p:nvSpPr>
          <p:cNvPr id="209" name="Google Shape;209;p6:notes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7/17/17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7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5" name="Google Shape;215;p7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6" name="Google Shape;216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*Move/add the yellow box to highlight which strategies will be focal during the analysis today.</a:t>
            </a:r>
            <a:endParaRPr/>
          </a:p>
        </p:txBody>
      </p:sp>
      <p:sp>
        <p:nvSpPr>
          <p:cNvPr id="217" name="Google Shape;217;p7:notes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STLHS Day 2</a:t>
            </a:r>
            <a:endParaRPr/>
          </a:p>
        </p:txBody>
      </p:sp>
      <p:sp>
        <p:nvSpPr>
          <p:cNvPr id="218" name="Google Shape;218;p7:notes"/>
          <p:cNvSpPr txBox="1"/>
          <p:nvPr>
            <p:ph idx="3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/>
              <a:t>BSCS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226" name="Google Shape;226;p8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9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9" name="Google Shape;239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rPr lang="en-US"/>
              <a:t>Which stand out to you and why? </a:t>
            </a:r>
            <a:endParaRPr/>
          </a:p>
        </p:txBody>
      </p:sp>
      <p:sp>
        <p:nvSpPr>
          <p:cNvPr id="240" name="Google Shape;240;p9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chemeClr val="accent4">
              <a:alpha val="49803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" name="Google Shape;19;p2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Calibri"/>
              <a:buNone/>
              <a:defRPr sz="54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" type="subTitle"/>
          </p:nvPr>
        </p:nvSpPr>
        <p:spPr>
          <a:xfrm>
            <a:off x="825011" y="4670246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CACEEC"/>
                </a:solidFill>
              </a:defRPr>
            </a:lvl1pPr>
            <a:lvl2pPr lvl="1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ctr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ctr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ctr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21" name="Google Shape;21;p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Logo&#10;&#10;Description automatically generated" id="23" name="Google Shape;23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5" name="Google Shape;75;p11"/>
          <p:cNvSpPr txBox="1"/>
          <p:nvPr>
            <p:ph idx="2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6" name="Google Shape;76;p11"/>
          <p:cNvSpPr txBox="1"/>
          <p:nvPr>
            <p:ph idx="3" type="body"/>
          </p:nvPr>
        </p:nvSpPr>
        <p:spPr>
          <a:xfrm>
            <a:off x="5863847" y="685801"/>
            <a:ext cx="2606040" cy="115095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900"/>
              <a:buNone/>
              <a:defRPr b="1" sz="1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77" name="Google Shape;77;p11"/>
          <p:cNvSpPr txBox="1"/>
          <p:nvPr>
            <p:ph idx="4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8" name="Google Shape;78;p1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13"/>
          <p:cNvSpPr txBox="1"/>
          <p:nvPr>
            <p:ph idx="1" type="body"/>
          </p:nvPr>
        </p:nvSpPr>
        <p:spPr>
          <a:xfrm>
            <a:off x="2900934" y="868680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75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6pPr>
            <a:lvl7pPr indent="-3175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7pPr>
            <a:lvl8pPr indent="-3175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Char char="●"/>
              <a:defRPr sz="1400"/>
            </a:lvl8pPr>
            <a:lvl9pPr indent="-3175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Char char="●"/>
              <a:defRPr sz="1400"/>
            </a:lvl9pPr>
          </a:lstStyle>
          <a:p/>
        </p:txBody>
      </p:sp>
      <p:sp>
        <p:nvSpPr>
          <p:cNvPr id="86" name="Google Shape;86;p13"/>
          <p:cNvSpPr txBox="1"/>
          <p:nvPr>
            <p:ph idx="2" type="body"/>
          </p:nvPr>
        </p:nvSpPr>
        <p:spPr>
          <a:xfrm>
            <a:off x="192024" y="3337560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87" name="Google Shape;87;p1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1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192024" y="1143000"/>
            <a:ext cx="2125980" cy="21945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14"/>
          <p:cNvSpPr/>
          <p:nvPr>
            <p:ph idx="2" type="pic"/>
          </p:nvPr>
        </p:nvSpPr>
        <p:spPr>
          <a:xfrm>
            <a:off x="2677983" y="767419"/>
            <a:ext cx="6086423" cy="5330952"/>
          </a:xfrm>
          <a:prstGeom prst="rect">
            <a:avLst/>
          </a:prstGeom>
          <a:solidFill>
            <a:srgbClr val="BFBFBF"/>
          </a:solidFill>
          <a:ln>
            <a:noFill/>
          </a:ln>
        </p:spPr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192024" y="3340602"/>
            <a:ext cx="2125980" cy="2560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3" name="Google Shape;93;p14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p14"/>
          <p:cNvSpPr txBox="1"/>
          <p:nvPr>
            <p:ph idx="11" type="ftr"/>
          </p:nvPr>
        </p:nvSpPr>
        <p:spPr>
          <a:xfrm>
            <a:off x="2624326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1" type="body"/>
          </p:nvPr>
        </p:nvSpPr>
        <p:spPr>
          <a:xfrm rot="5400000">
            <a:off x="3084831" y="681228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1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>
            <p:ph type="title"/>
          </p:nvPr>
        </p:nvSpPr>
        <p:spPr>
          <a:xfrm rot="5400000">
            <a:off x="-1133475" y="2409825"/>
            <a:ext cx="4953000" cy="21145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6"/>
          <p:cNvSpPr txBox="1"/>
          <p:nvPr>
            <p:ph idx="1" type="body"/>
          </p:nvPr>
        </p:nvSpPr>
        <p:spPr>
          <a:xfrm rot="5400000">
            <a:off x="3083814" y="685800"/>
            <a:ext cx="512064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  <a:defRPr/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04" name="Google Shape;104;p1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1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1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Layout Option 2" showMasterSp="0">
  <p:cSld name="Comparison Layout Option 2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7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7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627460" y="2048843"/>
            <a:ext cx="3868340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1" name="Google Shape;111;p17"/>
          <p:cNvSpPr txBox="1"/>
          <p:nvPr>
            <p:ph idx="2" type="body"/>
          </p:nvPr>
        </p:nvSpPr>
        <p:spPr>
          <a:xfrm>
            <a:off x="629842" y="2971800"/>
            <a:ext cx="3868340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2" name="Google Shape;112;p17"/>
          <p:cNvSpPr txBox="1"/>
          <p:nvPr>
            <p:ph idx="3" type="body"/>
          </p:nvPr>
        </p:nvSpPr>
        <p:spPr>
          <a:xfrm>
            <a:off x="4629150" y="2048843"/>
            <a:ext cx="3887391" cy="90487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13" name="Google Shape;113;p17"/>
          <p:cNvSpPr txBox="1"/>
          <p:nvPr>
            <p:ph idx="4" type="body"/>
          </p:nvPr>
        </p:nvSpPr>
        <p:spPr>
          <a:xfrm>
            <a:off x="4629150" y="2971800"/>
            <a:ext cx="3887391" cy="3217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14" name="Google Shape;114;p17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7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116" name="Google Shape;116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search presention no title" showMasterSp="0">
  <p:cSld name="1_Research presention no title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1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18"/>
          <p:cNvSpPr txBox="1"/>
          <p:nvPr>
            <p:ph idx="1" type="body"/>
          </p:nvPr>
        </p:nvSpPr>
        <p:spPr>
          <a:xfrm>
            <a:off x="457200" y="228601"/>
            <a:ext cx="8229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2" name="Google Shape;122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Research presention no title two content" showMasterSp="0">
  <p:cSld name="2_Research presention no title two content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1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19"/>
          <p:cNvSpPr txBox="1"/>
          <p:nvPr>
            <p:ph idx="1" type="body"/>
          </p:nvPr>
        </p:nvSpPr>
        <p:spPr>
          <a:xfrm>
            <a:off x="457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sp>
        <p:nvSpPr>
          <p:cNvPr id="127" name="Google Shape;127;p19"/>
          <p:cNvSpPr txBox="1"/>
          <p:nvPr>
            <p:ph idx="2" type="body"/>
          </p:nvPr>
        </p:nvSpPr>
        <p:spPr>
          <a:xfrm>
            <a:off x="5029200" y="228601"/>
            <a:ext cx="3657600" cy="59483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Logo&#10;&#10;Description automatically generated" id="128" name="Google Shape;128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ith Caption">
  <p:cSld name="2 Content with Caption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0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0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2" name="Google Shape;132;p2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2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0"/>
          <p:cNvSpPr txBox="1"/>
          <p:nvPr>
            <p:ph idx="2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35" name="Google Shape;135;p20"/>
          <p:cNvSpPr txBox="1"/>
          <p:nvPr>
            <p:ph idx="3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Option 2" showMasterSp="0">
  <p:cSld name="Title Only Option 2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3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/>
          <p:nvPr/>
        </p:nvSpPr>
        <p:spPr>
          <a:xfrm>
            <a:off x="-1" y="365126"/>
            <a:ext cx="7298872" cy="13255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Google Shape;28;p3"/>
          <p:cNvSpPr/>
          <p:nvPr/>
        </p:nvSpPr>
        <p:spPr>
          <a:xfrm>
            <a:off x="7347858" y="365126"/>
            <a:ext cx="1796143" cy="132556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Logo&#10;&#10;Description automatically generated" id="29" name="Google Shape;29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3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Calibri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Content w/titles with Caption">
  <p:cSld name="2 Content w/titles with Caption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192024" y="1143000"/>
            <a:ext cx="2125980" cy="23774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200"/>
              <a:buFont typeface="Calibri"/>
              <a:buNone/>
              <a:defRPr b="1"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192024" y="3494176"/>
            <a:ext cx="2125980" cy="2321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100"/>
              <a:buNone/>
              <a:defRPr sz="21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900"/>
              <a:buNone/>
              <a:defRPr sz="9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750"/>
              <a:buNone/>
              <a:defRPr sz="7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675"/>
              <a:buNone/>
              <a:defRPr sz="675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675"/>
              <a:buNone/>
              <a:defRPr sz="675"/>
            </a:lvl9pPr>
          </a:lstStyle>
          <a:p/>
        </p:txBody>
      </p:sp>
      <p:sp>
        <p:nvSpPr>
          <p:cNvPr id="139" name="Google Shape;139;p2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2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p21"/>
          <p:cNvSpPr txBox="1"/>
          <p:nvPr>
            <p:ph idx="2" type="body"/>
          </p:nvPr>
        </p:nvSpPr>
        <p:spPr>
          <a:xfrm>
            <a:off x="2900934" y="685800"/>
            <a:ext cx="2606040" cy="114550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2" name="Google Shape;142;p21"/>
          <p:cNvSpPr txBox="1"/>
          <p:nvPr>
            <p:ph idx="3" type="body"/>
          </p:nvPr>
        </p:nvSpPr>
        <p:spPr>
          <a:xfrm>
            <a:off x="2900934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  <p:sp>
        <p:nvSpPr>
          <p:cNvPr id="143" name="Google Shape;143;p21"/>
          <p:cNvSpPr txBox="1"/>
          <p:nvPr>
            <p:ph idx="4" type="body"/>
          </p:nvPr>
        </p:nvSpPr>
        <p:spPr>
          <a:xfrm>
            <a:off x="5863847" y="685801"/>
            <a:ext cx="2606040" cy="11509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b="1" sz="28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500"/>
              <a:buNone/>
              <a:defRPr b="1" sz="1500"/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350"/>
              <a:buNone/>
              <a:defRPr b="1" sz="1350"/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200"/>
              <a:buNone/>
              <a:defRPr b="1" sz="1200"/>
            </a:lvl9pPr>
          </a:lstStyle>
          <a:p/>
        </p:txBody>
      </p:sp>
      <p:sp>
        <p:nvSpPr>
          <p:cNvPr id="144" name="Google Shape;144;p21"/>
          <p:cNvSpPr txBox="1"/>
          <p:nvPr>
            <p:ph idx="5" type="body"/>
          </p:nvPr>
        </p:nvSpPr>
        <p:spPr>
          <a:xfrm>
            <a:off x="5863847" y="1930936"/>
            <a:ext cx="260604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295275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6pPr>
            <a:lvl7pPr indent="-295275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7pPr>
            <a:lvl8pPr indent="-295275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050"/>
              <a:buChar char="●"/>
              <a:defRPr sz="1050"/>
            </a:lvl8pPr>
            <a:lvl9pPr indent="-295275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050"/>
              <a:buChar char="●"/>
              <a:defRPr sz="1050"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SCS title page">
  <p:cSld name="1_BSCS title page"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2"/>
          <p:cNvSpPr txBox="1"/>
          <p:nvPr>
            <p:ph type="title"/>
          </p:nvPr>
        </p:nvSpPr>
        <p:spPr>
          <a:xfrm>
            <a:off x="679391" y="2543286"/>
            <a:ext cx="7785219" cy="4416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1" i="0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22"/>
          <p:cNvSpPr txBox="1"/>
          <p:nvPr>
            <p:ph idx="1" type="body"/>
          </p:nvPr>
        </p:nvSpPr>
        <p:spPr>
          <a:xfrm>
            <a:off x="679391" y="3220213"/>
            <a:ext cx="7785219" cy="2478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8" name="Google Shape;148;p22"/>
          <p:cNvSpPr txBox="1"/>
          <p:nvPr>
            <p:ph idx="2" type="body"/>
          </p:nvPr>
        </p:nvSpPr>
        <p:spPr>
          <a:xfrm>
            <a:off x="679391" y="2829821"/>
            <a:ext cx="7785219" cy="3150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49" name="Google Shape;149;p22"/>
          <p:cNvCxnSpPr/>
          <p:nvPr/>
        </p:nvCxnSpPr>
        <p:spPr>
          <a:xfrm>
            <a:off x="679391" y="1114679"/>
            <a:ext cx="7785219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50" name="Google Shape;150;p22"/>
          <p:cNvSpPr txBox="1"/>
          <p:nvPr>
            <p:ph idx="3" type="body"/>
          </p:nvPr>
        </p:nvSpPr>
        <p:spPr>
          <a:xfrm>
            <a:off x="0" y="1097306"/>
            <a:ext cx="9144000" cy="5402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b="0" i="0" sz="1300" u="none" cap="none" strike="noStrike">
                <a:solidFill>
                  <a:schemeClr val="lt1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228600" lvl="1" marL="914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1 Body ">
  <p:cSld name="01 Body 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/>
          <p:nvPr>
            <p:ph type="title"/>
          </p:nvPr>
        </p:nvSpPr>
        <p:spPr>
          <a:xfrm>
            <a:off x="628650" y="459466"/>
            <a:ext cx="7886700" cy="36784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3" name="Google Shape;33;p4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34" name="Google Shape;34;p4"/>
          <p:cNvSpPr txBox="1"/>
          <p:nvPr>
            <p:ph idx="1" type="body"/>
          </p:nvPr>
        </p:nvSpPr>
        <p:spPr>
          <a:xfrm>
            <a:off x="628650" y="1287613"/>
            <a:ext cx="7886700" cy="46290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/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  <a:defRPr b="1"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"/>
          <p:cNvSpPr txBox="1"/>
          <p:nvPr>
            <p:ph idx="1" type="body"/>
          </p:nvPr>
        </p:nvSpPr>
        <p:spPr>
          <a:xfrm>
            <a:off x="1371600" y="3613151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000"/>
              <a:buNone/>
              <a:defRPr sz="2000" cap="none">
                <a:solidFill>
                  <a:srgbClr val="8A8A8A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949494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949494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400"/>
              <a:buNone/>
              <a:defRPr sz="1400">
                <a:solidFill>
                  <a:srgbClr val="949494"/>
                </a:solidFill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6"/>
          <p:cNvSpPr/>
          <p:nvPr/>
        </p:nvSpPr>
        <p:spPr>
          <a:xfrm>
            <a:off x="1" y="685800"/>
            <a:ext cx="457199" cy="5486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p:extLst>
    <p:ext uri="{DCECCB84-F9BA-43D5-87BE-67443E8EF086}">
      <p15:sldGuideLst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05 Body">
  <p:cSld name="05 Bod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630238" y="365125"/>
            <a:ext cx="7886700" cy="555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1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630238" y="1284941"/>
            <a:ext cx="3868737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2" type="body"/>
          </p:nvPr>
        </p:nvSpPr>
        <p:spPr>
          <a:xfrm>
            <a:off x="630238" y="1704231"/>
            <a:ext cx="3868737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0" name="Google Shape;50;p7"/>
          <p:cNvSpPr txBox="1"/>
          <p:nvPr>
            <p:ph idx="3" type="body"/>
          </p:nvPr>
        </p:nvSpPr>
        <p:spPr>
          <a:xfrm>
            <a:off x="4629150" y="1284941"/>
            <a:ext cx="3887788" cy="41928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300"/>
              <a:buFont typeface="Arial"/>
              <a:buNone/>
              <a:defRPr b="1" i="0" sz="23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228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2286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2286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2286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2286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2286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2286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51" name="Google Shape;51;p7"/>
          <p:cNvSpPr txBox="1"/>
          <p:nvPr>
            <p:ph idx="4" type="body"/>
          </p:nvPr>
        </p:nvSpPr>
        <p:spPr>
          <a:xfrm>
            <a:off x="4629150" y="1704231"/>
            <a:ext cx="3887788" cy="42082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indent="-342900" lvl="6" marL="32004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indent="-342900" lvl="7" marL="36576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indent="-342900" lvl="8" marL="4114800" marR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cxnSp>
        <p:nvCxnSpPr>
          <p:cNvPr id="52" name="Google Shape;52;p7"/>
          <p:cNvCxnSpPr/>
          <p:nvPr/>
        </p:nvCxnSpPr>
        <p:spPr>
          <a:xfrm>
            <a:off x="692935" y="945494"/>
            <a:ext cx="7758130" cy="0"/>
          </a:xfrm>
          <a:prstGeom prst="straightConnector1">
            <a:avLst/>
          </a:prstGeom>
          <a:noFill/>
          <a:ln cap="flat" cmpd="sng" w="19050">
            <a:solidFill>
              <a:srgbClr val="FAAD6D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clusion" showMasterSp="0">
  <p:cSld name="Conclusion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5" name="Google Shape;55;p8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A5A5A5"/>
              </a:buClr>
              <a:buSzPts val="1400"/>
              <a:buFont typeface="Calibri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/>
            </a:lvl9pPr>
          </a:lstStyle>
          <a:p/>
        </p:txBody>
      </p:sp>
      <p:sp>
        <p:nvSpPr>
          <p:cNvPr id="56" name="Google Shape;56;p8"/>
          <p:cNvSpPr/>
          <p:nvPr/>
        </p:nvSpPr>
        <p:spPr>
          <a:xfrm>
            <a:off x="0" y="1"/>
            <a:ext cx="175909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"/>
              <a:buFont typeface="Calibri"/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8"/>
          <p:cNvSpPr txBox="1"/>
          <p:nvPr>
            <p:ph type="title"/>
          </p:nvPr>
        </p:nvSpPr>
        <p:spPr>
          <a:xfrm>
            <a:off x="457200" y="5715000"/>
            <a:ext cx="8229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100"/>
              <a:buFont typeface="Calibri"/>
              <a:buNone/>
              <a:defRPr b="0" sz="21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" type="body"/>
          </p:nvPr>
        </p:nvSpPr>
        <p:spPr>
          <a:xfrm>
            <a:off x="457200" y="228600"/>
            <a:ext cx="8229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4050"/>
              <a:buNone/>
              <a:defRPr b="1" sz="4050">
                <a:solidFill>
                  <a:schemeClr val="accent1"/>
                </a:solidFill>
              </a:defRPr>
            </a:lvl1pPr>
            <a:lvl2pPr indent="-3429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  <p:pic>
        <p:nvPicPr>
          <p:cNvPr descr="Graphical user interface, text, application, chat or text message" id="59" name="Google Shape;5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32700" y="1556889"/>
            <a:ext cx="6342901" cy="40172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60" name="Google Shape;60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9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5pPr>
            <a:lvl6pPr indent="-34290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6pPr>
            <a:lvl7pPr indent="-34290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/>
            </a:lvl8pPr>
            <a:lvl9pPr indent="-34290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800"/>
              <a:buChar char="●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2900934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69" name="Google Shape;69;p10"/>
          <p:cNvSpPr txBox="1"/>
          <p:nvPr>
            <p:ph idx="2" type="body"/>
          </p:nvPr>
        </p:nvSpPr>
        <p:spPr>
          <a:xfrm>
            <a:off x="5863590" y="868680"/>
            <a:ext cx="260604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55600" lvl="1" marL="9144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2000"/>
              <a:buChar char="●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3pPr>
            <a:lvl4pPr indent="-342900" lvl="3" marL="18288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SzPts val="1800"/>
              <a:buChar char="●"/>
              <a:defRPr sz="1800"/>
            </a:lvl5pPr>
            <a:lvl6pPr indent="-311150" lvl="5" marL="27432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6pPr>
            <a:lvl7pPr indent="-311150" lvl="6" marL="32004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7pPr>
            <a:lvl8pPr indent="-311150" lvl="7" marL="365760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SzPts val="1300"/>
              <a:buChar char="●"/>
              <a:defRPr sz="1300"/>
            </a:lvl8pPr>
            <a:lvl9pPr indent="-311150" lvl="8" marL="411480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SzPts val="1300"/>
              <a:buChar char="●"/>
              <a:defRPr sz="1300"/>
            </a:lvl9pPr>
          </a:lstStyle>
          <a:p/>
        </p:txBody>
      </p:sp>
      <p:sp>
        <p:nvSpPr>
          <p:cNvPr id="70" name="Google Shape;70;p10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10.xml"/><Relationship Id="rId22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9.xml"/><Relationship Id="rId21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23" Type="http://schemas.openxmlformats.org/officeDocument/2006/relationships/theme" Target="../theme/theme2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19" Type="http://schemas.openxmlformats.org/officeDocument/2006/relationships/slideLayout" Target="../slideLayouts/slideLayout18.xml"/><Relationship Id="rId6" Type="http://schemas.openxmlformats.org/officeDocument/2006/relationships/slideLayout" Target="../slideLayouts/slideLayout5.xml"/><Relationship Id="rId18" Type="http://schemas.openxmlformats.org/officeDocument/2006/relationships/slideLayout" Target="../slideLayouts/slideLayout17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1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000"/>
              <a:buFont typeface="Calibri"/>
              <a:buNone/>
              <a:defRPr b="1" i="0" sz="3000" u="none" cap="none" strike="noStrik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"/>
          <p:cNvSpPr txBox="1"/>
          <p:nvPr>
            <p:ph idx="1" type="body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  <a:defRPr b="0" i="0" sz="2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●"/>
              <a:defRPr b="0" i="0" sz="18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1150" lvl="5" marL="27432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1150" lvl="6" marL="32004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1150" lvl="7" marL="3657600" marR="0" rtl="0" algn="l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1150" lvl="8" marL="4114800" marR="0" rtl="0" algn="l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SzPts val="1300"/>
              <a:buFont typeface="Noto Sans Symbols"/>
              <a:buChar char="●"/>
              <a:defRPr b="0" i="0" sz="1300" u="none" cap="none" strike="noStrike">
                <a:solidFill>
                  <a:srgbClr val="8A8A8A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0" type="dt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1" type="ftr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Logo&#10;&#10;Description automatically generated" id="15" name="Google Shape;15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772400" y="6349703"/>
            <a:ext cx="1233516" cy="340346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  <p:sldLayoutId id="2147483664" r:id="rId18"/>
    <p:sldLayoutId id="2147483665" r:id="rId19"/>
    <p:sldLayoutId id="2147483666" r:id="rId20"/>
    <p:sldLayoutId id="2147483667" r:id="rId21"/>
    <p:sldLayoutId id="2147483668" r:id="rId2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5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5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3"/>
          <p:cNvSpPr txBox="1"/>
          <p:nvPr>
            <p:ph type="ctrTitle"/>
          </p:nvPr>
        </p:nvSpPr>
        <p:spPr>
          <a:xfrm>
            <a:off x="802386" y="1298448"/>
            <a:ext cx="5486400" cy="325526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libri"/>
              <a:buNone/>
            </a:pPr>
            <a: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STeLLA Scale Up and Sustainability Study (SSUP)</a:t>
            </a:r>
            <a:br>
              <a:rPr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Google Shape;157;p23"/>
          <p:cNvSpPr txBox="1"/>
          <p:nvPr>
            <p:ph idx="1" type="subTitle"/>
          </p:nvPr>
        </p:nvSpPr>
        <p:spPr>
          <a:xfrm>
            <a:off x="825011" y="3886200"/>
            <a:ext cx="5486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SG # 2: Science Teachers Learning From Lesson Analysis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solidFill>
                <a:schemeClr val="lt1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Grade 4</a:t>
            </a:r>
            <a:endParaRPr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4364"/>
              <a:buNone/>
            </a:pPr>
            <a:r>
              <a:rPr b="1" lang="en-US"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Energy, Every Day, Everywhere</a:t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0000"/>
              </a:buClr>
              <a:buSzPts val="2400"/>
              <a:buNone/>
            </a:pPr>
            <a:r>
              <a:rPr b="1"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TEAM NAME</a:t>
            </a:r>
            <a:endParaRPr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2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32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>
                <a:latin typeface="Calibri"/>
                <a:ea typeface="Calibri"/>
                <a:cs typeface="Calibri"/>
                <a:sym typeface="Calibri"/>
              </a:rPr>
              <a:t>Preparing for Video Analysis: </a:t>
            </a:r>
            <a:br>
              <a:rPr lang="en-US">
                <a:latin typeface="Calibri"/>
                <a:ea typeface="Calibri"/>
                <a:cs typeface="Calibri"/>
                <a:sym typeface="Calibri"/>
              </a:rPr>
            </a:br>
            <a:r>
              <a:rPr lang="en-US" sz="2800">
                <a:latin typeface="Calibri"/>
                <a:ea typeface="Calibri"/>
                <a:cs typeface="Calibri"/>
                <a:sym typeface="Calibri"/>
              </a:rPr>
              <a:t>The Process</a:t>
            </a:r>
            <a:endParaRPr sz="2800"/>
          </a:p>
        </p:txBody>
      </p:sp>
      <p:sp>
        <p:nvSpPr>
          <p:cNvPr id="253" name="Google Shape;253;p32"/>
          <p:cNvSpPr txBox="1"/>
          <p:nvPr/>
        </p:nvSpPr>
        <p:spPr>
          <a:xfrm>
            <a:off x="2743200" y="1228418"/>
            <a:ext cx="6211111" cy="44011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Identify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create a shared image of the strategy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Analyze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consider the impact of the strategy on students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sz="2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Reflect and apply</a:t>
            </a:r>
            <a:r>
              <a:rPr lang="en-US" sz="2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 to make the strategy part of our own practice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33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p33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5" name="Google Shape;265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71600" y="1223780"/>
            <a:ext cx="6289711" cy="4778742"/>
          </a:xfrm>
          <a:prstGeom prst="rect">
            <a:avLst/>
          </a:prstGeom>
          <a:noFill/>
          <a:ln>
            <a:noFill/>
          </a:ln>
        </p:spPr>
      </p:pic>
      <p:sp>
        <p:nvSpPr>
          <p:cNvPr id="266" name="Google Shape;266;p34"/>
          <p:cNvSpPr txBox="1"/>
          <p:nvPr/>
        </p:nvSpPr>
        <p:spPr>
          <a:xfrm rot="-2328509">
            <a:off x="4561320" y="2945884"/>
            <a:ext cx="3611187" cy="133894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1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Title and IMAGE once LAP is created</a:t>
            </a:r>
            <a:endParaRPr b="1" i="0" sz="25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34"/>
          <p:cNvSpPr txBox="1"/>
          <p:nvPr>
            <p:ph type="title"/>
          </p:nvPr>
        </p:nvSpPr>
        <p:spPr>
          <a:xfrm>
            <a:off x="914400" y="479058"/>
            <a:ext cx="777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latin typeface="Calibri"/>
                <a:ea typeface="Calibri"/>
                <a:cs typeface="Calibri"/>
                <a:sym typeface="Calibri"/>
              </a:rPr>
              <a:t>Lesson Analysis Protocol: </a:t>
            </a:r>
            <a:r>
              <a:rPr lang="en-US" sz="3600">
                <a:solidFill>
                  <a:srgbClr val="FF0000"/>
                </a:solidFill>
              </a:rPr>
              <a:t>L#_Name_C#</a:t>
            </a:r>
            <a:endParaRPr sz="36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5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35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8" name="Google Shape;278;p3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5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0" name="Google Shape;280;p35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3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Purpose &amp; Key Features of Strategy 7</a:t>
            </a:r>
            <a:endParaRPr/>
          </a:p>
        </p:txBody>
      </p:sp>
      <p:sp>
        <p:nvSpPr>
          <p:cNvPr id="281" name="Google Shape;281;p35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2" name="Google Shape;282;p35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3" name="Google Shape;283;p35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4" name="Google Shape;284;p35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your Z-fold to review the purpose and key features of the Strategy 7:  </a:t>
            </a:r>
            <a:r>
              <a:rPr b="0" i="1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engage students in constructing explanations and arguments</a:t>
            </a: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1524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 prepared to share with the whole group.</a:t>
            </a:r>
            <a:endParaRPr/>
          </a:p>
          <a:p>
            <a:pPr indent="-30479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0479" lvl="0" marL="34290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5" name="Google Shape;285;p35"/>
          <p:cNvSpPr txBox="1"/>
          <p:nvPr/>
        </p:nvSpPr>
        <p:spPr>
          <a:xfrm rot="-2328509">
            <a:off x="4682049" y="2864992"/>
            <a:ext cx="3611187" cy="18004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2500"/>
              <a:buFont typeface="Arial"/>
              <a:buNone/>
            </a:pPr>
            <a:r>
              <a:rPr b="0" i="0" lang="en-US" sz="25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Update this slide if you will plan to do a different strategy or review one of the STeLLA Lenses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36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 2 Focus Questions</a:t>
            </a:r>
            <a:endParaRPr/>
          </a:p>
        </p:txBody>
      </p:sp>
      <p:sp>
        <p:nvSpPr>
          <p:cNvPr id="295" name="Google Shape;295;p36"/>
          <p:cNvSpPr/>
          <p:nvPr/>
        </p:nvSpPr>
        <p:spPr>
          <a:xfrm>
            <a:off x="1371600" y="2117324"/>
            <a:ext cx="6584701" cy="4171478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37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1" name="Google Shape;301;p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2" name="Google Shape;302;p3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3" name="Google Shape;303;p37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4" name="Google Shape;304;p37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</a:rPr>
              <a:t>Closing</a:t>
            </a:r>
            <a:endParaRPr/>
          </a:p>
        </p:txBody>
      </p:sp>
      <p:sp>
        <p:nvSpPr>
          <p:cNvPr id="305" name="Google Shape;305;p37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37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p37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8" name="Google Shape;308;p37"/>
          <p:cNvSpPr txBox="1"/>
          <p:nvPr>
            <p:ph idx="4294967295" type="body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solidFill>
                  <a:schemeClr val="dk1"/>
                </a:solidFill>
              </a:rPr>
              <a:t>2 takeaways</a:t>
            </a:r>
            <a:endParaRPr>
              <a:solidFill>
                <a:schemeClr val="dk1"/>
              </a:solidFill>
            </a:endParaRPr>
          </a:p>
          <a:p>
            <a:pPr indent="-18288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400"/>
              <a:buChar char="●"/>
            </a:pPr>
            <a:r>
              <a:rPr lang="en-US">
                <a:solidFill>
                  <a:schemeClr val="dk1"/>
                </a:solidFill>
              </a:rPr>
              <a:t>1 question or aspiration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8"/>
          <p:cNvSpPr txBox="1"/>
          <p:nvPr>
            <p:ph type="title"/>
          </p:nvPr>
        </p:nvSpPr>
        <p:spPr>
          <a:xfrm>
            <a:off x="1371600" y="685800"/>
            <a:ext cx="7015734" cy="2743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Next Steps</a:t>
            </a:r>
            <a:endParaRPr/>
          </a:p>
        </p:txBody>
      </p:sp>
      <p:sp>
        <p:nvSpPr>
          <p:cNvPr id="315" name="Google Shape;315;p38"/>
          <p:cNvSpPr txBox="1"/>
          <p:nvPr>
            <p:ph idx="1" type="body"/>
          </p:nvPr>
        </p:nvSpPr>
        <p:spPr>
          <a:xfrm>
            <a:off x="1371600" y="2598167"/>
            <a:ext cx="7015734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Asynchronous Work: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Watch video and "Identify"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FAC preparation (FAC, pictures of 6 students' work pre and post)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Our Next Session: 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Date &amp; Time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Whose video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Char char="•"/>
            </a:pPr>
            <a:r>
              <a:rPr lang="en-US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Strategy/Strategies ___</a:t>
            </a:r>
            <a:endParaRPr/>
          </a:p>
          <a:p>
            <a:pPr indent="-342900" lvl="0" marL="3429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•"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Questions/Clarifications?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4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Opening</a:t>
            </a:r>
            <a:endParaRPr/>
          </a:p>
        </p:txBody>
      </p:sp>
      <p:sp>
        <p:nvSpPr>
          <p:cNvPr id="163" name="Google Shape;163;p24"/>
          <p:cNvSpPr txBox="1"/>
          <p:nvPr/>
        </p:nvSpPr>
        <p:spPr>
          <a:xfrm>
            <a:off x="626853" y="2057400"/>
            <a:ext cx="7890294" cy="3539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Share... 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b="0" i="0" lang="en-US" sz="28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Take a minute to update us on how your year has started.  In your update, be sure to include a brag about a success that you've had so far.</a:t>
            </a:r>
            <a:endParaRPr b="0" i="0" sz="18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b="0" i="0" lang="en-US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5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5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2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5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5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5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25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6" name="Google Shape;176;p25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p25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Opening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Analysis of Practice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   Round 1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    Round 2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Purpose &amp; Key Features of Strategy 7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Closing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6"/>
          <p:cNvSpPr txBox="1"/>
          <p:nvPr>
            <p:ph type="title"/>
          </p:nvPr>
        </p:nvSpPr>
        <p:spPr>
          <a:xfrm>
            <a:off x="457200" y="534441"/>
            <a:ext cx="6337980" cy="111179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Program Goals</a:t>
            </a:r>
            <a:endParaRPr/>
          </a:p>
        </p:txBody>
      </p:sp>
      <p:sp>
        <p:nvSpPr>
          <p:cNvPr id="184" name="Google Shape;184;p26"/>
          <p:cNvSpPr txBox="1"/>
          <p:nvPr>
            <p:ph idx="4294967295" type="body"/>
          </p:nvPr>
        </p:nvSpPr>
        <p:spPr>
          <a:xfrm>
            <a:off x="851095" y="2514600"/>
            <a:ext cx="6737350" cy="3554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182880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knowledge of teaching and learning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analyze and reflect on teaching and learning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ability to use content knowledge and knowledge of teaching and learning to transform classroom practice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Deepen teacher content knowledge </a:t>
            </a:r>
            <a:endParaRPr/>
          </a:p>
          <a:p>
            <a:pPr indent="-182880" lvl="0" marL="228600" rtl="0" algn="l">
              <a:lnSpc>
                <a:spcPct val="100000"/>
              </a:lnSpc>
              <a:spcBef>
                <a:spcPts val="2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</a:pPr>
            <a:r>
              <a:rPr lang="en-US" sz="2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student learning in science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7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27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27"/>
          <p:cNvSpPr txBox="1"/>
          <p:nvPr>
            <p:ph type="title"/>
          </p:nvPr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STeLLA Norms [</a:t>
            </a:r>
            <a:r>
              <a:rPr lang="en-US" sz="36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CUSTOMIZE</a:t>
            </a:r>
            <a:r>
              <a:rPr lang="en-US" sz="36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]</a:t>
            </a:r>
            <a:endParaRPr sz="36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p27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9" name="Google Shape;199;p27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0" name="Google Shape;200;p27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7"/>
          <p:cNvSpPr txBox="1"/>
          <p:nvPr>
            <p:ph idx="1" type="body"/>
          </p:nvPr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Basics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Arrive prepared and on time; stay for the duration.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Remain attentive, thoughtful, and mindful of our community; eliminate interruptions.</a:t>
            </a:r>
            <a:endParaRPr/>
          </a:p>
          <a:p>
            <a:pPr indent="-182880" lvl="0" marL="34290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room for participation from all and monitor your talk time. 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b="1"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Heart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the goal in mind: We are analyzing teaching to improve student learning.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Share your ideas, uncertainties, disagreements, and questions.</a:t>
            </a:r>
            <a:endParaRPr/>
          </a:p>
          <a:p>
            <a:pPr indent="-182880" lvl="0" marL="34290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●"/>
            </a:pPr>
            <a:r>
              <a:rPr lang="en-US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Expect and ask questions to deepen everyone’s learning!</a:t>
            </a: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628651" y="964071"/>
            <a:ext cx="7886699" cy="5385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600"/>
              </a:spcAft>
              <a:buClr>
                <a:srgbClr val="273676"/>
              </a:buClr>
              <a:buSzPts val="2400"/>
              <a:buFont typeface="Calibri"/>
              <a:buNone/>
            </a:pPr>
            <a:r>
              <a:rPr b="1" i="0" lang="en-US" sz="24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Purpose: </a:t>
            </a:r>
            <a:r>
              <a:rPr b="0" i="0" lang="en-US" sz="1800" u="none" cap="none" strike="noStrike">
                <a:solidFill>
                  <a:srgbClr val="273676"/>
                </a:solidFill>
                <a:latin typeface="Calibri"/>
                <a:ea typeface="Calibri"/>
                <a:cs typeface="Calibri"/>
                <a:sym typeface="Calibri"/>
              </a:rPr>
              <a:t>Build trust and develop a productive study group for all participants</a:t>
            </a:r>
            <a:endParaRPr b="0" i="0" sz="2400" u="none" cap="none" strike="noStrike">
              <a:solidFill>
                <a:srgbClr val="273676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8"/>
          <p:cNvSpPr txBox="1"/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SG # 2 Focus Questions</a:t>
            </a:r>
            <a:endParaRPr/>
          </a:p>
        </p:txBody>
      </p:sp>
      <p:sp>
        <p:nvSpPr>
          <p:cNvPr id="212" name="Google Shape;212;p28"/>
          <p:cNvSpPr/>
          <p:nvPr/>
        </p:nvSpPr>
        <p:spPr>
          <a:xfrm>
            <a:off x="2743201" y="1143000"/>
            <a:ext cx="5943600" cy="3657600"/>
          </a:xfrm>
          <a:prstGeom prst="rect">
            <a:avLst/>
          </a:prstGeom>
          <a:noFill/>
          <a:ln cap="flat" cmpd="sng" w="76200">
            <a:solidFill>
              <a:srgbClr val="FF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we learn from analysis of practice to intentionally use elicit, probe, and challenge questions, and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analyzing and interpreting data and observations 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reveal and challenge student thinking about </a:t>
            </a:r>
            <a:r>
              <a:rPr b="1" i="0" lang="en-US" sz="21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content area?</a:t>
            </a: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Arial"/>
              <a:buNone/>
            </a:pPr>
            <a:r>
              <a:rPr b="1" i="0" lang="en-US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can students be empowered to reveal their thinking and to listen to and interact with each other during classroom conversations? </a:t>
            </a:r>
            <a:endParaRPr b="1" i="0" sz="21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9"/>
          <p:cNvSpPr txBox="1"/>
          <p:nvPr>
            <p:ph type="title"/>
          </p:nvPr>
        </p:nvSpPr>
        <p:spPr>
          <a:xfrm>
            <a:off x="936287" y="246405"/>
            <a:ext cx="7886359" cy="3974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 sz="4500"/>
              <a:t>STeLLA Conceptual Framework</a:t>
            </a:r>
            <a:endParaRPr sz="4500"/>
          </a:p>
        </p:txBody>
      </p:sp>
      <p:pic>
        <p:nvPicPr>
          <p:cNvPr id="221" name="Google Shape;221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558" y="1083290"/>
            <a:ext cx="4194173" cy="5159022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29"/>
          <p:cNvSpPr/>
          <p:nvPr/>
        </p:nvSpPr>
        <p:spPr>
          <a:xfrm>
            <a:off x="4469431" y="3209253"/>
            <a:ext cx="1809300" cy="317100"/>
          </a:xfrm>
          <a:prstGeom prst="rect">
            <a:avLst/>
          </a:prstGeom>
          <a:solidFill>
            <a:srgbClr val="FFFF00">
              <a:alpha val="23529"/>
            </a:srgbClr>
          </a:solidFill>
          <a:ln cap="flat" cmpd="sng" w="12700">
            <a:solidFill>
              <a:srgbClr val="A2A7AC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223" name="Google Shape;223;p29"/>
          <p:cNvSpPr txBox="1"/>
          <p:nvPr/>
        </p:nvSpPr>
        <p:spPr>
          <a:xfrm rot="-1767147">
            <a:off x="6451262" y="2568122"/>
            <a:ext cx="2442338" cy="21239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Copy yellow box (if needed) and move the yellow highlight over the strategies that will be focused on during the video analyses. 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0"/>
          <p:cNvSpPr/>
          <p:nvPr/>
        </p:nvSpPr>
        <p:spPr>
          <a:xfrm>
            <a:off x="0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9" name="Google Shape;229;p30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p3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1" name="Google Shape;231;p30"/>
          <p:cNvSpPr/>
          <p:nvPr/>
        </p:nvSpPr>
        <p:spPr>
          <a:xfrm>
            <a:off x="0" y="758952"/>
            <a:ext cx="8179482" cy="16511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30"/>
          <p:cNvSpPr txBox="1"/>
          <p:nvPr/>
        </p:nvSpPr>
        <p:spPr>
          <a:xfrm>
            <a:off x="1200565" y="1087374"/>
            <a:ext cx="6737617" cy="10009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b="1" i="0" lang="en-US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Video Analysis:  Purposes</a:t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3" name="Google Shape;233;p30"/>
          <p:cNvSpPr/>
          <p:nvPr/>
        </p:nvSpPr>
        <p:spPr>
          <a:xfrm>
            <a:off x="8260899" y="758952"/>
            <a:ext cx="889035" cy="1651133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4" name="Google Shape;234;p30"/>
          <p:cNvSpPr/>
          <p:nvPr/>
        </p:nvSpPr>
        <p:spPr>
          <a:xfrm>
            <a:off x="572" y="2526526"/>
            <a:ext cx="877276" cy="3563378"/>
          </a:xfrm>
          <a:prstGeom prst="rect">
            <a:avLst/>
          </a:prstGeom>
          <a:solidFill>
            <a:srgbClr val="C8C8C8">
              <a:alpha val="49803"/>
            </a:srgb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0"/>
          <p:cNvSpPr/>
          <p:nvPr/>
        </p:nvSpPr>
        <p:spPr>
          <a:xfrm>
            <a:off x="959264" y="2526526"/>
            <a:ext cx="8190670" cy="3563377"/>
          </a:xfrm>
          <a:prstGeom prst="rect">
            <a:avLst/>
          </a:prstGeom>
          <a:solidFill>
            <a:schemeClr val="lt2">
              <a:alpha val="60000"/>
            </a:schemeClr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6" name="Google Shape;236;p30"/>
          <p:cNvSpPr txBox="1"/>
          <p:nvPr/>
        </p:nvSpPr>
        <p:spPr>
          <a:xfrm>
            <a:off x="1200564" y="2535446"/>
            <a:ext cx="6737617" cy="355445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182880" lvl="0" marL="51435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Gain a deeper understanding of the strategies in messy reality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Slow analysis can lead to changes in practice at “full speed”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our focus on what students are saying and thinking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778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82880" lvl="0" marL="51435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Noto Sans Symbols"/>
              <a:buChar char="●"/>
            </a:pPr>
            <a:r>
              <a:rPr b="0" i="0" lang="en-US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Another way to dig into our ideas about the science</a:t>
            </a:r>
            <a:endParaRPr/>
          </a:p>
          <a:p>
            <a:pPr indent="165100" lvl="0" marL="0" marR="0" rtl="0" algn="l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Clr>
                <a:schemeClr val="accent1"/>
              </a:buClr>
              <a:buSzPts val="2600"/>
              <a:buFont typeface="Noto Sans Symbols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31"/>
          <p:cNvSpPr txBox="1"/>
          <p:nvPr>
            <p:ph type="title"/>
          </p:nvPr>
        </p:nvSpPr>
        <p:spPr>
          <a:xfrm>
            <a:off x="448147" y="650848"/>
            <a:ext cx="6337980" cy="6085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en-US"/>
              <a:t>Lesson Analysis: The Basics </a:t>
            </a:r>
            <a:r>
              <a:rPr lang="en-US" sz="2000"/>
              <a:t>(pp. 1-2)</a:t>
            </a:r>
            <a:endParaRPr/>
          </a:p>
        </p:txBody>
      </p:sp>
      <p:sp>
        <p:nvSpPr>
          <p:cNvPr id="243" name="Google Shape;243;p31"/>
          <p:cNvSpPr txBox="1"/>
          <p:nvPr>
            <p:ph idx="4294967295" type="body"/>
          </p:nvPr>
        </p:nvSpPr>
        <p:spPr>
          <a:xfrm>
            <a:off x="325925" y="2057400"/>
            <a:ext cx="3868738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Viewing Basics</a:t>
            </a:r>
            <a:endParaRPr/>
          </a:p>
        </p:txBody>
      </p:sp>
      <p:sp>
        <p:nvSpPr>
          <p:cNvPr id="244" name="Google Shape;244;p31"/>
          <p:cNvSpPr txBox="1"/>
          <p:nvPr>
            <p:ph idx="4294967295" type="body"/>
          </p:nvPr>
        </p:nvSpPr>
        <p:spPr>
          <a:xfrm>
            <a:off x="325925" y="2651125"/>
            <a:ext cx="3868738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/>
              <a:t>Viewing Basic #1: </a:t>
            </a:r>
            <a:r>
              <a:rPr lang="en-US" sz="2000"/>
              <a:t>Look past the trivial, the little things that “bug” you.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/>
              <a:t>Viewing Basic #2: </a:t>
            </a:r>
            <a:r>
              <a:rPr lang="en-US" sz="2000"/>
              <a:t>Avoid the “this doesn’t look like my classroom” trap.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/>
              <a:t>Viewing Basic #3: </a:t>
            </a:r>
            <a:r>
              <a:rPr lang="en-US" sz="2000"/>
              <a:t>Avoid making snap judgments about the teaching or learning in the classroom you are viewing. </a:t>
            </a:r>
            <a:endParaRPr/>
          </a:p>
        </p:txBody>
      </p:sp>
      <p:sp>
        <p:nvSpPr>
          <p:cNvPr id="245" name="Google Shape;245;p31"/>
          <p:cNvSpPr txBox="1"/>
          <p:nvPr>
            <p:ph idx="4294967295" type="body"/>
          </p:nvPr>
        </p:nvSpPr>
        <p:spPr>
          <a:xfrm>
            <a:off x="5029200" y="2057399"/>
            <a:ext cx="3887787" cy="4206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300"/>
              <a:buNone/>
            </a:pPr>
            <a:r>
              <a:rPr lang="en-US"/>
              <a:t>Analysis Basics</a:t>
            </a:r>
            <a:endParaRPr/>
          </a:p>
        </p:txBody>
      </p:sp>
      <p:sp>
        <p:nvSpPr>
          <p:cNvPr id="246" name="Google Shape;246;p31"/>
          <p:cNvSpPr txBox="1"/>
          <p:nvPr>
            <p:ph idx="4294967295" type="body"/>
          </p:nvPr>
        </p:nvSpPr>
        <p:spPr>
          <a:xfrm>
            <a:off x="4840697" y="2644995"/>
            <a:ext cx="3887787" cy="42068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2880" lvl="0" marL="18288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#1: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Focus on student thinking and the science content storyline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#2: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for evidence to support any claims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#3: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Look more than once</a:t>
            </a:r>
            <a:endParaRPr/>
          </a:p>
          <a:p>
            <a:pPr indent="-182880" lvl="0" marL="182880" rtl="0" algn="l">
              <a:lnSpc>
                <a:spcPct val="90000"/>
              </a:lnSpc>
              <a:spcBef>
                <a:spcPts val="1900"/>
              </a:spcBef>
              <a:spcAft>
                <a:spcPts val="0"/>
              </a:spcAft>
              <a:buClr>
                <a:srgbClr val="000000"/>
              </a:buClr>
              <a:buSzPts val="2000"/>
              <a:buChar char="●"/>
            </a:pPr>
            <a:r>
              <a:rPr b="1" lang="en-US" sz="2000">
                <a:latin typeface="Calibri"/>
                <a:ea typeface="Calibri"/>
                <a:cs typeface="Calibri"/>
                <a:sym typeface="Calibri"/>
              </a:rPr>
              <a:t>Analysis Basic #4: </a:t>
            </a:r>
            <a:r>
              <a:rPr lang="en-US" sz="2000">
                <a:latin typeface="Calibri"/>
                <a:ea typeface="Calibri"/>
                <a:cs typeface="Calibri"/>
                <a:sym typeface="Calibri"/>
              </a:rPr>
              <a:t>Consider alternative explanations and teaching strategies.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rame">
  <a:themeElements>
    <a:clrScheme name="BSCS">
      <a:dk1>
        <a:srgbClr val="4C4C4C"/>
      </a:dk1>
      <a:lt1>
        <a:srgbClr val="FFFFFF"/>
      </a:lt1>
      <a:dk2>
        <a:srgbClr val="4C4C4C"/>
      </a:dk2>
      <a:lt2>
        <a:srgbClr val="FFFFFF"/>
      </a:lt2>
      <a:accent1>
        <a:srgbClr val="293476"/>
      </a:accent1>
      <a:accent2>
        <a:srgbClr val="3087B4"/>
      </a:accent2>
      <a:accent3>
        <a:srgbClr val="4C4C4C"/>
      </a:accent3>
      <a:accent4>
        <a:srgbClr val="DFE5ED"/>
      </a:accent4>
      <a:accent5>
        <a:srgbClr val="FDF3E7"/>
      </a:accent5>
      <a:accent6>
        <a:srgbClr val="5E3C7C"/>
      </a:accent6>
      <a:hlink>
        <a:srgbClr val="5E3C7C"/>
      </a:hlink>
      <a:folHlink>
        <a:srgbClr val="5E3C7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