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embeddedFontLst>
    <p:embeddedFont>
      <p:font typeface="Open Sans Light"/>
      <p:regular r:id="rId22"/>
      <p:bold r:id="rId23"/>
      <p:italic r:id="rId24"/>
      <p:boldItalic r:id="rId25"/>
    </p:embeddedFont>
    <p:embeddedFont>
      <p:font typeface="Open Sans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OpenSansLight-regular.fntdata"/><Relationship Id="rId21" Type="http://schemas.openxmlformats.org/officeDocument/2006/relationships/slide" Target="slides/slide17.xml"/><Relationship Id="rId24" Type="http://schemas.openxmlformats.org/officeDocument/2006/relationships/font" Target="fonts/OpenSansLight-italic.fntdata"/><Relationship Id="rId23" Type="http://schemas.openxmlformats.org/officeDocument/2006/relationships/font" Target="fonts/OpenSansLight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regular.fntdata"/><Relationship Id="rId25" Type="http://schemas.openxmlformats.org/officeDocument/2006/relationships/font" Target="fonts/OpenSansLight-boldItalic.fntdata"/><Relationship Id="rId28" Type="http://schemas.openxmlformats.org/officeDocument/2006/relationships/font" Target="fonts/OpenSans-italic.fntdata"/><Relationship Id="rId27" Type="http://schemas.openxmlformats.org/officeDocument/2006/relationships/font" Target="fonts/OpenSans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OpenSans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4" name="Google Shape;15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9" name="Google Shape;24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50" name="Google Shape;25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56" name="Google Shape;256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3" name="Google Shape;263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0" name="Google Shape;270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1" name="Google Shape;27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72" name="Google Shape;272;p13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73" name="Google Shape;273;p13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74" name="Google Shape;274;p13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8" name="Google Shape;288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9" name="Google Shape;28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90" name="Google Shape;290;p14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91" name="Google Shape;291;p14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92" name="Google Shape;292;p14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98" name="Google Shape;298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1" name="Google Shape;311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312" name="Google Shape;312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Google Shape;318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19" name="Google Shape;319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Opening – 15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Analysis of Practice -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1 – 45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2 – 30-35 min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Closing – 10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" name="Google Shape;18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91" name="Google Shape;191;p5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5" name="Google Shape;205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6" name="Google Shape;20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07" name="Google Shape;207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08" name="Google Shape;208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09" name="Google Shape;209;p6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5" name="Google Shape;215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6" name="Google Shape;21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217" name="Google Shape;217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18" name="Google Shape;218;p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6" name="Google Shape;226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40" name="Google Shape;240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&#10;&#10;Description automatically generated" id="23" name="Google Shape;2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6" name="Google Shape;76;p11"/>
          <p:cNvSpPr txBox="1"/>
          <p:nvPr>
            <p:ph idx="3" type="body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11"/>
          <p:cNvSpPr txBox="1"/>
          <p:nvPr>
            <p:ph idx="4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/>
          <p:nvPr>
            <p:ph idx="2" type="pic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 Layout Option 2" showMasterSp="0">
  <p:cSld name="Comparison Layout Option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3" type="body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3" name="Google Shape;113;p17"/>
          <p:cNvSpPr txBox="1"/>
          <p:nvPr>
            <p:ph idx="4" type="body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4" name="Google Shape;114;p17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16" name="Google Shape;11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search presention no title" showMasterSp="0">
  <p:cSld name="1_Research presention no title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2" name="Google Shape;12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Research presention no title two content" showMasterSp="0">
  <p:cSld name="2_Research presention no title two conten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8" name="Google Shape;12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Caption">
  <p:cSld name="2 Content with Caption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2" name="Google Shape;132;p2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2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35" name="Google Shape;135;p20"/>
          <p:cNvSpPr txBox="1"/>
          <p:nvPr>
            <p:ph idx="3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Option 2" showMasterSp="0">
  <p:cSld name="Title Only Option 2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29" name="Google Shape;2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/titles with Caption">
  <p:cSld name="2 Content w/titles with Caption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9" name="Google Shape;139;p2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2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2" name="Google Shape;142;p21"/>
          <p:cNvSpPr txBox="1"/>
          <p:nvPr>
            <p:ph idx="3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43" name="Google Shape;143;p21"/>
          <p:cNvSpPr txBox="1"/>
          <p:nvPr>
            <p:ph idx="4" type="body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4" name="Google Shape;144;p21"/>
          <p:cNvSpPr txBox="1"/>
          <p:nvPr>
            <p:ph idx="5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SCS title page">
  <p:cSld name="1_BSCS title pag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2" type="body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49" name="Google Shape;149;p22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0" name="Google Shape;150;p22"/>
          <p:cNvSpPr txBox="1"/>
          <p:nvPr>
            <p:ph idx="3" type="body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Body ">
  <p:cSld name="01 Body 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3" name="Google Shape;33;p4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b="1"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Body">
  <p:cSld name="05 Bod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3" type="body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4" type="body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cxnSp>
        <p:nvCxnSpPr>
          <p:cNvPr id="52" name="Google Shape;52;p7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clusion" showMasterSp="0">
  <p:cSld name="Conclus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6" name="Google Shape;56;p8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8"/>
          <p:cNvSpPr txBox="1"/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b="0" sz="2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" type="body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b="1" sz="405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Graphical user interface, text, application, chat or text message" id="59" name="Google Shape;5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60" name="Google Shape;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9" name="Google Shape;69;p10"/>
          <p:cNvSpPr txBox="1"/>
          <p:nvPr>
            <p:ph idx="2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23" Type="http://schemas.openxmlformats.org/officeDocument/2006/relationships/theme" Target="../theme/theme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i="0" sz="3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b="0" i="0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>
            <p:ph idx="1" type="subTitle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SG # 3: Science Teachers Learning From Lesson Analysis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4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364"/>
              <a:buNone/>
            </a:pPr>
            <a:r>
              <a:rPr b="1"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Energy, Every Day, Everywhere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2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Preparing for Video Analysis: 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The Process</a:t>
            </a:r>
            <a:endParaRPr sz="2800"/>
          </a:p>
        </p:txBody>
      </p:sp>
      <p:sp>
        <p:nvSpPr>
          <p:cNvPr id="253" name="Google Shape;253;p32"/>
          <p:cNvSpPr txBox="1"/>
          <p:nvPr/>
        </p:nvSpPr>
        <p:spPr>
          <a:xfrm>
            <a:off x="2743200" y="1228418"/>
            <a:ext cx="6211111" cy="4401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33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33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34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34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5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5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5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5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3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Purpose &amp; Key Features of Strategy 7</a:t>
            </a:r>
            <a:endParaRPr/>
          </a:p>
        </p:txBody>
      </p:sp>
      <p:sp>
        <p:nvSpPr>
          <p:cNvPr id="281" name="Google Shape;281;p35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5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5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35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8288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your Z-fold to review the purpose and key features of the Strategy 7:  </a:t>
            </a:r>
            <a:r>
              <a:rPr b="0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engage students in constructing explanations and arguments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524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prepared to share with the whole group.</a:t>
            </a:r>
            <a:endParaRPr/>
          </a:p>
          <a:p>
            <a:pPr indent="-30479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79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35"/>
          <p:cNvSpPr txBox="1"/>
          <p:nvPr/>
        </p:nvSpPr>
        <p:spPr>
          <a:xfrm rot="-2328509">
            <a:off x="4682049" y="2864992"/>
            <a:ext cx="3611187" cy="18004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0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this slide if you will plan to do a different strategy or review one of the STeLLA Lenses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6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2 Focus Questions</a:t>
            </a:r>
            <a:endParaRPr/>
          </a:p>
        </p:txBody>
      </p:sp>
      <p:sp>
        <p:nvSpPr>
          <p:cNvPr id="295" name="Google Shape;295;p36"/>
          <p:cNvSpPr/>
          <p:nvPr/>
        </p:nvSpPr>
        <p:spPr>
          <a:xfrm>
            <a:off x="1371600" y="2117324"/>
            <a:ext cx="6584701" cy="4171478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7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3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37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37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</a:rPr>
              <a:t>Closing</a:t>
            </a:r>
            <a:endParaRPr/>
          </a:p>
        </p:txBody>
      </p:sp>
      <p:sp>
        <p:nvSpPr>
          <p:cNvPr id="305" name="Google Shape;305;p37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7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7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7"/>
          <p:cNvSpPr txBox="1"/>
          <p:nvPr>
            <p:ph idx="4294967295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8288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solidFill>
                  <a:schemeClr val="dk1"/>
                </a:solidFill>
              </a:rPr>
              <a:t>2 takeaways</a:t>
            </a:r>
            <a:endParaRPr>
              <a:solidFill>
                <a:schemeClr val="dk1"/>
              </a:solidFill>
            </a:endParaRPr>
          </a:p>
          <a:p>
            <a:pPr indent="-18288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solidFill>
                  <a:schemeClr val="dk1"/>
                </a:solidFill>
              </a:rPr>
              <a:t>1 question or aspiration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8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15" name="Google Shape;315;p38"/>
          <p:cNvSpPr txBox="1"/>
          <p:nvPr>
            <p:ph idx="1" type="body"/>
          </p:nvPr>
        </p:nvSpPr>
        <p:spPr>
          <a:xfrm>
            <a:off x="1371600" y="2598167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163" name="Google Shape;163;p24"/>
          <p:cNvSpPr txBox="1"/>
          <p:nvPr/>
        </p:nvSpPr>
        <p:spPr>
          <a:xfrm>
            <a:off x="626853" y="2057400"/>
            <a:ext cx="7890294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 a minute to update us on how your year has started.  In your update, be sure to include a brag about a success that you've had so far.</a:t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5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5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5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5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5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Practice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Round 1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Round 2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Purpose &amp; Key Features of Strategy 7</a:t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Program Goals</a:t>
            </a:r>
            <a:endParaRPr/>
          </a:p>
        </p:txBody>
      </p:sp>
      <p:sp>
        <p:nvSpPr>
          <p:cNvPr id="184" name="Google Shape;184;p26"/>
          <p:cNvSpPr txBox="1"/>
          <p:nvPr>
            <p:ph idx="4294967295" type="body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288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knowledge of teaching and learning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analyze and reflect on teaching and learning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use content knowledge and knowledge of teaching and learning to transform classroom practice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teacher content knowledge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student learning in science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7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7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7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Norms [</a:t>
            </a:r>
            <a:r>
              <a:rPr lang="en-US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CUSTOMIZE</a:t>
            </a: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7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7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7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7"/>
          <p:cNvSpPr txBox="1"/>
          <p:nvPr>
            <p:ph idx="1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Basics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Arrive prepared and on time; stay for the duration.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Remain attentive, thoughtful, and mindful of our community; eliminate interruptions.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room for participation from all and monitor your talk time.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the goal in mind: We are analyzing teaching to improve student learning.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your ideas, uncertainties, disagreements, and questions.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 and ask questions to deepen everyone’s learning!</a:t>
            </a:r>
            <a:endParaRPr/>
          </a:p>
        </p:txBody>
      </p:sp>
      <p:sp>
        <p:nvSpPr>
          <p:cNvPr id="202" name="Google Shape;202;p27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b="0" i="0" lang="en-US" sz="18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b="0" i="0" sz="2400" u="none" cap="none" strike="noStrik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8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3 Focus Questions</a:t>
            </a:r>
            <a:endParaRPr/>
          </a:p>
        </p:txBody>
      </p:sp>
      <p:sp>
        <p:nvSpPr>
          <p:cNvPr id="212" name="Google Shape;212;p28"/>
          <p:cNvSpPr/>
          <p:nvPr/>
        </p:nvSpPr>
        <p:spPr>
          <a:xfrm>
            <a:off x="2743201" y="1143000"/>
            <a:ext cx="5943600" cy="36576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9"/>
          <p:cNvSpPr txBox="1"/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STeLLA Conceptual Framework</a:t>
            </a:r>
            <a:endParaRPr sz="4500"/>
          </a:p>
        </p:txBody>
      </p:sp>
      <p:pic>
        <p:nvPicPr>
          <p:cNvPr id="221" name="Google Shape;221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29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529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3" name="Google Shape;223;p29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0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30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30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30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Video Analysis:  Purposes</a:t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0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0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0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82880" lvl="0" marL="5143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 a deeper understanding of the strategies in messy reality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Slow analysis can lead to changes in practice at “full speed”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our focus on what students are saying and thinking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way to dig into our ideas about the science</a:t>
            </a:r>
            <a:endParaRPr/>
          </a:p>
          <a:p>
            <a:pPr indent="1651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1"/>
          <p:cNvSpPr txBox="1"/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43" name="Google Shape;243;p31"/>
          <p:cNvSpPr txBox="1"/>
          <p:nvPr>
            <p:ph idx="4294967295" type="body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44" name="Google Shape;244;p31"/>
          <p:cNvSpPr txBox="1"/>
          <p:nvPr>
            <p:ph idx="4294967295" type="body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45" name="Google Shape;245;p31"/>
          <p:cNvSpPr txBox="1"/>
          <p:nvPr>
            <p:ph idx="4294967295" type="body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46" name="Google Shape;246;p31"/>
          <p:cNvSpPr txBox="1"/>
          <p:nvPr>
            <p:ph idx="4294967295" type="body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