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6858000" cx="9144000"/>
  <p:notesSz cx="6858000" cy="9144000"/>
  <p:embeddedFontLst>
    <p:embeddedFont>
      <p:font typeface="Open Sans Light"/>
      <p:regular r:id="rId25"/>
      <p:bold r:id="rId26"/>
      <p:italic r:id="rId27"/>
      <p:boldItalic r:id="rId28"/>
    </p:embeddedFont>
    <p:embeddedFont>
      <p:font typeface="Open Sans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Light-bold.fntdata"/><Relationship Id="rId25" Type="http://schemas.openxmlformats.org/officeDocument/2006/relationships/font" Target="fonts/OpenSansLight-regular.fntdata"/><Relationship Id="rId28" Type="http://schemas.openxmlformats.org/officeDocument/2006/relationships/font" Target="fonts/OpenSansLight-boldItalic.fntdata"/><Relationship Id="rId27" Type="http://schemas.openxmlformats.org/officeDocument/2006/relationships/font" Target="fonts/OpenSansLight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OpenSans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OpenSans-italic.fntdata"/><Relationship Id="rId30" Type="http://schemas.openxmlformats.org/officeDocument/2006/relationships/font" Target="fonts/OpenSans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font" Target="fonts/OpenSans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4" name="Google Shape;15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4" name="Google Shape;25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5" name="Google Shape;255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9" name="Google Shape;269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77" name="Google Shape;277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85" name="Google Shape;285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4" name="Google Shape;294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5" name="Google Shape;295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296" name="Google Shape;296;p14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97" name="Google Shape;297;p14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06" name="Google Shape;306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12" name="Google Shape;312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8" name="Google Shape;318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9" name="Google Shape;319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320" name="Google Shape;320;p1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321" name="Google Shape;321;p1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322" name="Google Shape;322;p17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8" name="Google Shape;328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1" name="Google Shape;34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342" name="Google Shape;342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8" name="Google Shape;348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49" name="Google Shape;349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4" name="Google Shape;174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5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2" name="Google Shape;192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7" name="Google Shape;207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9" name="Google Shape;209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10" name="Google Shape;210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11" name="Google Shape;211;p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7" name="Google Shape;21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9" name="Google Shape;219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20" name="Google Shape;220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30" name="Google Shape;230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5" name="Google Shape;245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&#10;&#10;Description automatically generated"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6" name="Google Shape;76;p11"/>
          <p:cNvSpPr txBox="1"/>
          <p:nvPr>
            <p:ph idx="3" type="body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1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Layout Option 2" showMasterSp="0">
  <p:cSld name="Comparison Layout Option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3" type="body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3" name="Google Shape;113;p17"/>
          <p:cNvSpPr txBox="1"/>
          <p:nvPr>
            <p:ph idx="4" type="body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4" name="Google Shape;114;p17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6" name="Google Shape;11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search presention no title" showMasterSp="0">
  <p:cSld name="1_Research presention no 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2" name="Google Shape;12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Research presention no title two content" showMasterSp="0">
  <p:cSld name="2_Research presention no title two conten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8" name="Google Shape;12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Caption">
  <p:cSld name="2 Content with Caption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2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35" name="Google Shape;135;p20"/>
          <p:cNvSpPr txBox="1"/>
          <p:nvPr>
            <p:ph idx="3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Option 2" showMasterSp="0">
  <p:cSld name="Title Only Option 2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29" name="Google Shape;2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/titles with Caption">
  <p:cSld name="2 Content w/titl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9" name="Google Shape;139;p2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2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2" name="Google Shape;142;p21"/>
          <p:cNvSpPr txBox="1"/>
          <p:nvPr>
            <p:ph idx="3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43" name="Google Shape;143;p21"/>
          <p:cNvSpPr txBox="1"/>
          <p:nvPr>
            <p:ph idx="4" type="body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4" name="Google Shape;144;p21"/>
          <p:cNvSpPr txBox="1"/>
          <p:nvPr>
            <p:ph idx="5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SCS title page">
  <p:cSld name="1_BSCS title pag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2" type="body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49" name="Google Shape;149;p22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0" name="Google Shape;150;p22"/>
          <p:cNvSpPr txBox="1"/>
          <p:nvPr>
            <p:ph idx="3" type="body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Body ">
  <p:cSld name="01 Body 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3" name="Google Shape;33;p4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b="1"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Body">
  <p:cSld name="05 Bod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cxnSp>
        <p:nvCxnSpPr>
          <p:cNvPr id="52" name="Google Shape;52;p7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 showMasterSp="0">
  <p:cSld name="Conclus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6" name="Google Shape;56;p8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b="0" sz="2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" type="body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b="1" sz="405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Graphical user interface, text, application, chat or text message" id="59" name="Google Shape;5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60" name="Google Shape;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9" name="Google Shape;69;p10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b="0" i="0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>
            <p:ph idx="1" type="subTitle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 4: Science Teachers Learning From Lesson Analysis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4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364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Energy, Every Day, Everywhere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2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2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2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2"/>
          <p:cNvSpPr txBox="1"/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Preparing for Video Analysis: </a:t>
            </a: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The Process</a:t>
            </a:r>
            <a:endParaRPr sz="3500">
              <a:solidFill>
                <a:srgbClr val="FFFFFF"/>
              </a:solidFill>
            </a:endParaRPr>
          </a:p>
        </p:txBody>
      </p:sp>
      <p:sp>
        <p:nvSpPr>
          <p:cNvPr id="262" name="Google Shape;262;p32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32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32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32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/>
          </a:p>
        </p:txBody>
      </p:sp>
      <p:pic>
        <p:nvPicPr>
          <p:cNvPr descr="A blue text on a black background&#10;&#10;Description automatically generated" id="266" name="Google Shape;266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8392" y="6206344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33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33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74" name="Google Shape;274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34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34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82" name="Google Shape;282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 txBox="1"/>
          <p:nvPr>
            <p:ph type="title"/>
          </p:nvPr>
        </p:nvSpPr>
        <p:spPr>
          <a:xfrm>
            <a:off x="1188720" y="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Analysis of Student Work</a:t>
            </a:r>
            <a:endParaRPr sz="4500"/>
          </a:p>
        </p:txBody>
      </p:sp>
      <p:sp>
        <p:nvSpPr>
          <p:cNvPr id="288" name="Google Shape;288;p35"/>
          <p:cNvSpPr txBox="1"/>
          <p:nvPr>
            <p:ph idx="1" type="body"/>
          </p:nvPr>
        </p:nvSpPr>
        <p:spPr>
          <a:xfrm>
            <a:off x="1289304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Individually, examine the student work samples and FACs on the Jamboard.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Where do you see evidence of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growth in understanding of science ideas and ability to engage in science and engineering practices and crosscutting concepts?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struggles or common student ideas?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Be prepared to share patterns in your observations with your small group.</a:t>
            </a:r>
            <a:endParaRPr/>
          </a:p>
        </p:txBody>
      </p:sp>
      <p:pic>
        <p:nvPicPr>
          <p:cNvPr id="289" name="Google Shape;289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625" y="6350532"/>
            <a:ext cx="4000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35"/>
          <p:cNvSpPr txBox="1"/>
          <p:nvPr/>
        </p:nvSpPr>
        <p:spPr>
          <a:xfrm>
            <a:off x="733425" y="6352419"/>
            <a:ext cx="136207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None/>
            </a:pPr>
            <a:r>
              <a:rPr lang="en-U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Link to Jamboard</a:t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descr="A blue text on a black background&#10;&#10;Description automatically generated" id="291" name="Google Shape;291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6"/>
          <p:cNvSpPr txBox="1"/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STeLLA Conceptual Framework</a:t>
            </a:r>
            <a:endParaRPr sz="4500"/>
          </a:p>
        </p:txBody>
      </p:sp>
      <p:pic>
        <p:nvPicPr>
          <p:cNvPr id="300" name="Google Shape;300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36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529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2" name="Google Shape;302;p36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blue text on a black background&#10;&#10;Description automatically generated" id="303" name="Google Shape;303;p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89747" y="6190389"/>
            <a:ext cx="1632899" cy="460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7"/>
          <p:cNvSpPr txBox="1"/>
          <p:nvPr>
            <p:ph type="title"/>
          </p:nvPr>
        </p:nvSpPr>
        <p:spPr>
          <a:xfrm>
            <a:off x="1371600" y="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Analysis of Student Work</a:t>
            </a:r>
            <a:endParaRPr sz="4500"/>
          </a:p>
        </p:txBody>
      </p:sp>
      <p:sp>
        <p:nvSpPr>
          <p:cNvPr id="309" name="Google Shape;309;p37"/>
          <p:cNvSpPr txBox="1"/>
          <p:nvPr>
            <p:ph idx="1" type="body"/>
          </p:nvPr>
        </p:nvSpPr>
        <p:spPr>
          <a:xfrm>
            <a:off x="1307592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In your small group, share patterns in your observations.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Use the Jamboard to identify evidence of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growth in understanding of science ideas and ability to engage in science and engineering practices and crosscutting concepts?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struggles or common student ideas?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Be prepared to share your ideas with the whole group.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8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Analysis of Student Work</a:t>
            </a:r>
            <a:endParaRPr/>
          </a:p>
        </p:txBody>
      </p:sp>
      <p:sp>
        <p:nvSpPr>
          <p:cNvPr id="315" name="Google Shape;315;p38"/>
          <p:cNvSpPr txBox="1"/>
          <p:nvPr>
            <p:ph idx="4294967295" type="body"/>
          </p:nvPr>
        </p:nvSpPr>
        <p:spPr>
          <a:xfrm>
            <a:off x="628650" y="2263585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How does examination of student artifacts and FACs reveal student thinking?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What do you want to remember for our spring unit?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9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4 Focus Questions</a:t>
            </a:r>
            <a:endParaRPr/>
          </a:p>
        </p:txBody>
      </p:sp>
      <p:sp>
        <p:nvSpPr>
          <p:cNvPr id="325" name="Google Shape;325;p39"/>
          <p:cNvSpPr/>
          <p:nvPr/>
        </p:nvSpPr>
        <p:spPr>
          <a:xfrm>
            <a:off x="1279649" y="2152081"/>
            <a:ext cx="6584701" cy="4171478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student thinking is revealed through examining student work and FACs?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4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4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4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40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</a:rPr>
              <a:t>Closing</a:t>
            </a:r>
            <a:endParaRPr/>
          </a:p>
        </p:txBody>
      </p:sp>
      <p:sp>
        <p:nvSpPr>
          <p:cNvPr id="335" name="Google Shape;335;p4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4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4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40"/>
          <p:cNvSpPr txBox="1"/>
          <p:nvPr>
            <p:ph idx="4294967295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31B3B"/>
              </a:buClr>
              <a:buSzPts val="2400"/>
              <a:buNone/>
            </a:pPr>
            <a:r>
              <a:rPr lang="en-US">
                <a:solidFill>
                  <a:srgbClr val="131B3B"/>
                </a:solidFill>
                <a:latin typeface="Calibri"/>
                <a:ea typeface="Calibri"/>
                <a:cs typeface="Calibri"/>
                <a:sym typeface="Calibri"/>
              </a:rPr>
              <a:t>What have you learned from teaching our fall unit and study group sessions that you want to remember for our spring unit?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"/>
          <p:cNvSpPr txBox="1"/>
          <p:nvPr>
            <p:ph type="title"/>
          </p:nvPr>
        </p:nvSpPr>
        <p:spPr>
          <a:xfrm>
            <a:off x="1371600" y="2286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45" name="Google Shape;345;p41"/>
          <p:cNvSpPr txBox="1"/>
          <p:nvPr>
            <p:ph idx="1" type="body"/>
          </p:nvPr>
        </p:nvSpPr>
        <p:spPr>
          <a:xfrm>
            <a:off x="1371600" y="2140967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Winter Institute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</a:rPr>
              <a:t>Dates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Location TBD</a:t>
            </a:r>
            <a:endParaRPr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Preparation: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Watch your full classroom video clip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Complete the reflection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/>
              <a:t>Bring your reflection to the Winter Institute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63" name="Google Shape;163;p24"/>
          <p:cNvSpPr txBox="1"/>
          <p:nvPr/>
        </p:nvSpPr>
        <p:spPr>
          <a:xfrm>
            <a:off x="626853" y="2057400"/>
            <a:ext cx="7890294" cy="4093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 a minute to update us on how your year has started.  In your update, be sure to include a brag about a success that you've had so far.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is a learning goal that you have personally for our Study Group Sessions?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Program Goals</a:t>
            </a:r>
            <a:endParaRPr/>
          </a:p>
        </p:txBody>
      </p:sp>
      <p:sp>
        <p:nvSpPr>
          <p:cNvPr id="170" name="Google Shape;170;p25"/>
          <p:cNvSpPr txBox="1"/>
          <p:nvPr>
            <p:ph idx="4294967295" type="body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288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knowledge of teaching and learning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analyze and reflect on teaching and learning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use content knowledge and knowledge of teaching and learning to transform classroom practice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teacher content knowledge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student learning in science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6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6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6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6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6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6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6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1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Round 2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work and FAC analysis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/>
          </a:p>
        </p:txBody>
      </p:sp>
      <p:pic>
        <p:nvPicPr>
          <p:cNvPr descr="A blue text on a black background&#10;&#10;Description automatically generated" id="185" name="Google Shape;18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457114"/>
            <a:ext cx="1048790" cy="295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Norms [</a:t>
            </a:r>
            <a:r>
              <a:rPr lang="en-US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CUSTOMIZE</a:t>
            </a: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7"/>
          <p:cNvSpPr txBox="1"/>
          <p:nvPr>
            <p:ph idx="1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the goal in mind: We are analyzing teaching to improve student learning.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your ideas, uncertainties, disagreements, and questions.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 and ask questions to deepen everyone’s learning!</a:t>
            </a:r>
            <a:endParaRPr/>
          </a:p>
        </p:txBody>
      </p:sp>
      <p:sp>
        <p:nvSpPr>
          <p:cNvPr id="203" name="Google Shape;203;p27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b="0" i="0" lang="en-US" sz="18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b="0" i="0" sz="24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04" name="Google Shape;20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02400" y="6172200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 4 Focus Questions</a:t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2750459" y="909829"/>
            <a:ext cx="6133289" cy="50292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student thinking is revealed through examining student work and FACs?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29"/>
          <p:cNvSpPr/>
          <p:nvPr/>
        </p:nvSpPr>
        <p:spPr>
          <a:xfrm>
            <a:off x="2327005" y="3278185"/>
            <a:ext cx="1780673" cy="1855136"/>
          </a:xfrm>
          <a:prstGeom prst="rect">
            <a:avLst/>
          </a:prstGeom>
          <a:solidFill>
            <a:srgbClr val="FFFF00">
              <a:alpha val="24313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4" name="Google Shape;224;p29"/>
          <p:cNvSpPr/>
          <p:nvPr/>
        </p:nvSpPr>
        <p:spPr>
          <a:xfrm>
            <a:off x="4244519" y="4778655"/>
            <a:ext cx="1780673" cy="354549"/>
          </a:xfrm>
          <a:prstGeom prst="rect">
            <a:avLst/>
          </a:prstGeom>
          <a:solidFill>
            <a:srgbClr val="FFFF00">
              <a:alpha val="24313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5" name="Google Shape;225;p29"/>
          <p:cNvSpPr txBox="1"/>
          <p:nvPr/>
        </p:nvSpPr>
        <p:spPr>
          <a:xfrm rot="-1767147">
            <a:off x="6337303" y="2600820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9"/>
          <p:cNvSpPr txBox="1"/>
          <p:nvPr/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en-US" sz="45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STeLLA Conceptual Framework</a:t>
            </a:r>
            <a:endParaRPr b="1" sz="45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27" name="Google Shape;227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2400" y="6311645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0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0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67437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/>
          </a:p>
          <a:p>
            <a:pPr indent="1651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41" name="Google Shape;241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17748" y="6206344"/>
            <a:ext cx="1335005" cy="376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1"/>
          <p:cNvSpPr txBox="1"/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48" name="Google Shape;248;p31"/>
          <p:cNvSpPr txBox="1"/>
          <p:nvPr>
            <p:ph idx="4294967295" type="body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49" name="Google Shape;249;p31"/>
          <p:cNvSpPr txBox="1"/>
          <p:nvPr>
            <p:ph idx="4294967295" type="body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50" name="Google Shape;250;p31"/>
          <p:cNvSpPr txBox="1"/>
          <p:nvPr>
            <p:ph idx="4294967295" type="body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51" name="Google Shape;251;p31"/>
          <p:cNvSpPr txBox="1"/>
          <p:nvPr>
            <p:ph idx="4294967295" type="body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