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embeddedFontLst>
    <p:embeddedFont>
      <p:font typeface="Open Sans Light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OpenSansLight-bold.fntdata"/><Relationship Id="rId21" Type="http://schemas.openxmlformats.org/officeDocument/2006/relationships/font" Target="fonts/OpenSansLight-regular.fntdata"/><Relationship Id="rId24" Type="http://schemas.openxmlformats.org/officeDocument/2006/relationships/font" Target="fonts/OpenSansLight-boldItalic.fntdata"/><Relationship Id="rId23" Type="http://schemas.openxmlformats.org/officeDocument/2006/relationships/font" Target="fonts/OpenSansLigh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4" name="Google Shape;15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4" name="Google Shape;25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8" name="Google Shape;268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76" name="Google Shape;276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4" name="Google Shape;284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Google Shape;285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86" name="Google Shape;286;p13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87" name="Google Shape;287;p13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88" name="Google Shape;288;p13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4" name="Google Shape;294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7" name="Google Shape;30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308" name="Google Shape;308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4" name="Google Shape;31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15" name="Google Shape;315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5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2" name="Google Shape;192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7" name="Google Shape;207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9" name="Google Shape;209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10" name="Google Shape;210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11" name="Google Shape;211;p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7" name="Google Shape;21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219" name="Google Shape;219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20" name="Google Shape;220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9" name="Google Shape;22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4" name="Google Shape;244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&#10;&#10;Description automatically generated"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6" name="Google Shape;76;p11"/>
          <p:cNvSpPr txBox="1"/>
          <p:nvPr>
            <p:ph idx="3" type="body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1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Layout Option 2" showMasterSp="0">
  <p:cSld name="Comparison Layout Option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3" type="body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3" name="Google Shape;113;p17"/>
          <p:cNvSpPr txBox="1"/>
          <p:nvPr>
            <p:ph idx="4" type="body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4" name="Google Shape;114;p17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6" name="Google Shape;11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search presention no title" showMasterSp="0">
  <p:cSld name="1_Research presention no 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2" name="Google Shape;12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Research presention no title two content" showMasterSp="0">
  <p:cSld name="2_Research presention no title two conten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8" name="Google Shape;12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Caption">
  <p:cSld name="2 Content with Caption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2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35" name="Google Shape;135;p20"/>
          <p:cNvSpPr txBox="1"/>
          <p:nvPr>
            <p:ph idx="3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Option 2" showMasterSp="0">
  <p:cSld name="Title Only Option 2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29" name="Google Shape;2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/titles with Caption">
  <p:cSld name="2 Content w/titl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9" name="Google Shape;139;p2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2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2" name="Google Shape;142;p21"/>
          <p:cNvSpPr txBox="1"/>
          <p:nvPr>
            <p:ph idx="3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43" name="Google Shape;143;p21"/>
          <p:cNvSpPr txBox="1"/>
          <p:nvPr>
            <p:ph idx="4" type="body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4" name="Google Shape;144;p21"/>
          <p:cNvSpPr txBox="1"/>
          <p:nvPr>
            <p:ph idx="5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SCS title page">
  <p:cSld name="1_BSCS title pag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2" type="body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49" name="Google Shape;149;p22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0" name="Google Shape;150;p22"/>
          <p:cNvSpPr txBox="1"/>
          <p:nvPr>
            <p:ph idx="3" type="body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Body ">
  <p:cSld name="01 Body 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3" name="Google Shape;33;p4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b="1"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Body">
  <p:cSld name="05 Bod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cxnSp>
        <p:nvCxnSpPr>
          <p:cNvPr id="52" name="Google Shape;52;p7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 showMasterSp="0">
  <p:cSld name="Conclus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6" name="Google Shape;56;p8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b="0" sz="2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" type="body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b="1" sz="405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Graphical user interface, text, application, chat or text message" id="59" name="Google Shape;5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60" name="Google Shape;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9" name="Google Shape;69;p10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b="0" i="0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>
            <p:ph idx="1" type="subTitle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 5: Science Teachers Learning From Lesson Analysis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4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364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Earth’s Changing Surface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2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2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2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2"/>
          <p:cNvSpPr txBox="1"/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Preparing for Video Analysis: </a:t>
            </a: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The Process</a:t>
            </a:r>
            <a:endParaRPr sz="3500">
              <a:solidFill>
                <a:srgbClr val="FFFFFF"/>
              </a:solidFill>
            </a:endParaRPr>
          </a:p>
        </p:txBody>
      </p:sp>
      <p:sp>
        <p:nvSpPr>
          <p:cNvPr id="261" name="Google Shape;261;p32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2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32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32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/>
          </a:p>
        </p:txBody>
      </p:sp>
      <p:pic>
        <p:nvPicPr>
          <p:cNvPr descr="A blue text on a black background&#10;&#10;Description automatically generated" id="265" name="Google Shape;26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8392" y="6206344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3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3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73" name="Google Shape;273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34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4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81" name="Google Shape;281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5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5 Focus Questions</a:t>
            </a:r>
            <a:endParaRPr/>
          </a:p>
        </p:txBody>
      </p:sp>
      <p:sp>
        <p:nvSpPr>
          <p:cNvPr id="291" name="Google Shape;291;p35"/>
          <p:cNvSpPr/>
          <p:nvPr/>
        </p:nvSpPr>
        <p:spPr>
          <a:xfrm>
            <a:off x="1371600" y="2057400"/>
            <a:ext cx="6584701" cy="4171478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6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6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6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6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</a:rPr>
              <a:t>Closing</a:t>
            </a:r>
            <a:endParaRPr/>
          </a:p>
        </p:txBody>
      </p:sp>
      <p:sp>
        <p:nvSpPr>
          <p:cNvPr id="301" name="Google Shape;301;p36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6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36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36"/>
          <p:cNvSpPr txBox="1"/>
          <p:nvPr>
            <p:ph idx="4294967295" type="body"/>
          </p:nvPr>
        </p:nvSpPr>
        <p:spPr>
          <a:xfrm>
            <a:off x="1200564" y="2587426"/>
            <a:ext cx="6737617" cy="324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In the chat, ​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Consider the STeLLA strategies and our discussion this afternoon.  What are your thoughts/feelings about your learning during today’s session. 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7"/>
          <p:cNvSpPr txBox="1"/>
          <p:nvPr>
            <p:ph type="title"/>
          </p:nvPr>
        </p:nvSpPr>
        <p:spPr>
          <a:xfrm>
            <a:off x="1371600" y="2286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11" name="Google Shape;311;p37"/>
          <p:cNvSpPr txBox="1"/>
          <p:nvPr>
            <p:ph idx="1" type="body"/>
          </p:nvPr>
        </p:nvSpPr>
        <p:spPr>
          <a:xfrm>
            <a:off x="1371600" y="2140966"/>
            <a:ext cx="7015734" cy="35740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>
              <a:solidFill>
                <a:srgbClr val="FF0000"/>
              </a:solidFill>
            </a:endParaRPr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>
              <a:solidFill>
                <a:srgbClr val="FF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63" name="Google Shape;163;p24"/>
          <p:cNvSpPr txBox="1"/>
          <p:nvPr/>
        </p:nvSpPr>
        <p:spPr>
          <a:xfrm>
            <a:off x="626853" y="2057400"/>
            <a:ext cx="7890294" cy="3970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Thinking about your day, what are you letting go or “putting on hold” in order to be fully present in today’s session?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5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5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5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5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5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1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2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/>
          </a:p>
        </p:txBody>
      </p:sp>
      <p:pic>
        <p:nvPicPr>
          <p:cNvPr descr="A blue text on a black background&#10;&#10;Description automatically generated" id="178" name="Google Shape;17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457114"/>
            <a:ext cx="1048790" cy="295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Program Goals</a:t>
            </a:r>
            <a:endParaRPr/>
          </a:p>
        </p:txBody>
      </p:sp>
      <p:sp>
        <p:nvSpPr>
          <p:cNvPr id="185" name="Google Shape;185;p26"/>
          <p:cNvSpPr txBox="1"/>
          <p:nvPr>
            <p:ph idx="4294967295" type="body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288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knowledge of teaching and learning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analyze and reflect on teaching and learning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use content knowledge and knowledge of teaching and learning to transform classroom practice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teacher content knowledge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student learning in science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Norms [</a:t>
            </a:r>
            <a:r>
              <a:rPr lang="en-US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CUSTOMIZE</a:t>
            </a: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7"/>
          <p:cNvSpPr txBox="1"/>
          <p:nvPr>
            <p:ph idx="1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the goal in mind: We are analyzing teaching to improve student learning.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your ideas, uncertainties, disagreements, and questions.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 and ask questions to deepen everyone’s learning!</a:t>
            </a:r>
            <a:endParaRPr/>
          </a:p>
        </p:txBody>
      </p:sp>
      <p:sp>
        <p:nvSpPr>
          <p:cNvPr id="203" name="Google Shape;203;p27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b="0" i="0" lang="en-US" sz="18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b="0" i="0" sz="24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04" name="Google Shape;20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02400" y="6172200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5 Focus Questions</a:t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3200400" y="1143000"/>
            <a:ext cx="5670301" cy="4181564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9"/>
          <p:cNvSpPr txBox="1"/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STeLLA Conceptual Framework</a:t>
            </a:r>
            <a:endParaRPr sz="4500"/>
          </a:p>
        </p:txBody>
      </p:sp>
      <p:pic>
        <p:nvPicPr>
          <p:cNvPr id="223" name="Google Shape;223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29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529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5" name="Google Shape;225;p29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blue text on a black background&#10;&#10;Description automatically generated" id="226" name="Google Shape;226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89747" y="6190389"/>
            <a:ext cx="1632899" cy="460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0"/>
          <p:cNvSpPr txBox="1"/>
          <p:nvPr/>
        </p:nvSpPr>
        <p:spPr>
          <a:xfrm>
            <a:off x="1200565" y="2651887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67437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/>
          </a:p>
          <a:p>
            <a:pPr indent="1651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40" name="Google Shape;24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17748" y="6206344"/>
            <a:ext cx="1335005" cy="376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1"/>
          <p:cNvSpPr txBox="1"/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47" name="Google Shape;247;p31"/>
          <p:cNvSpPr txBox="1"/>
          <p:nvPr>
            <p:ph idx="4294967295" type="body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48" name="Google Shape;248;p31"/>
          <p:cNvSpPr txBox="1"/>
          <p:nvPr>
            <p:ph idx="4294967295" type="body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49" name="Google Shape;249;p31"/>
          <p:cNvSpPr txBox="1"/>
          <p:nvPr>
            <p:ph idx="4294967295" type="body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50" name="Google Shape;250;p31"/>
          <p:cNvSpPr txBox="1"/>
          <p:nvPr>
            <p:ph idx="4294967295" type="body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