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embeddedFontLst>
    <p:embeddedFont>
      <p:font typeface="Open Sans Light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OpenSansLight-bold.fntdata"/><Relationship Id="rId21" Type="http://schemas.openxmlformats.org/officeDocument/2006/relationships/font" Target="fonts/OpenSansLight-regular.fntdata"/><Relationship Id="rId24" Type="http://schemas.openxmlformats.org/officeDocument/2006/relationships/font" Target="fonts/OpenSansLight-boldItalic.fntdata"/><Relationship Id="rId23" Type="http://schemas.openxmlformats.org/officeDocument/2006/relationships/font" Target="fonts/OpenSans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4" name="Google Shape;1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4" name="Google Shape;25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8" name="Google Shape;268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76" name="Google Shape;276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4" name="Google Shape;28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86" name="Google Shape;286;p1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87" name="Google Shape;287;p13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88" name="Google Shape;288;p13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94" name="Google Shape;29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08" name="Google Shape;30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15" name="Google Shape;31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u="sng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2" name="Google Shape;18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2" name="Google Shape;192;p5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7" name="Google Shape;2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9" name="Google Shape;20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10" name="Google Shape;210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11" name="Google Shape;211;p6:notes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7" name="Google Shape;21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9" name="Google Shape;219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20" name="Google Shape;220;p7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9" name="Google Shape;22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4" name="Google Shape;244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&#10;&#10;Description automatically generated" id="23" name="Google Shape;2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6" name="Google Shape;76;p11"/>
          <p:cNvSpPr txBox="1"/>
          <p:nvPr>
            <p:ph idx="3" type="body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1"/>
          <p:cNvSpPr txBox="1"/>
          <p:nvPr>
            <p:ph idx="4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/>
          <p:nvPr>
            <p:ph idx="2" type="pic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Layout Option 2" showMasterSp="0">
  <p:cSld name="Comparison Layout Option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1" name="Google Shape;111;p17"/>
          <p:cNvSpPr txBox="1"/>
          <p:nvPr>
            <p:ph idx="2" type="body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2" name="Google Shape;112;p17"/>
          <p:cNvSpPr txBox="1"/>
          <p:nvPr>
            <p:ph idx="3" type="body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17"/>
          <p:cNvSpPr txBox="1"/>
          <p:nvPr>
            <p:ph idx="4" type="body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4" name="Google Shape;114;p17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6" name="Google Shape;11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search presention no title" showMasterSp="0">
  <p:cSld name="1_Research presention no 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2" name="Google Shape;12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Research presention no title two content" showMasterSp="0">
  <p:cSld name="2_Research presention no title two conten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Logo&#10;&#10;Description automatically generated" id="128" name="Google Shape;12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Caption">
  <p:cSld name="2 Content with Caption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2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35" name="Google Shape;135;p20"/>
          <p:cNvSpPr txBox="1"/>
          <p:nvPr>
            <p:ph idx="3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Option 2" showMasterSp="0">
  <p:cSld name="Title Only Option 2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29" name="Google Shape;2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/titles with Caption">
  <p:cSld name="2 Content w/titles with Caption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/>
        </p:txBody>
      </p:sp>
      <p:sp>
        <p:nvSpPr>
          <p:cNvPr id="139" name="Google Shape;139;p2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  <p:sp>
        <p:nvSpPr>
          <p:cNvPr id="143" name="Google Shape;143;p21"/>
          <p:cNvSpPr txBox="1"/>
          <p:nvPr>
            <p:ph idx="4" type="body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1" sz="2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144" name="Google Shape;144;p21"/>
          <p:cNvSpPr txBox="1"/>
          <p:nvPr>
            <p:ph idx="5" type="body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295275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indent="-295275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indent="-295275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indent="-295275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SCS title page">
  <p:cSld name="1_BSCS title pag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2" type="body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49" name="Google Shape;149;p22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Body ">
  <p:cSld name="01 Body 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3" name="Google Shape;33;p4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b="1"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Body">
  <p:cSld name="05 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b="1" i="0" sz="2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cxnSp>
        <p:nvCxnSpPr>
          <p:cNvPr id="52" name="Google Shape;52;p7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cap="flat" cmpd="sng" w="19050">
            <a:solidFill>
              <a:srgbClr val="FAAD6D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 showMasterSp="0">
  <p:cSld name="Conclus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14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6" name="Google Shape;56;p8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b="0" sz="21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" type="body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b="1" sz="4050">
                <a:solidFill>
                  <a:schemeClr val="accen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pic>
        <p:nvPicPr>
          <p:cNvPr descr="Graphical user interface, text, application, chat or text message" id="59" name="Google Shape;5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60" name="Google Shape;6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55600" lvl="1" marL="9144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1115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indent="-31115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indent="-31115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i="0" sz="3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b="0" i="0" sz="2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b="0" i="0" sz="1300" u="none" cap="none" strike="noStrik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#7: Science Teachers Learning From Lesson Analysis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4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364"/>
              <a:buNone/>
            </a:pPr>
            <a:r>
              <a:rPr b="1" lang="en-U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Earth’s Changing Surface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b="1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2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2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2"/>
          <p:cNvSpPr txBox="1"/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Preparing for Video Analysis: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The Process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261" name="Google Shape;261;p32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2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2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/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78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/>
          </a:p>
        </p:txBody>
      </p:sp>
      <p:pic>
        <p:nvPicPr>
          <p:cNvPr descr="A blue text on a black background&#10;&#10;Description automatically generated"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38392" y="6206344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3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3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73" name="Google Shape;273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223780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4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b="1" i="0" sz="2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4"/>
          <p:cNvSpPr txBox="1"/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>
                <a:solidFill>
                  <a:srgbClr val="FF0000"/>
                </a:solidFill>
              </a:rPr>
              <a:t>L#_Name_C#</a:t>
            </a:r>
            <a:endParaRPr sz="3600">
              <a:solidFill>
                <a:srgbClr val="FF0000"/>
              </a:solidFill>
            </a:endParaRPr>
          </a:p>
        </p:txBody>
      </p:sp>
      <p:pic>
        <p:nvPicPr>
          <p:cNvPr descr="A blue text on a black background&#10;&#10;Description automatically generated" id="281" name="Google Shape;281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73160" y="6370708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5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#7 Focus Questions</a:t>
            </a:r>
            <a:endParaRPr/>
          </a:p>
        </p:txBody>
      </p:sp>
      <p:sp>
        <p:nvSpPr>
          <p:cNvPr id="291" name="Google Shape;291;p35"/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6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6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6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6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</a:rPr>
              <a:t>Closing</a:t>
            </a:r>
            <a:endParaRPr/>
          </a:p>
        </p:txBody>
      </p:sp>
      <p:sp>
        <p:nvSpPr>
          <p:cNvPr id="301" name="Google Shape;301;p36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36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36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36"/>
          <p:cNvSpPr txBox="1"/>
          <p:nvPr>
            <p:ph idx="4294967295" type="body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In the chat, ​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/>
              <a:t>Consider the STeLLA strategies and our discussion this afternoon.  What are your thoughts/feelings about your learning during today’s session. 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7"/>
          <p:cNvSpPr txBox="1"/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1" name="Google Shape;311;p37"/>
          <p:cNvSpPr txBox="1"/>
          <p:nvPr>
            <p:ph idx="1" type="body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>
              <a:solidFill>
                <a:srgbClr val="FF0000"/>
              </a:solidFill>
            </a:endParaRPr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63" name="Google Shape;163;p24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Thinking about your day, what are you letting go or “putting on hold” in order to be fully present in today’s session?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5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5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/>
          </a:p>
          <a:p>
            <a:pPr indent="-182880" lvl="1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/>
          </a:p>
        </p:txBody>
      </p:sp>
      <p:pic>
        <p:nvPicPr>
          <p:cNvPr descr="A blue text on a black background&#10;&#10;Description automatically generated" id="178" name="Google Shape;17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2400" y="6457114"/>
            <a:ext cx="1048790" cy="295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/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Program Goals</a:t>
            </a:r>
            <a:endParaRPr/>
          </a:p>
        </p:txBody>
      </p:sp>
      <p:sp>
        <p:nvSpPr>
          <p:cNvPr id="185" name="Google Shape;185;p26"/>
          <p:cNvSpPr txBox="1"/>
          <p:nvPr>
            <p:ph idx="4294967295" type="body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288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knowledge of teaching and learning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analyze and reflect on teaching and learning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ability to use content knowledge and knowledge of teaching and learning to transform classroom practice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Deepen teacher content knowledge </a:t>
            </a:r>
            <a:endParaRPr/>
          </a:p>
          <a:p>
            <a:pPr indent="-182880" lvl="0" marL="22860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student learning in science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STeLLA Norms [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CUSTOMIZE</a:t>
            </a: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7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7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/>
          </a:p>
          <a:p>
            <a:pPr indent="-18288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the goal in mind: We are analyzing teaching to improve student learning.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your ideas, uncertainties, disagreements, and questions.</a:t>
            </a:r>
            <a:endParaRPr/>
          </a:p>
          <a:p>
            <a:pPr indent="-18288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and ask questions to deepen everyone’s learning!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b="0" i="0" lang="en-US" sz="1800" u="none" cap="none" strike="noStrik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b="0" i="0" sz="2400" u="none" cap="none" strike="noStrik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04" name="Google Shape;2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02400" y="6172200"/>
            <a:ext cx="1063756" cy="29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#7 Focus Questions</a:t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b="1" i="0" lang="en-US" sz="2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b="1" i="0" lang="en-US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sz="4500"/>
          </a:p>
        </p:txBody>
      </p:sp>
      <p:pic>
        <p:nvPicPr>
          <p:cNvPr id="223" name="Google Shape;22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9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529"/>
            </a:srgbClr>
          </a:solidFill>
          <a:ln cap="flat" cmpd="sng" w="12700">
            <a:solidFill>
              <a:srgbClr val="A2A7A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blue text on a black background&#10;&#10;Description automatically generated" id="226" name="Google Shape;226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89747" y="6190389"/>
            <a:ext cx="1632899" cy="460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/>
          <p:nvPr/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/>
          <p:nvPr/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/>
          <p:nvPr/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/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lt2">
              <a:alpha val="6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0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67437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67437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/>
          </a:p>
          <a:p>
            <a:pPr indent="1651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text on a black background&#10;&#10;Description automatically generated" id="240" name="Google Shape;24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17748" y="6206344"/>
            <a:ext cx="1335005" cy="376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1"/>
          <p:cNvSpPr txBox="1"/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47" name="Google Shape;247;p31"/>
          <p:cNvSpPr txBox="1"/>
          <p:nvPr>
            <p:ph idx="4294967295" type="body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48" name="Google Shape;248;p31"/>
          <p:cNvSpPr txBox="1"/>
          <p:nvPr>
            <p:ph idx="4294967295" type="body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49" name="Google Shape;249;p31"/>
          <p:cNvSpPr txBox="1"/>
          <p:nvPr>
            <p:ph idx="4294967295" type="body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50" name="Google Shape;250;p31"/>
          <p:cNvSpPr txBox="1"/>
          <p:nvPr>
            <p:ph idx="4294967295" type="body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lang="en-US" sz="200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