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6858000" cx="9144000"/>
  <p:notesSz cx="6858000" cy="9144000"/>
  <p:embeddedFontLst>
    <p:embeddedFont>
      <p:font typeface="Open Sans Light"/>
      <p:regular r:id="rId21"/>
      <p:bold r:id="rId22"/>
      <p:italic r:id="rId23"/>
      <p:boldItalic r:id="rId24"/>
    </p:embeddedFont>
    <p:embeddedFont>
      <p:font typeface="Open Sans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font" Target="fonts/OpenSansLight-bold.fntdata"/><Relationship Id="rId21" Type="http://schemas.openxmlformats.org/officeDocument/2006/relationships/font" Target="fonts/OpenSansLight-regular.fntdata"/><Relationship Id="rId24" Type="http://schemas.openxmlformats.org/officeDocument/2006/relationships/font" Target="fonts/OpenSansLight-boldItalic.fntdata"/><Relationship Id="rId23" Type="http://schemas.openxmlformats.org/officeDocument/2006/relationships/font" Target="fonts/OpenSansLight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OpenSans-bold.fntdata"/><Relationship Id="rId25" Type="http://schemas.openxmlformats.org/officeDocument/2006/relationships/font" Target="fonts/OpenSans-regular.fntdata"/><Relationship Id="rId28" Type="http://schemas.openxmlformats.org/officeDocument/2006/relationships/font" Target="fonts/OpenSans-boldItalic.fntdata"/><Relationship Id="rId27" Type="http://schemas.openxmlformats.org/officeDocument/2006/relationships/font" Target="fonts/OpenSans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3" name="Google Shape;153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54" name="Google Shape;154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3" name="Google Shape;253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Which stand out to you and why? </a:t>
            </a:r>
            <a:endParaRPr/>
          </a:p>
        </p:txBody>
      </p:sp>
      <p:sp>
        <p:nvSpPr>
          <p:cNvPr id="254" name="Google Shape;254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68" name="Google Shape;268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76" name="Google Shape;276;p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4" name="Google Shape;284;p1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5" name="Google Shape;285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*Update these focus questions based on the teacher learning goals for the session.</a:t>
            </a:r>
            <a:endParaRPr/>
          </a:p>
        </p:txBody>
      </p:sp>
      <p:sp>
        <p:nvSpPr>
          <p:cNvPr id="286" name="Google Shape;286;p13:notes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STLHS: Day 1</a:t>
            </a:r>
            <a:endParaRPr/>
          </a:p>
        </p:txBody>
      </p:sp>
      <p:sp>
        <p:nvSpPr>
          <p:cNvPr id="287" name="Google Shape;287;p13:notes"/>
          <p:cNvSpPr txBox="1"/>
          <p:nvPr>
            <p:ph idx="3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BSCS</a:t>
            </a:r>
            <a:endParaRPr/>
          </a:p>
        </p:txBody>
      </p:sp>
      <p:sp>
        <p:nvSpPr>
          <p:cNvPr id="288" name="Google Shape;288;p13:notes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7/17/17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94" name="Google Shape;294;p1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7" name="Google Shape;307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*Update this slide based on the plan for the next study group.</a:t>
            </a:r>
            <a:endParaRPr/>
          </a:p>
        </p:txBody>
      </p:sp>
      <p:sp>
        <p:nvSpPr>
          <p:cNvPr id="308" name="Google Shape;308;p1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4" name="Google Shape;314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315" name="Google Shape;315;p1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60" name="Google Shape;160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6" name="Google Shape;166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*Timing should be adjusted for the number of video clips and discussion you plan for participants to have during video analysis.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*Deciding when and how participants chart strategies 5, 7, 8 during the Fall study group sessions should be done with intentionality.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u="sng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u="sng"/>
              <a:t>Possible Timing: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Opening – 15 min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Analysis of Practice - 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     Round 1 – 45 min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     Round 2 – 30-35 min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"Chart" Strategy 5  - 15 – 20 min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Closing – 10 min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67" name="Google Shape;167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1" name="Google Shape;181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82" name="Google Shape;182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9" name="Google Shape;189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5:notes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8/23/2022</a:t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5:notes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BSCS: STeLLA High School Leadership Institute</a:t>
            </a:r>
            <a:endParaRPr/>
          </a:p>
        </p:txBody>
      </p:sp>
      <p:sp>
        <p:nvSpPr>
          <p:cNvPr id="192" name="Google Shape;192;p5:notes"/>
          <p:cNvSpPr txBox="1"/>
          <p:nvPr>
            <p:ph idx="3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Day 1</a:t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7" name="Google Shape;207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8" name="Google Shape;208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*Update these focus questions based on the teacher learning goals for the session.</a:t>
            </a:r>
            <a:endParaRPr/>
          </a:p>
        </p:txBody>
      </p:sp>
      <p:sp>
        <p:nvSpPr>
          <p:cNvPr id="209" name="Google Shape;209;p6:notes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STLHS: Day 1</a:t>
            </a:r>
            <a:endParaRPr/>
          </a:p>
        </p:txBody>
      </p:sp>
      <p:sp>
        <p:nvSpPr>
          <p:cNvPr id="210" name="Google Shape;210;p6:notes"/>
          <p:cNvSpPr txBox="1"/>
          <p:nvPr>
            <p:ph idx="3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BSCS</a:t>
            </a:r>
            <a:endParaRPr/>
          </a:p>
        </p:txBody>
      </p:sp>
      <p:sp>
        <p:nvSpPr>
          <p:cNvPr id="211" name="Google Shape;211;p6:notes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7/17/17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7" name="Google Shape;217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8" name="Google Shape;218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*Move/add the yellow box to highlight which strategies will be focal during the analysis today.</a:t>
            </a:r>
            <a:endParaRPr/>
          </a:p>
        </p:txBody>
      </p:sp>
      <p:sp>
        <p:nvSpPr>
          <p:cNvPr id="219" name="Google Shape;219;p7:notes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STLHS Day 2</a:t>
            </a:r>
            <a:endParaRPr/>
          </a:p>
        </p:txBody>
      </p:sp>
      <p:sp>
        <p:nvSpPr>
          <p:cNvPr id="220" name="Google Shape;220;p7:notes"/>
          <p:cNvSpPr txBox="1"/>
          <p:nvPr>
            <p:ph idx="3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BSCS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29" name="Google Shape;229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3" name="Google Shape;243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Which stand out to you and why? </a:t>
            </a:r>
            <a:endParaRPr/>
          </a:p>
        </p:txBody>
      </p:sp>
      <p:sp>
        <p:nvSpPr>
          <p:cNvPr id="244" name="Google Shape;244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chemeClr val="accent4">
              <a:alpha val="49803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2"/>
          <p:cNvSpPr txBox="1"/>
          <p:nvPr>
            <p:ph type="ctrTitle"/>
          </p:nvPr>
        </p:nvSpPr>
        <p:spPr>
          <a:xfrm>
            <a:off x="802386" y="1298448"/>
            <a:ext cx="5486400" cy="32552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Calibri"/>
              <a:buNone/>
              <a:defRPr sz="54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" type="subTitle"/>
          </p:nvPr>
        </p:nvSpPr>
        <p:spPr>
          <a:xfrm>
            <a:off x="825011" y="4670246"/>
            <a:ext cx="5486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cap="none">
                <a:solidFill>
                  <a:srgbClr val="CACEEC"/>
                </a:solidFill>
              </a:defRPr>
            </a:lvl1pPr>
            <a:lvl2pPr lvl="1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21" name="Google Shape;21;p2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Logo&#10;&#10;Description automatically generated" id="23" name="Google Shape;23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>
            <a:off x="2900934" y="685800"/>
            <a:ext cx="2606040" cy="114550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 sz="28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900"/>
              <a:buNone/>
              <a:defRPr b="1" sz="19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5" name="Google Shape;75;p11"/>
          <p:cNvSpPr txBox="1"/>
          <p:nvPr>
            <p:ph idx="2" type="body"/>
          </p:nvPr>
        </p:nvSpPr>
        <p:spPr>
          <a:xfrm>
            <a:off x="2900934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1115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indent="-31115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indent="-31115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/>
        </p:txBody>
      </p:sp>
      <p:sp>
        <p:nvSpPr>
          <p:cNvPr id="76" name="Google Shape;76;p11"/>
          <p:cNvSpPr txBox="1"/>
          <p:nvPr>
            <p:ph idx="3" type="body"/>
          </p:nvPr>
        </p:nvSpPr>
        <p:spPr>
          <a:xfrm>
            <a:off x="5863847" y="685801"/>
            <a:ext cx="2606040" cy="115095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 sz="28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900"/>
              <a:buNone/>
              <a:defRPr b="1" sz="19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7" name="Google Shape;77;p11"/>
          <p:cNvSpPr txBox="1"/>
          <p:nvPr>
            <p:ph idx="4" type="body"/>
          </p:nvPr>
        </p:nvSpPr>
        <p:spPr>
          <a:xfrm>
            <a:off x="5863847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1115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indent="-31115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indent="-31115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/>
        </p:txBody>
      </p:sp>
      <p:sp>
        <p:nvSpPr>
          <p:cNvPr id="78" name="Google Shape;78;p11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title"/>
          </p:nvPr>
        </p:nvSpPr>
        <p:spPr>
          <a:xfrm>
            <a:off x="192024" y="1143000"/>
            <a:ext cx="2125980" cy="2194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b="1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" type="body"/>
          </p:nvPr>
        </p:nvSpPr>
        <p:spPr>
          <a:xfrm>
            <a:off x="2900934" y="868680"/>
            <a:ext cx="54864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175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86" name="Google Shape;86;p13"/>
          <p:cNvSpPr txBox="1"/>
          <p:nvPr>
            <p:ph idx="2" type="body"/>
          </p:nvPr>
        </p:nvSpPr>
        <p:spPr>
          <a:xfrm>
            <a:off x="192024" y="3337560"/>
            <a:ext cx="2125980" cy="2560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87" name="Google Shape;87;p13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192024" y="1143000"/>
            <a:ext cx="2125980" cy="2194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b="1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4"/>
          <p:cNvSpPr/>
          <p:nvPr>
            <p:ph idx="2" type="pic"/>
          </p:nvPr>
        </p:nvSpPr>
        <p:spPr>
          <a:xfrm>
            <a:off x="2677983" y="767419"/>
            <a:ext cx="6086423" cy="5330952"/>
          </a:xfrm>
          <a:prstGeom prst="rect">
            <a:avLst/>
          </a:prstGeom>
          <a:solidFill>
            <a:srgbClr val="BFBFBF"/>
          </a:solidFill>
          <a:ln>
            <a:noFill/>
          </a:ln>
        </p:spPr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192024" y="3340602"/>
            <a:ext cx="2125980" cy="2560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93" name="Google Shape;93;p14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4"/>
          <p:cNvSpPr txBox="1"/>
          <p:nvPr>
            <p:ph idx="11" type="ftr"/>
          </p:nvPr>
        </p:nvSpPr>
        <p:spPr>
          <a:xfrm>
            <a:off x="2624326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5"/>
          <p:cNvSpPr txBox="1"/>
          <p:nvPr>
            <p:ph idx="1" type="body"/>
          </p:nvPr>
        </p:nvSpPr>
        <p:spPr>
          <a:xfrm rot="5400000">
            <a:off x="3084831" y="681228"/>
            <a:ext cx="512064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98" name="Google Shape;98;p15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5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5"/>
          <p:cNvSpPr txBox="1"/>
          <p:nvPr>
            <p:ph idx="12" type="sldNum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>
            <p:ph type="title"/>
          </p:nvPr>
        </p:nvSpPr>
        <p:spPr>
          <a:xfrm rot="5400000">
            <a:off x="-1133475" y="2409825"/>
            <a:ext cx="4953000" cy="2114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6"/>
          <p:cNvSpPr txBox="1"/>
          <p:nvPr>
            <p:ph idx="1" type="body"/>
          </p:nvPr>
        </p:nvSpPr>
        <p:spPr>
          <a:xfrm rot="5400000">
            <a:off x="3083814" y="685800"/>
            <a:ext cx="512064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04" name="Google Shape;104;p16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6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6"/>
          <p:cNvSpPr txBox="1"/>
          <p:nvPr>
            <p:ph idx="12" type="sldNum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Layout Option 2" showMasterSp="0">
  <p:cSld name="Comparison Layout Option 2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7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7"/>
          <p:cNvSpPr txBox="1"/>
          <p:nvPr>
            <p:ph idx="1" type="body"/>
          </p:nvPr>
        </p:nvSpPr>
        <p:spPr>
          <a:xfrm>
            <a:off x="627460" y="2048843"/>
            <a:ext cx="3868340" cy="9048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50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111" name="Google Shape;111;p17"/>
          <p:cNvSpPr txBox="1"/>
          <p:nvPr>
            <p:ph idx="2" type="body"/>
          </p:nvPr>
        </p:nvSpPr>
        <p:spPr>
          <a:xfrm>
            <a:off x="629842" y="2971800"/>
            <a:ext cx="3868340" cy="32178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12" name="Google Shape;112;p17"/>
          <p:cNvSpPr txBox="1"/>
          <p:nvPr>
            <p:ph idx="3" type="body"/>
          </p:nvPr>
        </p:nvSpPr>
        <p:spPr>
          <a:xfrm>
            <a:off x="4629150" y="2048843"/>
            <a:ext cx="3887391" cy="9048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50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113" name="Google Shape;113;p17"/>
          <p:cNvSpPr txBox="1"/>
          <p:nvPr>
            <p:ph idx="4" type="body"/>
          </p:nvPr>
        </p:nvSpPr>
        <p:spPr>
          <a:xfrm>
            <a:off x="4629150" y="2971800"/>
            <a:ext cx="3887391" cy="32178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14" name="Google Shape;114;p17"/>
          <p:cNvSpPr/>
          <p:nvPr/>
        </p:nvSpPr>
        <p:spPr>
          <a:xfrm>
            <a:off x="-1" y="365126"/>
            <a:ext cx="7298872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7"/>
          <p:cNvSpPr/>
          <p:nvPr/>
        </p:nvSpPr>
        <p:spPr>
          <a:xfrm>
            <a:off x="7347858" y="365126"/>
            <a:ext cx="1796143" cy="1325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&#10;&#10;Description automatically generated" id="116" name="Google Shape;116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7"/>
          <p:cNvSpPr txBox="1"/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search presention no title" showMasterSp="0">
  <p:cSld name="1_Research presention no title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8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8"/>
          <p:cNvSpPr txBox="1"/>
          <p:nvPr>
            <p:ph idx="1" type="body"/>
          </p:nvPr>
        </p:nvSpPr>
        <p:spPr>
          <a:xfrm>
            <a:off x="457200" y="228601"/>
            <a:ext cx="8229600" cy="5948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pic>
        <p:nvPicPr>
          <p:cNvPr descr="Logo&#10;&#10;Description automatically generated" id="122" name="Google Shape;122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Research presention no title two content" showMasterSp="0">
  <p:cSld name="2_Research presention no title two content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19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9"/>
          <p:cNvSpPr txBox="1"/>
          <p:nvPr>
            <p:ph idx="1" type="body"/>
          </p:nvPr>
        </p:nvSpPr>
        <p:spPr>
          <a:xfrm>
            <a:off x="457200" y="228601"/>
            <a:ext cx="3657600" cy="5948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27" name="Google Shape;127;p19"/>
          <p:cNvSpPr txBox="1"/>
          <p:nvPr>
            <p:ph idx="2" type="body"/>
          </p:nvPr>
        </p:nvSpPr>
        <p:spPr>
          <a:xfrm>
            <a:off x="5029200" y="228601"/>
            <a:ext cx="3657600" cy="5948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pic>
        <p:nvPicPr>
          <p:cNvPr descr="Logo&#10;&#10;Description automatically generated" id="128" name="Google Shape;128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Content with Caption">
  <p:cSld name="2 Content with Caption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/>
          <p:nvPr>
            <p:ph type="title"/>
          </p:nvPr>
        </p:nvSpPr>
        <p:spPr>
          <a:xfrm>
            <a:off x="192024" y="1143000"/>
            <a:ext cx="2125980" cy="23774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b="1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0"/>
          <p:cNvSpPr txBox="1"/>
          <p:nvPr>
            <p:ph idx="1" type="body"/>
          </p:nvPr>
        </p:nvSpPr>
        <p:spPr>
          <a:xfrm>
            <a:off x="192024" y="3494176"/>
            <a:ext cx="2125980" cy="23219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00"/>
              <a:buNone/>
              <a:defRPr sz="21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750"/>
              <a:buNone/>
              <a:defRPr sz="75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675"/>
              <a:buNone/>
              <a:defRPr sz="675"/>
            </a:lvl9pPr>
          </a:lstStyle>
          <a:p/>
        </p:txBody>
      </p:sp>
      <p:sp>
        <p:nvSpPr>
          <p:cNvPr id="132" name="Google Shape;132;p20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0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20"/>
          <p:cNvSpPr txBox="1"/>
          <p:nvPr>
            <p:ph idx="2" type="body"/>
          </p:nvPr>
        </p:nvSpPr>
        <p:spPr>
          <a:xfrm>
            <a:off x="2900934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295275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6pPr>
            <a:lvl7pPr indent="-295275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7pPr>
            <a:lvl8pPr indent="-295275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8pPr>
            <a:lvl9pPr indent="-295275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050"/>
              <a:buChar char="●"/>
              <a:defRPr sz="1050"/>
            </a:lvl9pPr>
          </a:lstStyle>
          <a:p/>
        </p:txBody>
      </p:sp>
      <p:sp>
        <p:nvSpPr>
          <p:cNvPr id="135" name="Google Shape;135;p20"/>
          <p:cNvSpPr txBox="1"/>
          <p:nvPr>
            <p:ph idx="3" type="body"/>
          </p:nvPr>
        </p:nvSpPr>
        <p:spPr>
          <a:xfrm>
            <a:off x="5863590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295275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6pPr>
            <a:lvl7pPr indent="-295275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7pPr>
            <a:lvl8pPr indent="-295275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8pPr>
            <a:lvl9pPr indent="-295275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050"/>
              <a:buChar char="●"/>
              <a:defRPr sz="105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Option 2" showMasterSp="0">
  <p:cSld name="Title Only Option 2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/>
          <p:nvPr/>
        </p:nvSpPr>
        <p:spPr>
          <a:xfrm>
            <a:off x="-1" y="365126"/>
            <a:ext cx="7298872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3"/>
          <p:cNvSpPr/>
          <p:nvPr/>
        </p:nvSpPr>
        <p:spPr>
          <a:xfrm>
            <a:off x="7347858" y="365126"/>
            <a:ext cx="1796143" cy="1325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&#10;&#10;Description automatically generated" id="29" name="Google Shape;29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3"/>
          <p:cNvSpPr txBox="1"/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Content w/titles with Caption">
  <p:cSld name="2 Content w/titles with Caption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 txBox="1"/>
          <p:nvPr>
            <p:ph type="title"/>
          </p:nvPr>
        </p:nvSpPr>
        <p:spPr>
          <a:xfrm>
            <a:off x="192024" y="1143000"/>
            <a:ext cx="2125980" cy="23774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b="1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1"/>
          <p:cNvSpPr txBox="1"/>
          <p:nvPr>
            <p:ph idx="1" type="body"/>
          </p:nvPr>
        </p:nvSpPr>
        <p:spPr>
          <a:xfrm>
            <a:off x="192024" y="3494176"/>
            <a:ext cx="2125980" cy="23219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00"/>
              <a:buNone/>
              <a:defRPr sz="21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750"/>
              <a:buNone/>
              <a:defRPr sz="75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675"/>
              <a:buNone/>
              <a:defRPr sz="675"/>
            </a:lvl9pPr>
          </a:lstStyle>
          <a:p/>
        </p:txBody>
      </p:sp>
      <p:sp>
        <p:nvSpPr>
          <p:cNvPr id="139" name="Google Shape;139;p21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21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21"/>
          <p:cNvSpPr txBox="1"/>
          <p:nvPr>
            <p:ph idx="2" type="body"/>
          </p:nvPr>
        </p:nvSpPr>
        <p:spPr>
          <a:xfrm>
            <a:off x="2900934" y="685800"/>
            <a:ext cx="2606040" cy="114550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 sz="28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50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142" name="Google Shape;142;p21"/>
          <p:cNvSpPr txBox="1"/>
          <p:nvPr>
            <p:ph idx="3" type="body"/>
          </p:nvPr>
        </p:nvSpPr>
        <p:spPr>
          <a:xfrm>
            <a:off x="2900934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295275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6pPr>
            <a:lvl7pPr indent="-295275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7pPr>
            <a:lvl8pPr indent="-295275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8pPr>
            <a:lvl9pPr indent="-295275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050"/>
              <a:buChar char="●"/>
              <a:defRPr sz="1050"/>
            </a:lvl9pPr>
          </a:lstStyle>
          <a:p/>
        </p:txBody>
      </p:sp>
      <p:sp>
        <p:nvSpPr>
          <p:cNvPr id="143" name="Google Shape;143;p21"/>
          <p:cNvSpPr txBox="1"/>
          <p:nvPr>
            <p:ph idx="4" type="body"/>
          </p:nvPr>
        </p:nvSpPr>
        <p:spPr>
          <a:xfrm>
            <a:off x="5863847" y="685801"/>
            <a:ext cx="2606040" cy="11509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 sz="28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50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144" name="Google Shape;144;p21"/>
          <p:cNvSpPr txBox="1"/>
          <p:nvPr>
            <p:ph idx="5" type="body"/>
          </p:nvPr>
        </p:nvSpPr>
        <p:spPr>
          <a:xfrm>
            <a:off x="5863847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295275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6pPr>
            <a:lvl7pPr indent="-295275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7pPr>
            <a:lvl8pPr indent="-295275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8pPr>
            <a:lvl9pPr indent="-295275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050"/>
              <a:buChar char="●"/>
              <a:defRPr sz="1050"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BSCS title page">
  <p:cSld name="1_BSCS title page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2"/>
          <p:cNvSpPr txBox="1"/>
          <p:nvPr>
            <p:ph type="title"/>
          </p:nvPr>
        </p:nvSpPr>
        <p:spPr>
          <a:xfrm>
            <a:off x="679391" y="2543286"/>
            <a:ext cx="7785219" cy="44169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7" name="Google Shape;147;p22"/>
          <p:cNvSpPr txBox="1"/>
          <p:nvPr>
            <p:ph idx="1" type="body"/>
          </p:nvPr>
        </p:nvSpPr>
        <p:spPr>
          <a:xfrm>
            <a:off x="679391" y="3220213"/>
            <a:ext cx="7785219" cy="2478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8" name="Google Shape;148;p22"/>
          <p:cNvSpPr txBox="1"/>
          <p:nvPr>
            <p:ph idx="2" type="body"/>
          </p:nvPr>
        </p:nvSpPr>
        <p:spPr>
          <a:xfrm>
            <a:off x="679391" y="2829821"/>
            <a:ext cx="7785219" cy="315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149" name="Google Shape;149;p22"/>
          <p:cNvCxnSpPr/>
          <p:nvPr/>
        </p:nvCxnSpPr>
        <p:spPr>
          <a:xfrm>
            <a:off x="679391" y="1114679"/>
            <a:ext cx="7785219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50" name="Google Shape;150;p22"/>
          <p:cNvSpPr txBox="1"/>
          <p:nvPr>
            <p:ph idx="3" type="body"/>
          </p:nvPr>
        </p:nvSpPr>
        <p:spPr>
          <a:xfrm>
            <a:off x="0" y="1097306"/>
            <a:ext cx="9144000" cy="5402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1 Body ">
  <p:cSld name="01 Body 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/>
          <p:nvPr>
            <p:ph type="title"/>
          </p:nvPr>
        </p:nvSpPr>
        <p:spPr>
          <a:xfrm>
            <a:off x="628650" y="459466"/>
            <a:ext cx="7886700" cy="3678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1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33" name="Google Shape;33;p4"/>
          <p:cNvCxnSpPr/>
          <p:nvPr/>
        </p:nvCxnSpPr>
        <p:spPr>
          <a:xfrm>
            <a:off x="692935" y="945494"/>
            <a:ext cx="7758130" cy="0"/>
          </a:xfrm>
          <a:prstGeom prst="straightConnector1">
            <a:avLst/>
          </a:prstGeom>
          <a:noFill/>
          <a:ln cap="flat" cmpd="sng" w="19050">
            <a:solidFill>
              <a:srgbClr val="FAAD6D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4" name="Google Shape;34;p4"/>
          <p:cNvSpPr txBox="1"/>
          <p:nvPr>
            <p:ph idx="1" type="body"/>
          </p:nvPr>
        </p:nvSpPr>
        <p:spPr>
          <a:xfrm>
            <a:off x="628650" y="1287613"/>
            <a:ext cx="7886700" cy="46290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/>
          <p:nvPr>
            <p:ph type="title"/>
          </p:nvPr>
        </p:nvSpPr>
        <p:spPr>
          <a:xfrm>
            <a:off x="1371600" y="685800"/>
            <a:ext cx="7015734" cy="2743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Calibri"/>
              <a:buNone/>
              <a:defRPr b="1"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" type="body"/>
          </p:nvPr>
        </p:nvSpPr>
        <p:spPr>
          <a:xfrm>
            <a:off x="1371600" y="3613151"/>
            <a:ext cx="7015734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cap="none">
                <a:solidFill>
                  <a:srgbClr val="8A8A8A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949494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949494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5" name="Google Shape;45;p6"/>
          <p:cNvSpPr/>
          <p:nvPr/>
        </p:nvSpPr>
        <p:spPr>
          <a:xfrm>
            <a:off x="1" y="685800"/>
            <a:ext cx="457199" cy="5486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5 Body">
  <p:cSld name="05 Bod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630238" y="365125"/>
            <a:ext cx="7886700" cy="555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1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630238" y="1284941"/>
            <a:ext cx="3868737" cy="41928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1" i="0" sz="2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2286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2286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2286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2286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49" name="Google Shape;49;p7"/>
          <p:cNvSpPr txBox="1"/>
          <p:nvPr>
            <p:ph idx="2" type="body"/>
          </p:nvPr>
        </p:nvSpPr>
        <p:spPr>
          <a:xfrm>
            <a:off x="630238" y="1704231"/>
            <a:ext cx="3868737" cy="4208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50" name="Google Shape;50;p7"/>
          <p:cNvSpPr txBox="1"/>
          <p:nvPr>
            <p:ph idx="3" type="body"/>
          </p:nvPr>
        </p:nvSpPr>
        <p:spPr>
          <a:xfrm>
            <a:off x="4629150" y="1284941"/>
            <a:ext cx="3887788" cy="41928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1" i="0" sz="2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2286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2286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2286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2286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51" name="Google Shape;51;p7"/>
          <p:cNvSpPr txBox="1"/>
          <p:nvPr>
            <p:ph idx="4" type="body"/>
          </p:nvPr>
        </p:nvSpPr>
        <p:spPr>
          <a:xfrm>
            <a:off x="4629150" y="1704231"/>
            <a:ext cx="3887788" cy="4208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cxnSp>
        <p:nvCxnSpPr>
          <p:cNvPr id="52" name="Google Shape;52;p7"/>
          <p:cNvCxnSpPr/>
          <p:nvPr/>
        </p:nvCxnSpPr>
        <p:spPr>
          <a:xfrm>
            <a:off x="692935" y="945494"/>
            <a:ext cx="7758130" cy="0"/>
          </a:xfrm>
          <a:prstGeom prst="straightConnector1">
            <a:avLst/>
          </a:prstGeom>
          <a:noFill/>
          <a:ln cap="flat" cmpd="sng" w="19050">
            <a:solidFill>
              <a:srgbClr val="FAAD6D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clusion" showMasterSp="0">
  <p:cSld name="Conclusion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56" name="Google Shape;56;p8"/>
          <p:cNvSpPr/>
          <p:nvPr/>
        </p:nvSpPr>
        <p:spPr>
          <a:xfrm>
            <a:off x="0" y="1"/>
            <a:ext cx="17590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8"/>
          <p:cNvSpPr txBox="1"/>
          <p:nvPr>
            <p:ph type="title"/>
          </p:nvPr>
        </p:nvSpPr>
        <p:spPr>
          <a:xfrm>
            <a:off x="457200" y="571500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Calibri"/>
              <a:buNone/>
              <a:defRPr b="0" sz="21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" type="body"/>
          </p:nvPr>
        </p:nvSpPr>
        <p:spPr>
          <a:xfrm>
            <a:off x="457200" y="2286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4050"/>
              <a:buNone/>
              <a:defRPr b="1" sz="4050">
                <a:solidFill>
                  <a:schemeClr val="accent1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pic>
        <p:nvPicPr>
          <p:cNvPr descr="Graphical user interface, text, application, chat or text message" id="59" name="Google Shape;59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32700" y="1556889"/>
            <a:ext cx="6342901" cy="401727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&#10;&#10;Description automatically generated" id="60" name="Google Shape;60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" type="body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2900934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1115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indent="-31115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indent="-31115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/>
        </p:txBody>
      </p:sp>
      <p:sp>
        <p:nvSpPr>
          <p:cNvPr id="69" name="Google Shape;69;p10"/>
          <p:cNvSpPr txBox="1"/>
          <p:nvPr>
            <p:ph idx="2" type="body"/>
          </p:nvPr>
        </p:nvSpPr>
        <p:spPr>
          <a:xfrm>
            <a:off x="5863590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1115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indent="-31115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indent="-31115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/>
        </p:txBody>
      </p:sp>
      <p:sp>
        <p:nvSpPr>
          <p:cNvPr id="70" name="Google Shape;70;p10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10.xml"/><Relationship Id="rId22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9.xml"/><Relationship Id="rId21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23" Type="http://schemas.openxmlformats.org/officeDocument/2006/relationships/theme" Target="../theme/theme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19" Type="http://schemas.openxmlformats.org/officeDocument/2006/relationships/slideLayout" Target="../slideLayouts/slideLayout18.xml"/><Relationship Id="rId6" Type="http://schemas.openxmlformats.org/officeDocument/2006/relationships/slideLayout" Target="../slideLayouts/slideLayout5.xml"/><Relationship Id="rId1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1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None/>
              <a:defRPr b="1" i="0" sz="3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" name="Google Shape;12;p1"/>
          <p:cNvSpPr txBox="1"/>
          <p:nvPr>
            <p:ph idx="1" type="body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  <a:defRPr b="0" i="0" sz="2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1150" lvl="5" marL="27432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●"/>
              <a:defRPr b="0" i="0" sz="1300" u="none" cap="none" strike="noStrik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1150" lvl="6" marL="32004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●"/>
              <a:defRPr b="0" i="0" sz="1300" u="none" cap="none" strike="noStrik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1150" lvl="7" marL="36576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●"/>
              <a:defRPr b="0" i="0" sz="1300" u="none" cap="none" strike="noStrik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1150" lvl="8" marL="4114800" marR="0" rtl="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SzPts val="1300"/>
              <a:buFont typeface="Noto Sans Symbols"/>
              <a:buChar char="●"/>
              <a:defRPr b="0" i="0" sz="1300" u="none" cap="none" strike="noStrik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Logo&#10;&#10;Description automatically generated" id="15" name="Google Shape;15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  <p:sldLayoutId id="2147483668" r:id="rId2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3"/>
          <p:cNvSpPr txBox="1"/>
          <p:nvPr>
            <p:ph type="ctrTitle"/>
          </p:nvPr>
        </p:nvSpPr>
        <p:spPr>
          <a:xfrm>
            <a:off x="802386" y="1298448"/>
            <a:ext cx="5486400" cy="32552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rPr lang="en-U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STeLLA Scale Up and Sustainability Study (SSUP)</a:t>
            </a:r>
            <a:br>
              <a:rPr lang="en-U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23"/>
          <p:cNvSpPr txBox="1"/>
          <p:nvPr>
            <p:ph idx="1" type="subTitle"/>
          </p:nvPr>
        </p:nvSpPr>
        <p:spPr>
          <a:xfrm>
            <a:off x="825011" y="3886200"/>
            <a:ext cx="5486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SG #7: Science Teachers Learning From Lesson Analysis</a:t>
            </a:r>
            <a:endParaRPr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400"/>
              <a:buNone/>
            </a:pPr>
            <a:r>
              <a:rPr b="1" lang="en-U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Grade 4</a:t>
            </a: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4364"/>
              <a:buNone/>
            </a:pPr>
            <a:r>
              <a:rPr b="1" lang="en-U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Earth’s Changing Surface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400"/>
              <a:buNone/>
            </a:pPr>
            <a:r>
              <a:rPr b="1"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TEAM NAME</a:t>
            </a:r>
            <a:endParaRPr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28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2"/>
          <p:cNvSpPr/>
          <p:nvPr/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p32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p3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32"/>
          <p:cNvSpPr/>
          <p:nvPr/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32"/>
          <p:cNvSpPr txBox="1"/>
          <p:nvPr>
            <p:ph type="title"/>
          </p:nvPr>
        </p:nvSpPr>
        <p:spPr>
          <a:xfrm>
            <a:off x="972659" y="583540"/>
            <a:ext cx="6737617" cy="10009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br>
              <a:rPr lang="en-US" sz="3500">
                <a:solidFill>
                  <a:srgbClr val="FFFFFF"/>
                </a:solidFill>
              </a:rPr>
            </a:br>
            <a:br>
              <a:rPr lang="en-US" sz="3500">
                <a:solidFill>
                  <a:srgbClr val="FFFFFF"/>
                </a:solidFill>
              </a:rPr>
            </a:br>
            <a:br>
              <a:rPr lang="en-US" sz="3500">
                <a:solidFill>
                  <a:srgbClr val="FFFFFF"/>
                </a:solidFill>
              </a:rPr>
            </a:br>
            <a:r>
              <a:rPr lang="en-US" sz="3500">
                <a:solidFill>
                  <a:srgbClr val="FFFFFF"/>
                </a:solidFill>
              </a:rPr>
              <a:t>Preparing for Video Analysis: </a:t>
            </a:r>
            <a:br>
              <a:rPr lang="en-US" sz="3500">
                <a:solidFill>
                  <a:srgbClr val="FFFFFF"/>
                </a:solidFill>
              </a:rPr>
            </a:br>
            <a:r>
              <a:rPr lang="en-US" sz="3500">
                <a:solidFill>
                  <a:srgbClr val="FFFFFF"/>
                </a:solidFill>
              </a:rPr>
              <a:t>The Process</a:t>
            </a:r>
            <a:endParaRPr sz="3500">
              <a:solidFill>
                <a:srgbClr val="FFFFFF"/>
              </a:solidFill>
            </a:endParaRPr>
          </a:p>
        </p:txBody>
      </p:sp>
      <p:sp>
        <p:nvSpPr>
          <p:cNvPr id="261" name="Google Shape;261;p32"/>
          <p:cNvSpPr/>
          <p:nvPr/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32"/>
          <p:cNvSpPr/>
          <p:nvPr/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32"/>
          <p:cNvSpPr/>
          <p:nvPr/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lt2">
              <a:alpha val="6000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32"/>
          <p:cNvSpPr txBox="1"/>
          <p:nvPr/>
        </p:nvSpPr>
        <p:spPr>
          <a:xfrm>
            <a:off x="1200564" y="2535446"/>
            <a:ext cx="6737617" cy="35544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to create a shared image of the strategy</a:t>
            </a:r>
            <a:endParaRPr/>
          </a:p>
          <a:p>
            <a:pPr indent="17780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17780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Analyze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to consider the impact of the strategy on students</a:t>
            </a:r>
            <a:endParaRPr/>
          </a:p>
          <a:p>
            <a:pPr indent="17780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17780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Reflect and apply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to make the strategy part of our own practice</a:t>
            </a:r>
            <a:endParaRPr/>
          </a:p>
        </p:txBody>
      </p:sp>
      <p:pic>
        <p:nvPicPr>
          <p:cNvPr descr="A blue text on a black background&#10;&#10;Description automatically generated" id="265" name="Google Shape;265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38392" y="6206344"/>
            <a:ext cx="1063756" cy="29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0" name="Google Shape;270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71600" y="1223780"/>
            <a:ext cx="6289711" cy="4778742"/>
          </a:xfrm>
          <a:prstGeom prst="rect">
            <a:avLst/>
          </a:prstGeom>
          <a:noFill/>
          <a:ln>
            <a:noFill/>
          </a:ln>
        </p:spPr>
      </p:pic>
      <p:sp>
        <p:nvSpPr>
          <p:cNvPr id="271" name="Google Shape;271;p33"/>
          <p:cNvSpPr txBox="1"/>
          <p:nvPr/>
        </p:nvSpPr>
        <p:spPr>
          <a:xfrm rot="-2328509">
            <a:off x="4561320" y="2945884"/>
            <a:ext cx="3611187" cy="13389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en-US" sz="25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UPDATE Title and IMAGE once LAP is created</a:t>
            </a:r>
            <a:endParaRPr b="1" i="0" sz="25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33"/>
          <p:cNvSpPr txBox="1"/>
          <p:nvPr>
            <p:ph type="title"/>
          </p:nvPr>
        </p:nvSpPr>
        <p:spPr>
          <a:xfrm>
            <a:off x="914400" y="479058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Lesson Analysis Protocol: </a:t>
            </a:r>
            <a:r>
              <a:rPr lang="en-US" sz="3600">
                <a:solidFill>
                  <a:srgbClr val="FF0000"/>
                </a:solidFill>
              </a:rPr>
              <a:t>L#_Name_C#</a:t>
            </a:r>
            <a:endParaRPr sz="3600">
              <a:solidFill>
                <a:srgbClr val="FF0000"/>
              </a:solidFill>
            </a:endParaRPr>
          </a:p>
        </p:txBody>
      </p:sp>
      <p:pic>
        <p:nvPicPr>
          <p:cNvPr descr="A blue text on a black background&#10;&#10;Description automatically generated" id="273" name="Google Shape;273;p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73160" y="6370708"/>
            <a:ext cx="1063756" cy="29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8" name="Google Shape;278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71600" y="1223780"/>
            <a:ext cx="6289711" cy="4778742"/>
          </a:xfrm>
          <a:prstGeom prst="rect">
            <a:avLst/>
          </a:prstGeom>
          <a:noFill/>
          <a:ln>
            <a:noFill/>
          </a:ln>
        </p:spPr>
      </p:pic>
      <p:sp>
        <p:nvSpPr>
          <p:cNvPr id="279" name="Google Shape;279;p34"/>
          <p:cNvSpPr txBox="1"/>
          <p:nvPr/>
        </p:nvSpPr>
        <p:spPr>
          <a:xfrm rot="-2328509">
            <a:off x="4561320" y="2945884"/>
            <a:ext cx="3611187" cy="13389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en-US" sz="25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UPDATE Title and IMAGE once LAP is created</a:t>
            </a:r>
            <a:endParaRPr b="1" i="0" sz="25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34"/>
          <p:cNvSpPr txBox="1"/>
          <p:nvPr>
            <p:ph type="title"/>
          </p:nvPr>
        </p:nvSpPr>
        <p:spPr>
          <a:xfrm>
            <a:off x="914400" y="479058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Lesson Analysis Protocol: </a:t>
            </a:r>
            <a:r>
              <a:rPr lang="en-US" sz="3600">
                <a:solidFill>
                  <a:srgbClr val="FF0000"/>
                </a:solidFill>
              </a:rPr>
              <a:t>L#_Name_C#</a:t>
            </a:r>
            <a:endParaRPr sz="3600">
              <a:solidFill>
                <a:srgbClr val="FF0000"/>
              </a:solidFill>
            </a:endParaRPr>
          </a:p>
        </p:txBody>
      </p:sp>
      <p:pic>
        <p:nvPicPr>
          <p:cNvPr descr="A blue text on a black background&#10;&#10;Description automatically generated" id="281" name="Google Shape;281;p3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73160" y="6370708"/>
            <a:ext cx="1063756" cy="29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35"/>
          <p:cNvSpPr txBox="1"/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SG #7 Focus Questions</a:t>
            </a:r>
            <a:endParaRPr/>
          </a:p>
        </p:txBody>
      </p:sp>
      <p:sp>
        <p:nvSpPr>
          <p:cNvPr id="291" name="Google Shape;291;p35"/>
          <p:cNvSpPr/>
          <p:nvPr/>
        </p:nvSpPr>
        <p:spPr>
          <a:xfrm>
            <a:off x="1371600" y="2057400"/>
            <a:ext cx="6584701" cy="4171478"/>
          </a:xfrm>
          <a:prstGeom prst="rect">
            <a:avLst/>
          </a:prstGeom>
          <a:noFill/>
          <a:ln cap="flat" cmpd="sng" w="762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</a:pPr>
            <a:r>
              <a:rPr b="1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 and how do Strategies </a:t>
            </a:r>
            <a:r>
              <a:rPr b="1" i="0" lang="en-US" sz="21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XXX</a:t>
            </a:r>
            <a:r>
              <a:rPr b="1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influence teacher practice and student learning?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</a:pPr>
            <a:r>
              <a:t/>
            </a:r>
            <a:endParaRPr b="1" i="0" sz="2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</a:pPr>
            <a:r>
              <a:rPr b="1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what extent have students taken on the STeLLA-related habits of mind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36"/>
          <p:cNvSpPr/>
          <p:nvPr/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p36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8" name="Google Shape;298;p3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9" name="Google Shape;299;p36"/>
          <p:cNvSpPr/>
          <p:nvPr/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Google Shape;300;p36"/>
          <p:cNvSpPr txBox="1"/>
          <p:nvPr>
            <p:ph type="title"/>
          </p:nvPr>
        </p:nvSpPr>
        <p:spPr>
          <a:xfrm>
            <a:off x="1200565" y="1087374"/>
            <a:ext cx="6737617" cy="10009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600">
                <a:solidFill>
                  <a:srgbClr val="FFFFFF"/>
                </a:solidFill>
              </a:rPr>
              <a:t>Closing</a:t>
            </a:r>
            <a:endParaRPr/>
          </a:p>
        </p:txBody>
      </p:sp>
      <p:sp>
        <p:nvSpPr>
          <p:cNvPr id="301" name="Google Shape;301;p36"/>
          <p:cNvSpPr/>
          <p:nvPr/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Google Shape;302;p36"/>
          <p:cNvSpPr/>
          <p:nvPr/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Google Shape;303;p36"/>
          <p:cNvSpPr/>
          <p:nvPr/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lt2">
              <a:alpha val="6000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4" name="Google Shape;304;p36"/>
          <p:cNvSpPr txBox="1"/>
          <p:nvPr>
            <p:ph idx="4294967295" type="body"/>
          </p:nvPr>
        </p:nvSpPr>
        <p:spPr>
          <a:xfrm>
            <a:off x="1200564" y="2587426"/>
            <a:ext cx="6737617" cy="3242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/>
              <a:t>In the chat, ​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/>
              <a:t>Consider the STeLLA strategies and our discussion this afternoon.  What are your thoughts/feelings about your learning during today’s session. 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37"/>
          <p:cNvSpPr txBox="1"/>
          <p:nvPr>
            <p:ph type="title"/>
          </p:nvPr>
        </p:nvSpPr>
        <p:spPr>
          <a:xfrm>
            <a:off x="1371600" y="228600"/>
            <a:ext cx="7015734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Next Steps</a:t>
            </a:r>
            <a:endParaRPr/>
          </a:p>
        </p:txBody>
      </p:sp>
      <p:sp>
        <p:nvSpPr>
          <p:cNvPr id="311" name="Google Shape;311;p37"/>
          <p:cNvSpPr txBox="1"/>
          <p:nvPr>
            <p:ph idx="1" type="body"/>
          </p:nvPr>
        </p:nvSpPr>
        <p:spPr>
          <a:xfrm>
            <a:off x="1371600" y="2140966"/>
            <a:ext cx="7015734" cy="35740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Asynchronous Work: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Watch video and "Identify"</a:t>
            </a:r>
            <a:endParaRPr>
              <a:solidFill>
                <a:srgbClr val="FF0000"/>
              </a:solidFill>
            </a:endParaRPr>
          </a:p>
          <a:p>
            <a:pPr indent="-285750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FAC preparation (FAC, pictures of 6 students' work pre and post)</a:t>
            </a:r>
            <a:endParaRPr>
              <a:solidFill>
                <a:srgbClr val="FF0000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Our Next Session: 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</a:pPr>
            <a:r>
              <a:rPr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Date &amp; Time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</a:pPr>
            <a:r>
              <a:rPr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Whose video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</a:pPr>
            <a:r>
              <a:rPr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Strategy/Strategies ___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Questions/Clarifications?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t/>
            </a:r>
            <a:endParaRPr/>
          </a:p>
          <a:p>
            <a:pPr indent="-1905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1905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4"/>
          <p:cNvSpPr txBox="1"/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Opening</a:t>
            </a:r>
            <a:endParaRPr/>
          </a:p>
        </p:txBody>
      </p:sp>
      <p:sp>
        <p:nvSpPr>
          <p:cNvPr id="163" name="Google Shape;163;p24"/>
          <p:cNvSpPr txBox="1"/>
          <p:nvPr/>
        </p:nvSpPr>
        <p:spPr>
          <a:xfrm>
            <a:off x="626853" y="2057400"/>
            <a:ext cx="7890294" cy="39702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Share... </a:t>
            </a:r>
            <a:endParaRPr b="0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Thinking about your day, what are you letting go or “putting on hold” in order to be fully present in today’s session?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br>
              <a:rPr b="0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br>
              <a:rPr b="0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5"/>
          <p:cNvSpPr/>
          <p:nvPr/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25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2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25"/>
          <p:cNvSpPr/>
          <p:nvPr/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25"/>
          <p:cNvSpPr txBox="1"/>
          <p:nvPr>
            <p:ph type="title"/>
          </p:nvPr>
        </p:nvSpPr>
        <p:spPr>
          <a:xfrm>
            <a:off x="1200565" y="1087374"/>
            <a:ext cx="6737617" cy="10009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Agenda</a:t>
            </a:r>
            <a:endParaRPr sz="36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25"/>
          <p:cNvSpPr/>
          <p:nvPr/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25"/>
          <p:cNvSpPr/>
          <p:nvPr/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25"/>
          <p:cNvSpPr/>
          <p:nvPr/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lt2">
              <a:alpha val="6000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25"/>
          <p:cNvSpPr txBox="1"/>
          <p:nvPr/>
        </p:nvSpPr>
        <p:spPr>
          <a:xfrm>
            <a:off x="1200564" y="2535446"/>
            <a:ext cx="6737617" cy="35544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Opening 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Analysis of Practice</a:t>
            </a:r>
            <a:endParaRPr/>
          </a:p>
          <a:p>
            <a:pPr indent="-182880" lvl="1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Round 1</a:t>
            </a:r>
            <a:endParaRPr/>
          </a:p>
          <a:p>
            <a:pPr indent="-182880" lvl="1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Round 2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Closing</a:t>
            </a:r>
            <a:endParaRPr/>
          </a:p>
        </p:txBody>
      </p:sp>
      <p:pic>
        <p:nvPicPr>
          <p:cNvPr descr="A blue text on a black background&#10;&#10;Description automatically generated" id="178" name="Google Shape;178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72400" y="6457114"/>
            <a:ext cx="1048790" cy="2957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6"/>
          <p:cNvSpPr txBox="1"/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STeLLA Program Goals</a:t>
            </a:r>
            <a:endParaRPr/>
          </a:p>
        </p:txBody>
      </p:sp>
      <p:sp>
        <p:nvSpPr>
          <p:cNvPr id="185" name="Google Shape;185;p26"/>
          <p:cNvSpPr txBox="1"/>
          <p:nvPr>
            <p:ph idx="4294967295" type="body"/>
          </p:nvPr>
        </p:nvSpPr>
        <p:spPr>
          <a:xfrm>
            <a:off x="851095" y="2514600"/>
            <a:ext cx="6737350" cy="3554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8288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Deepen knowledge of teaching and learning </a:t>
            </a:r>
            <a:endParaRPr/>
          </a:p>
          <a:p>
            <a:pPr indent="-182880" lvl="0" marL="228600" rtl="0" algn="l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 ability to analyze and reflect on teaching and learning</a:t>
            </a:r>
            <a:endParaRPr/>
          </a:p>
          <a:p>
            <a:pPr indent="-182880" lvl="0" marL="228600" rtl="0" algn="l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 ability to use content knowledge and knowledge of teaching and learning to transform classroom practice </a:t>
            </a:r>
            <a:endParaRPr/>
          </a:p>
          <a:p>
            <a:pPr indent="-182880" lvl="0" marL="228600" rtl="0" algn="l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Deepen teacher content knowledge </a:t>
            </a:r>
            <a:endParaRPr/>
          </a:p>
          <a:p>
            <a:pPr indent="-182880" lvl="0" marL="228600" rtl="0" algn="l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 student learning in science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7"/>
          <p:cNvSpPr/>
          <p:nvPr/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2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2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27"/>
          <p:cNvSpPr/>
          <p:nvPr/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27"/>
          <p:cNvSpPr txBox="1"/>
          <p:nvPr>
            <p:ph type="title"/>
          </p:nvPr>
        </p:nvSpPr>
        <p:spPr>
          <a:xfrm>
            <a:off x="1200565" y="1087374"/>
            <a:ext cx="6737617" cy="10009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STeLLA Norms [</a:t>
            </a:r>
            <a:r>
              <a:rPr lang="en-US" sz="3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CUSTOMIZE</a:t>
            </a:r>
            <a:r>
              <a:rPr lang="en-US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]</a:t>
            </a:r>
            <a:endParaRPr sz="36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27"/>
          <p:cNvSpPr/>
          <p:nvPr/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27"/>
          <p:cNvSpPr/>
          <p:nvPr/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27"/>
          <p:cNvSpPr/>
          <p:nvPr/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lt2">
              <a:alpha val="6000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27"/>
          <p:cNvSpPr txBox="1"/>
          <p:nvPr>
            <p:ph idx="1" type="body"/>
          </p:nvPr>
        </p:nvSpPr>
        <p:spPr>
          <a:xfrm>
            <a:off x="1200564" y="2535446"/>
            <a:ext cx="6737617" cy="35544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b="1"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Basics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2880" lvl="0" marL="3429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Arrive prepared and on time; stay for the duration.</a:t>
            </a:r>
            <a:endParaRPr/>
          </a:p>
          <a:p>
            <a:pPr indent="-182880" lvl="0" marL="3429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Remain attentive, thoughtful, and mindful of our community; eliminate interruptions.</a:t>
            </a:r>
            <a:endParaRPr/>
          </a:p>
          <a:p>
            <a:pPr indent="-182880" lvl="0" marL="3429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room for participation from all and monitor your talk time. 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b="1"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Heart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288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Keep the goal in mind: We are analyzing teaching to improve student learning.</a:t>
            </a:r>
            <a:endParaRPr/>
          </a:p>
          <a:p>
            <a:pPr indent="-18288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Share your ideas, uncertainties, disagreements, and questions.</a:t>
            </a:r>
            <a:endParaRPr/>
          </a:p>
          <a:p>
            <a:pPr indent="-18288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Expect and ask questions to deepen everyone’s learning!</a:t>
            </a:r>
            <a:endParaRPr/>
          </a:p>
        </p:txBody>
      </p:sp>
      <p:sp>
        <p:nvSpPr>
          <p:cNvPr id="203" name="Google Shape;203;p27"/>
          <p:cNvSpPr txBox="1"/>
          <p:nvPr/>
        </p:nvSpPr>
        <p:spPr>
          <a:xfrm>
            <a:off x="628651" y="964071"/>
            <a:ext cx="7886699" cy="5385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600"/>
              </a:spcAft>
              <a:buClr>
                <a:srgbClr val="273676"/>
              </a:buClr>
              <a:buSzPts val="2400"/>
              <a:buFont typeface="Calibri"/>
              <a:buNone/>
            </a:pPr>
            <a:r>
              <a:rPr b="1" i="0" lang="en-US" sz="2400" u="none" cap="none" strike="noStrike">
                <a:solidFill>
                  <a:srgbClr val="273676"/>
                </a:solidFill>
                <a:latin typeface="Calibri"/>
                <a:ea typeface="Calibri"/>
                <a:cs typeface="Calibri"/>
                <a:sym typeface="Calibri"/>
              </a:rPr>
              <a:t>Purpose: </a:t>
            </a:r>
            <a:r>
              <a:rPr b="0" i="0" lang="en-US" sz="1800" u="none" cap="none" strike="noStrike">
                <a:solidFill>
                  <a:srgbClr val="273676"/>
                </a:solidFill>
                <a:latin typeface="Calibri"/>
                <a:ea typeface="Calibri"/>
                <a:cs typeface="Calibri"/>
                <a:sym typeface="Calibri"/>
              </a:rPr>
              <a:t>Build trust and develop a productive study group for all participants</a:t>
            </a:r>
            <a:endParaRPr b="0" i="0" sz="2400" u="none" cap="none" strike="noStrike">
              <a:solidFill>
                <a:srgbClr val="27367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blue text on a black background&#10;&#10;Description automatically generated" id="204" name="Google Shape;204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02400" y="6172200"/>
            <a:ext cx="1063756" cy="29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8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SG #7 Focus Questions</a:t>
            </a:r>
            <a:endParaRPr/>
          </a:p>
        </p:txBody>
      </p:sp>
      <p:sp>
        <p:nvSpPr>
          <p:cNvPr id="214" name="Google Shape;214;p28"/>
          <p:cNvSpPr/>
          <p:nvPr/>
        </p:nvSpPr>
        <p:spPr>
          <a:xfrm>
            <a:off x="3200400" y="1143000"/>
            <a:ext cx="5670301" cy="4181564"/>
          </a:xfrm>
          <a:prstGeom prst="rect">
            <a:avLst/>
          </a:prstGeom>
          <a:noFill/>
          <a:ln cap="flat" cmpd="sng" w="762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</a:pPr>
            <a:r>
              <a:rPr b="1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 and how do Strategies </a:t>
            </a:r>
            <a:r>
              <a:rPr b="1" i="0" lang="en-US" sz="21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XXX</a:t>
            </a:r>
            <a:r>
              <a:rPr b="1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influence teacher practice and student learning?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</a:pPr>
            <a:r>
              <a:t/>
            </a:r>
            <a:endParaRPr b="1" i="0" sz="2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</a:pPr>
            <a:r>
              <a:rPr b="1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what extent have students taken on the STeLLA-related habits of mind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9"/>
          <p:cNvSpPr txBox="1"/>
          <p:nvPr>
            <p:ph type="title"/>
          </p:nvPr>
        </p:nvSpPr>
        <p:spPr>
          <a:xfrm>
            <a:off x="936287" y="246405"/>
            <a:ext cx="7886359" cy="3974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4500"/>
              <a:t>STeLLA Conceptual Framework</a:t>
            </a:r>
            <a:endParaRPr sz="4500"/>
          </a:p>
        </p:txBody>
      </p:sp>
      <p:pic>
        <p:nvPicPr>
          <p:cNvPr id="223" name="Google Shape;223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558" y="1083290"/>
            <a:ext cx="4194173" cy="5159022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29"/>
          <p:cNvSpPr/>
          <p:nvPr/>
        </p:nvSpPr>
        <p:spPr>
          <a:xfrm>
            <a:off x="4469431" y="3209253"/>
            <a:ext cx="1809300" cy="317100"/>
          </a:xfrm>
          <a:prstGeom prst="rect">
            <a:avLst/>
          </a:prstGeom>
          <a:solidFill>
            <a:srgbClr val="FFFF00">
              <a:alpha val="23529"/>
            </a:srgbClr>
          </a:solidFill>
          <a:ln cap="flat" cmpd="sng" w="12700">
            <a:solidFill>
              <a:srgbClr val="A2A7A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25" name="Google Shape;225;p29"/>
          <p:cNvSpPr txBox="1"/>
          <p:nvPr/>
        </p:nvSpPr>
        <p:spPr>
          <a:xfrm rot="-1767147">
            <a:off x="6451262" y="2568122"/>
            <a:ext cx="2442338" cy="2123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Copy yellow box (if needed) and move the yellow highlight over the strategies that will be focused on during the video analyses. </a:t>
            </a:r>
            <a:endParaRPr b="0" i="0" sz="1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blue text on a black background&#10;&#10;Description automatically generated" id="226" name="Google Shape;226;p2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189747" y="6190389"/>
            <a:ext cx="1632899" cy="4604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0"/>
          <p:cNvSpPr/>
          <p:nvPr/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p30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3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30"/>
          <p:cNvSpPr/>
          <p:nvPr/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30"/>
          <p:cNvSpPr txBox="1"/>
          <p:nvPr/>
        </p:nvSpPr>
        <p:spPr>
          <a:xfrm>
            <a:off x="1200565" y="1087374"/>
            <a:ext cx="6737617" cy="10009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b="1" i="0" lang="en-US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Video Analysis:  Purposes</a:t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30"/>
          <p:cNvSpPr/>
          <p:nvPr/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30"/>
          <p:cNvSpPr/>
          <p:nvPr/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30"/>
          <p:cNvSpPr/>
          <p:nvPr/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lt2">
              <a:alpha val="6000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30"/>
          <p:cNvSpPr txBox="1"/>
          <p:nvPr/>
        </p:nvSpPr>
        <p:spPr>
          <a:xfrm>
            <a:off x="1200565" y="2651887"/>
            <a:ext cx="6737617" cy="35544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42900" lvl="0" marL="67437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Gain a deeper understanding of the strategies in messy reality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67437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67437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Slow analysis can lead to changes in practice at “full speed”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67437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67437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Practice our focus on what students are saying and thinking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67437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67437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Another way to dig into our ideas about the science</a:t>
            </a:r>
            <a:endParaRPr/>
          </a:p>
          <a:p>
            <a:pPr indent="16510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blue text on a black background&#10;&#10;Description automatically generated" id="240" name="Google Shape;240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17748" y="6206344"/>
            <a:ext cx="1335005" cy="3764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1"/>
          <p:cNvSpPr txBox="1"/>
          <p:nvPr>
            <p:ph type="title"/>
          </p:nvPr>
        </p:nvSpPr>
        <p:spPr>
          <a:xfrm>
            <a:off x="448147" y="650848"/>
            <a:ext cx="6337980" cy="6085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Lesson Analysis: The Basics </a:t>
            </a:r>
            <a:r>
              <a:rPr lang="en-US" sz="2000"/>
              <a:t>(pp. 1-2)</a:t>
            </a:r>
            <a:endParaRPr/>
          </a:p>
        </p:txBody>
      </p:sp>
      <p:sp>
        <p:nvSpPr>
          <p:cNvPr id="247" name="Google Shape;247;p31"/>
          <p:cNvSpPr txBox="1"/>
          <p:nvPr>
            <p:ph idx="4294967295" type="body"/>
          </p:nvPr>
        </p:nvSpPr>
        <p:spPr>
          <a:xfrm>
            <a:off x="325925" y="2057400"/>
            <a:ext cx="3868738" cy="4206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None/>
            </a:pPr>
            <a:r>
              <a:rPr lang="en-US"/>
              <a:t>Viewing Basics</a:t>
            </a:r>
            <a:endParaRPr/>
          </a:p>
        </p:txBody>
      </p:sp>
      <p:sp>
        <p:nvSpPr>
          <p:cNvPr id="248" name="Google Shape;248;p31"/>
          <p:cNvSpPr txBox="1"/>
          <p:nvPr>
            <p:ph idx="4294967295" type="body"/>
          </p:nvPr>
        </p:nvSpPr>
        <p:spPr>
          <a:xfrm>
            <a:off x="325925" y="2651125"/>
            <a:ext cx="3868738" cy="420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8288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lang="en-US" sz="2000"/>
              <a:t>Viewing Basic #1: </a:t>
            </a:r>
            <a:r>
              <a:rPr lang="en-US" sz="2000"/>
              <a:t>Look past the trivial, the little things that “bug” you.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lang="en-US" sz="2000"/>
              <a:t>Viewing Basic #2: </a:t>
            </a:r>
            <a:r>
              <a:rPr lang="en-US" sz="2000"/>
              <a:t>Avoid the “this doesn’t look like my classroom” trap.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lang="en-US" sz="2000"/>
              <a:t>Viewing Basic #3: </a:t>
            </a:r>
            <a:r>
              <a:rPr lang="en-US" sz="2000"/>
              <a:t>Avoid making snap judgments about the teaching or learning in the classroom you are viewing. </a:t>
            </a:r>
            <a:endParaRPr/>
          </a:p>
        </p:txBody>
      </p:sp>
      <p:sp>
        <p:nvSpPr>
          <p:cNvPr id="249" name="Google Shape;249;p31"/>
          <p:cNvSpPr txBox="1"/>
          <p:nvPr>
            <p:ph idx="4294967295" type="body"/>
          </p:nvPr>
        </p:nvSpPr>
        <p:spPr>
          <a:xfrm>
            <a:off x="5029200" y="2057399"/>
            <a:ext cx="3887787" cy="4206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None/>
            </a:pPr>
            <a:r>
              <a:rPr lang="en-US"/>
              <a:t>Analysis Basics</a:t>
            </a:r>
            <a:endParaRPr/>
          </a:p>
        </p:txBody>
      </p:sp>
      <p:sp>
        <p:nvSpPr>
          <p:cNvPr id="250" name="Google Shape;250;p31"/>
          <p:cNvSpPr txBox="1"/>
          <p:nvPr>
            <p:ph idx="4294967295" type="body"/>
          </p:nvPr>
        </p:nvSpPr>
        <p:spPr>
          <a:xfrm>
            <a:off x="4840697" y="2644995"/>
            <a:ext cx="3887787" cy="420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8288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lang="en-US" sz="2000">
                <a:latin typeface="Calibri"/>
                <a:ea typeface="Calibri"/>
                <a:cs typeface="Calibri"/>
                <a:sym typeface="Calibri"/>
              </a:rPr>
              <a:t>Analysis Basic #1: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Focus on student thinking and the science content storyline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lang="en-US" sz="2000">
                <a:latin typeface="Calibri"/>
                <a:ea typeface="Calibri"/>
                <a:cs typeface="Calibri"/>
                <a:sym typeface="Calibri"/>
              </a:rPr>
              <a:t>Analysis Basic #2: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Look for evidence to support any claims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lang="en-US" sz="2000">
                <a:latin typeface="Calibri"/>
                <a:ea typeface="Calibri"/>
                <a:cs typeface="Calibri"/>
                <a:sym typeface="Calibri"/>
              </a:rPr>
              <a:t>Analysis Basic #3: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Look more than once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lang="en-US" sz="2000">
                <a:latin typeface="Calibri"/>
                <a:ea typeface="Calibri"/>
                <a:cs typeface="Calibri"/>
                <a:sym typeface="Calibri"/>
              </a:rPr>
              <a:t>Analysis Basic #4: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Consider alternative explanations and teaching strategies.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rame">
  <a:themeElements>
    <a:clrScheme name="BSCS">
      <a:dk1>
        <a:srgbClr val="4C4C4C"/>
      </a:dk1>
      <a:lt1>
        <a:srgbClr val="FFFFFF"/>
      </a:lt1>
      <a:dk2>
        <a:srgbClr val="4C4C4C"/>
      </a:dk2>
      <a:lt2>
        <a:srgbClr val="FFFFFF"/>
      </a:lt2>
      <a:accent1>
        <a:srgbClr val="293476"/>
      </a:accent1>
      <a:accent2>
        <a:srgbClr val="3087B4"/>
      </a:accent2>
      <a:accent3>
        <a:srgbClr val="4C4C4C"/>
      </a:accent3>
      <a:accent4>
        <a:srgbClr val="DFE5ED"/>
      </a:accent4>
      <a:accent5>
        <a:srgbClr val="FDF3E7"/>
      </a:accent5>
      <a:accent6>
        <a:srgbClr val="5E3C7C"/>
      </a:accent6>
      <a:hlink>
        <a:srgbClr val="5E3C7C"/>
      </a:hlink>
      <a:folHlink>
        <a:srgbClr val="5E3C7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