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9144000"/>
  <p:notesSz cx="6858000" cy="9144000"/>
  <p:embeddedFontLst>
    <p:embeddedFont>
      <p:font typeface="Open Sans Light"/>
      <p:regular r:id="rId25"/>
      <p:bold r:id="rId26"/>
      <p:italic r:id="rId27"/>
      <p:boldItalic r:id="rId28"/>
    </p:embeddedFont>
    <p:embeddedFont>
      <p:font typeface="Open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Light-bold.fntdata"/><Relationship Id="rId25" Type="http://schemas.openxmlformats.org/officeDocument/2006/relationships/font" Target="fonts/OpenSansLight-regular.fntdata"/><Relationship Id="rId28" Type="http://schemas.openxmlformats.org/officeDocument/2006/relationships/font" Target="fonts/OpenSansLight-boldItalic.fntdata"/><Relationship Id="rId27" Type="http://schemas.openxmlformats.org/officeDocument/2006/relationships/font" Target="fonts/OpenSans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OpenSans-italic.fntdata"/><Relationship Id="rId30" Type="http://schemas.openxmlformats.org/officeDocument/2006/relationships/font" Target="fonts/OpenSans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OpenSans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5" name="Google Shape;255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9" name="Google Shape;269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7" name="Google Shape;27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5" name="Google Shape;285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4" name="Google Shape;29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01" name="Google Shape;301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8" name="Google Shape;308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Google Shape;30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310" name="Google Shape;310;p1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311" name="Google Shape;311;p1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312" name="Google Shape;312;p1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8" name="Google Shape;318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31" name="Google Shape;331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44" name="Google Shape;344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0" name="Google Shape;35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51" name="Google Shape;351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2" name="Google Shape;192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9" name="Google Shape;20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10" name="Google Shape;210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11" name="Google Shape;211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9" name="Google Shape;219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20" name="Google Shape;220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0" name="Google Shape;230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5" name="Google Shape;24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#8: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Earth’s Changing Surface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2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2"/>
          <p:cNvSpPr txBox="1"/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Preparing for Video Analysis: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The Process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262" name="Google Shape;262;p32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2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32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/>
          </a:p>
        </p:txBody>
      </p:sp>
      <p:pic>
        <p:nvPicPr>
          <p:cNvPr descr="A blue text on a black background&#10;&#10;Description automatically generated" id="266" name="Google Shape;26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8392" y="6206344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74" name="Google Shape;274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82" name="Google Shape;282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/>
          <p:nvPr>
            <p:ph type="title"/>
          </p:nvPr>
        </p:nvSpPr>
        <p:spPr>
          <a:xfrm>
            <a:off x="118872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Analysis of Student Work</a:t>
            </a:r>
            <a:endParaRPr sz="4500"/>
          </a:p>
        </p:txBody>
      </p:sp>
      <p:sp>
        <p:nvSpPr>
          <p:cNvPr id="288" name="Google Shape;288;p35"/>
          <p:cNvSpPr txBox="1"/>
          <p:nvPr>
            <p:ph idx="1" type="body"/>
          </p:nvPr>
        </p:nvSpPr>
        <p:spPr>
          <a:xfrm>
            <a:off x="1289304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Individually, examine the student work samples and FACs on the Jamboard.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Where do you see evidence of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growth in understanding of science ideas and ability to engage in science and engineering practices and crosscutting concepts?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struggles or common student ideas?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Be prepared to share patterns in your observations with your small group.</a:t>
            </a:r>
            <a:endParaRPr/>
          </a:p>
        </p:txBody>
      </p:sp>
      <p:pic>
        <p:nvPicPr>
          <p:cNvPr id="289" name="Google Shape;289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625" y="6350532"/>
            <a:ext cx="4000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35"/>
          <p:cNvSpPr txBox="1"/>
          <p:nvPr/>
        </p:nvSpPr>
        <p:spPr>
          <a:xfrm>
            <a:off x="733425" y="6352419"/>
            <a:ext cx="136207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None/>
            </a:pPr>
            <a:r>
              <a:rPr lang="en-U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 to Jamboard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A blue text on a black background&#10;&#10;Description automatically generated" id="291" name="Google Shape;291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6"/>
          <p:cNvSpPr txBox="1"/>
          <p:nvPr>
            <p:ph type="title"/>
          </p:nvPr>
        </p:nvSpPr>
        <p:spPr>
          <a:xfrm>
            <a:off x="137160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Analysis of Student Work</a:t>
            </a:r>
            <a:endParaRPr sz="4500"/>
          </a:p>
        </p:txBody>
      </p:sp>
      <p:sp>
        <p:nvSpPr>
          <p:cNvPr id="297" name="Google Shape;297;p36"/>
          <p:cNvSpPr txBox="1"/>
          <p:nvPr>
            <p:ph idx="1" type="body"/>
          </p:nvPr>
        </p:nvSpPr>
        <p:spPr>
          <a:xfrm>
            <a:off x="1307592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 your small group, share patterns in your observations.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Use the Jamboard to identify evidence of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growth in understanding of science ideas and ability to engage in science and engineering practices and crosscutting concepts?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struggles or common student ideas?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Be prepared to share your ideas with the whole group.</a:t>
            </a:r>
            <a:endParaRPr/>
          </a:p>
        </p:txBody>
      </p:sp>
      <p:pic>
        <p:nvPicPr>
          <p:cNvPr descr="A blue text on a black background&#10;&#10;Description automatically generated" id="298" name="Google Shape;29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"/>
          <p:cNvSpPr txBox="1"/>
          <p:nvPr>
            <p:ph type="title"/>
          </p:nvPr>
        </p:nvSpPr>
        <p:spPr>
          <a:xfrm>
            <a:off x="1371600" y="6858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Analysis of Student Work</a:t>
            </a:r>
            <a:endParaRPr sz="4500"/>
          </a:p>
        </p:txBody>
      </p:sp>
      <p:sp>
        <p:nvSpPr>
          <p:cNvPr id="304" name="Google Shape;304;p37"/>
          <p:cNvSpPr txBox="1"/>
          <p:nvPr>
            <p:ph idx="1" type="body"/>
          </p:nvPr>
        </p:nvSpPr>
        <p:spPr>
          <a:xfrm>
            <a:off x="1371600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How do you now look at student work using a STeLLA lens?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What do you want to remember for your teaching going forward?</a:t>
            </a:r>
            <a:endParaRPr/>
          </a:p>
        </p:txBody>
      </p:sp>
      <p:pic>
        <p:nvPicPr>
          <p:cNvPr descr="A blue text on a black background&#10;&#10;Description automatically generated" id="305" name="Google Shape;305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#8 Focus Questions</a:t>
            </a:r>
            <a:endParaRPr/>
          </a:p>
        </p:txBody>
      </p:sp>
      <p:sp>
        <p:nvSpPr>
          <p:cNvPr id="315" name="Google Shape;315;p38"/>
          <p:cNvSpPr/>
          <p:nvPr/>
        </p:nvSpPr>
        <p:spPr>
          <a:xfrm>
            <a:off x="1041149" y="2057401"/>
            <a:ext cx="7061701" cy="41148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you taking with you from this professional learning experience?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sz="2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9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39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3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39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9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Reflection &amp; Celebration</a:t>
            </a:r>
            <a:endParaRPr/>
          </a:p>
        </p:txBody>
      </p:sp>
      <p:sp>
        <p:nvSpPr>
          <p:cNvPr id="325" name="Google Shape;325;p39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39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9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9"/>
          <p:cNvSpPr txBox="1"/>
          <p:nvPr>
            <p:ph idx="1" type="body"/>
          </p:nvPr>
        </p:nvSpPr>
        <p:spPr>
          <a:xfrm>
            <a:off x="1200564" y="2663813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Pick one of the following prompts and capture your thoughts. Be prepared to share.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 yourself as a teacher BEFORE this course to who you are as a teacher NOW. Are there differences? If so, what are those differences?</a:t>
            </a:r>
            <a:endParaRPr/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a moment in your classroom that you feel captures something significant you learned from STeLLA.</a:t>
            </a:r>
            <a:endParaRPr/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you hope your STeLLA experience will impact your science teaching moving forward?</a:t>
            </a:r>
            <a:endParaRPr/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 that you want to celebrate and hold close in your teaching next week, next year, and 10 years from now.</a:t>
            </a:r>
            <a:endParaRPr/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on moments when you struggled learning or using the STeLLA strategies.</a:t>
            </a:r>
            <a:endParaRPr/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on any  “Aha!” moments you may have had during your STeLLA experience. </a:t>
            </a:r>
            <a:endParaRPr/>
          </a:p>
          <a:p>
            <a:pPr indent="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4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4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4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0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38" name="Google Shape;338;p4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4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4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40"/>
          <p:cNvSpPr txBox="1"/>
          <p:nvPr>
            <p:ph idx="4294967295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1B3B"/>
              </a:buClr>
              <a:buSzPts val="2400"/>
              <a:buNone/>
            </a:pPr>
            <a:r>
              <a:rPr lang="en-US">
                <a:solidFill>
                  <a:srgbClr val="131B3B"/>
                </a:solidFill>
                <a:latin typeface="Calibri"/>
                <a:ea typeface="Calibri"/>
                <a:cs typeface="Calibri"/>
                <a:sym typeface="Calibri"/>
              </a:rPr>
              <a:t>What have you learned from teaching our fall unit and study group sessions that you want to remember for our spring unit?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1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Celebration and Gratitude</a:t>
            </a:r>
            <a:endParaRPr/>
          </a:p>
        </p:txBody>
      </p:sp>
      <p:sp>
        <p:nvSpPr>
          <p:cNvPr id="347" name="Google Shape;347;p41"/>
          <p:cNvSpPr txBox="1"/>
          <p:nvPr>
            <p:ph idx="4294967295" type="body"/>
          </p:nvPr>
        </p:nvSpPr>
        <p:spPr>
          <a:xfrm>
            <a:off x="457200" y="2057400"/>
            <a:ext cx="73152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</a:pP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22467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&amp; Student Learning Artifacts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  <p:pic>
        <p:nvPicPr>
          <p:cNvPr descr="A blue text on a black background&#10;&#10;Description automatically generated" id="178" name="Google Shape;17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457114"/>
            <a:ext cx="1048790" cy="295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5" name="Google Shape;185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04" name="Google Shape;2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400" y="6172200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#8 Focus Questions</a:t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2743199" y="1242035"/>
            <a:ext cx="6211111" cy="446469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you taking with you from this professional learning experience?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sz="2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9"/>
          <p:cNvSpPr/>
          <p:nvPr/>
        </p:nvSpPr>
        <p:spPr>
          <a:xfrm>
            <a:off x="2327005" y="3278185"/>
            <a:ext cx="1780673" cy="1855136"/>
          </a:xfrm>
          <a:prstGeom prst="rect">
            <a:avLst/>
          </a:prstGeom>
          <a:solidFill>
            <a:srgbClr val="FFFF00">
              <a:alpha val="24313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4" name="Google Shape;224;p29"/>
          <p:cNvSpPr/>
          <p:nvPr/>
        </p:nvSpPr>
        <p:spPr>
          <a:xfrm>
            <a:off x="4244519" y="4778655"/>
            <a:ext cx="1780673" cy="354549"/>
          </a:xfrm>
          <a:prstGeom prst="rect">
            <a:avLst/>
          </a:prstGeom>
          <a:solidFill>
            <a:srgbClr val="FFFF00">
              <a:alpha val="24313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 rot="-1767147">
            <a:off x="6337303" y="2600820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9"/>
          <p:cNvSpPr txBox="1"/>
          <p:nvPr/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 sz="45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STeLLA Conceptual Framework</a:t>
            </a:r>
            <a:endParaRPr b="1" sz="45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27" name="Google Shape;227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2400" y="6311645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0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67437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41" name="Google Shape;241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17748" y="6206344"/>
            <a:ext cx="1335005" cy="37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8" name="Google Shape;248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9" name="Google Shape;249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50" name="Google Shape;250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51" name="Google Shape;251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