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6858000" cx="9144000"/>
  <p:notesSz cx="6858000" cy="9144000"/>
  <p:embeddedFontLst>
    <p:embeddedFont>
      <p:font typeface="Open Sans Light"/>
      <p:regular r:id="rId25"/>
      <p:bold r:id="rId26"/>
      <p:italic r:id="rId27"/>
      <p:boldItalic r:id="rId28"/>
    </p:embeddedFont>
    <p:embeddedFont>
      <p:font typeface="Open Sans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OpenSansLight-bold.fntdata"/><Relationship Id="rId25" Type="http://schemas.openxmlformats.org/officeDocument/2006/relationships/font" Target="fonts/OpenSansLight-regular.fntdata"/><Relationship Id="rId28" Type="http://schemas.openxmlformats.org/officeDocument/2006/relationships/font" Target="fonts/OpenSansLight-boldItalic.fntdata"/><Relationship Id="rId27" Type="http://schemas.openxmlformats.org/officeDocument/2006/relationships/font" Target="fonts/OpenSansLight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OpenSans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OpenSans-italic.fntdata"/><Relationship Id="rId30" Type="http://schemas.openxmlformats.org/officeDocument/2006/relationships/font" Target="fonts/OpenSans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32" Type="http://schemas.openxmlformats.org/officeDocument/2006/relationships/font" Target="fonts/OpenSans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4" name="Google Shape;154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4" name="Google Shape;254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55" name="Google Shape;255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69" name="Google Shape;269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77" name="Google Shape;277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85" name="Google Shape;285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94" name="Google Shape;294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01" name="Google Shape;301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8" name="Google Shape;308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9" name="Google Shape;309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310" name="Google Shape;310;p16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311" name="Google Shape;311;p16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312" name="Google Shape;312;p16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18" name="Google Shape;318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31" name="Google Shape;331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44" name="Google Shape;344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0" name="Google Shape;160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0" name="Google Shape;350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51" name="Google Shape;351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*Timing should be adjusted for the number of video clips and discussion you plan for participants to have during video analysis.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*Deciding when and how participants chart strategies 5, 7, 8 during the Fall study group sessions should be done with intentionality.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u="sng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u="sng"/>
              <a:t>Possible Timing: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Opening – 15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Analysis of Practice - 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     Round 1 – 45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     Round 2 – 30-35 min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"Chart" Strategy 5  - 15 – 20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Closing – 10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7" name="Google Shape;167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2" name="Google Shape;182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9" name="Google Shape;18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5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8/23/2022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5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BSCS: STeLLA High School Leadership Institute</a:t>
            </a:r>
            <a:endParaRPr/>
          </a:p>
        </p:txBody>
      </p:sp>
      <p:sp>
        <p:nvSpPr>
          <p:cNvPr id="192" name="Google Shape;192;p5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 1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7" name="Google Shape;207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8" name="Google Shape;20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209" name="Google Shape;209;p6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210" name="Google Shape;210;p6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211" name="Google Shape;211;p6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7" name="Google Shape;217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8" name="Google Shape;21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*Move/add the yellow box to highlight which strategies will be focal during the analysis today.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9" name="Google Shape;219;p7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STLHS Day 2</a:t>
            </a:r>
            <a:endParaRPr/>
          </a:p>
        </p:txBody>
      </p:sp>
      <p:sp>
        <p:nvSpPr>
          <p:cNvPr id="220" name="Google Shape;220;p7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30" name="Google Shape;230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4" name="Google Shape;244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45" name="Google Shape;245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3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 txBox="1"/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  <a:defRPr sz="5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" type="subTitle"/>
          </p:nvPr>
        </p:nvSpPr>
        <p:spPr>
          <a:xfrm>
            <a:off x="825011" y="4670246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CACEEC"/>
                </a:solidFill>
              </a:defRPr>
            </a:lvl1pPr>
            <a:lvl2pPr lvl="1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Logo&#10;&#10;Description automatically generated" id="23" name="Google Shape;23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5" name="Google Shape;75;p11"/>
          <p:cNvSpPr txBox="1"/>
          <p:nvPr>
            <p:ph idx="2" type="body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6" name="Google Shape;76;p11"/>
          <p:cNvSpPr txBox="1"/>
          <p:nvPr>
            <p:ph idx="3" type="body"/>
          </p:nvPr>
        </p:nvSpPr>
        <p:spPr>
          <a:xfrm>
            <a:off x="5863847" y="685801"/>
            <a:ext cx="2606040" cy="11509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7" name="Google Shape;77;p11"/>
          <p:cNvSpPr txBox="1"/>
          <p:nvPr>
            <p:ph idx="4" type="body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8" name="Google Shape;78;p1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2900934" y="868680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192024" y="3337560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/>
          <p:nvPr>
            <p:ph idx="2" type="pic"/>
          </p:nvPr>
        </p:nvSpPr>
        <p:spPr>
          <a:xfrm>
            <a:off x="2677983" y="767419"/>
            <a:ext cx="6086423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192024" y="3340602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2624326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 rot="5400000">
            <a:off x="3084831" y="681228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 rot="5400000">
            <a:off x="-1133475" y="2409825"/>
            <a:ext cx="4953000" cy="2114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 rot="5400000">
            <a:off x="3083814" y="685800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4" name="Google Shape;104;p16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6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Layout Option 2" showMasterSp="0">
  <p:cSld name="Comparison Layout Option 2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627460" y="2048843"/>
            <a:ext cx="3868340" cy="904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11" name="Google Shape;111;p17"/>
          <p:cNvSpPr txBox="1"/>
          <p:nvPr>
            <p:ph idx="2" type="body"/>
          </p:nvPr>
        </p:nvSpPr>
        <p:spPr>
          <a:xfrm>
            <a:off x="629842" y="2971800"/>
            <a:ext cx="3868340" cy="3217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2" name="Google Shape;112;p17"/>
          <p:cNvSpPr txBox="1"/>
          <p:nvPr>
            <p:ph idx="3" type="body"/>
          </p:nvPr>
        </p:nvSpPr>
        <p:spPr>
          <a:xfrm>
            <a:off x="4629150" y="2048843"/>
            <a:ext cx="3887391" cy="904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13" name="Google Shape;113;p17"/>
          <p:cNvSpPr txBox="1"/>
          <p:nvPr>
            <p:ph idx="4" type="body"/>
          </p:nvPr>
        </p:nvSpPr>
        <p:spPr>
          <a:xfrm>
            <a:off x="4629150" y="2971800"/>
            <a:ext cx="3887391" cy="3217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4" name="Google Shape;114;p17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7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116" name="Google Shape;116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search presention no title" showMasterSp="0">
  <p:cSld name="1_Research presention no title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457200" y="228601"/>
            <a:ext cx="8229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Logo&#10;&#10;Description automatically generated" id="122" name="Google Shape;122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Research presention no title two content" showMasterSp="0">
  <p:cSld name="2_Research presention no title two conten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9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457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5029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Logo&#10;&#10;Description automatically generated" id="128" name="Google Shape;128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ith Caption">
  <p:cSld name="2 Content with Caption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/>
        </p:txBody>
      </p:sp>
      <p:sp>
        <p:nvSpPr>
          <p:cNvPr id="132" name="Google Shape;132;p20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2" type="body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  <p:sp>
        <p:nvSpPr>
          <p:cNvPr id="135" name="Google Shape;135;p20"/>
          <p:cNvSpPr txBox="1"/>
          <p:nvPr>
            <p:ph idx="3" type="body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Option 2" showMasterSp="0">
  <p:cSld name="Title Only Option 2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29" name="Google Shape;2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/titles with Caption">
  <p:cSld name="2 Content w/titles with Caption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/>
        </p:txBody>
      </p:sp>
      <p:sp>
        <p:nvSpPr>
          <p:cNvPr id="139" name="Google Shape;139;p2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2" type="body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42" name="Google Shape;142;p21"/>
          <p:cNvSpPr txBox="1"/>
          <p:nvPr>
            <p:ph idx="3" type="body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  <p:sp>
        <p:nvSpPr>
          <p:cNvPr id="143" name="Google Shape;143;p21"/>
          <p:cNvSpPr txBox="1"/>
          <p:nvPr>
            <p:ph idx="4" type="body"/>
          </p:nvPr>
        </p:nvSpPr>
        <p:spPr>
          <a:xfrm>
            <a:off x="5863847" y="685801"/>
            <a:ext cx="2606040" cy="11509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44" name="Google Shape;144;p21"/>
          <p:cNvSpPr txBox="1"/>
          <p:nvPr>
            <p:ph idx="5" type="body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SCS title page">
  <p:cSld name="1_BSCS title page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679391" y="2543286"/>
            <a:ext cx="7785219" cy="4416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679391" y="3220213"/>
            <a:ext cx="7785219" cy="2478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Google Shape;148;p22"/>
          <p:cNvSpPr txBox="1"/>
          <p:nvPr>
            <p:ph idx="2" type="body"/>
          </p:nvPr>
        </p:nvSpPr>
        <p:spPr>
          <a:xfrm>
            <a:off x="679391" y="2829821"/>
            <a:ext cx="7785219" cy="315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49" name="Google Shape;149;p22"/>
          <p:cNvCxnSpPr/>
          <p:nvPr/>
        </p:nvCxnSpPr>
        <p:spPr>
          <a:xfrm>
            <a:off x="679391" y="1114679"/>
            <a:ext cx="7785219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0" name="Google Shape;150;p22"/>
          <p:cNvSpPr txBox="1"/>
          <p:nvPr>
            <p:ph idx="3" type="body"/>
          </p:nvPr>
        </p:nvSpPr>
        <p:spPr>
          <a:xfrm>
            <a:off x="0" y="1097306"/>
            <a:ext cx="9144000" cy="5402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1 Body ">
  <p:cSld name="01 Body 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628650" y="459466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33" name="Google Shape;33;p4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cap="flat" cmpd="sng" w="19050">
            <a:solidFill>
              <a:srgbClr val="FAAD6D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628650" y="1287613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1371600" y="6858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b="1"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1371600" y="3613151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8A8A8A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949494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949494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5 Body">
  <p:cSld name="05 Bod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630238" y="365125"/>
            <a:ext cx="7886700" cy="555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630238" y="1284941"/>
            <a:ext cx="3868737" cy="4192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630238" y="1704231"/>
            <a:ext cx="3868737" cy="420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3" type="body"/>
          </p:nvPr>
        </p:nvSpPr>
        <p:spPr>
          <a:xfrm>
            <a:off x="4629150" y="1284941"/>
            <a:ext cx="3887788" cy="4192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4" type="body"/>
          </p:nvPr>
        </p:nvSpPr>
        <p:spPr>
          <a:xfrm>
            <a:off x="4629150" y="1704231"/>
            <a:ext cx="3887788" cy="420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cxnSp>
        <p:nvCxnSpPr>
          <p:cNvPr id="52" name="Google Shape;52;p7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cap="flat" cmpd="sng" w="19050">
            <a:solidFill>
              <a:srgbClr val="FAAD6D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clusion" showMasterSp="0">
  <p:cSld name="Conclus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6" name="Google Shape;56;p8"/>
          <p:cNvSpPr/>
          <p:nvPr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8"/>
          <p:cNvSpPr txBox="1"/>
          <p:nvPr>
            <p:ph type="title"/>
          </p:nvPr>
        </p:nvSpPr>
        <p:spPr>
          <a:xfrm>
            <a:off x="457200" y="57150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libri"/>
              <a:buNone/>
              <a:defRPr b="0" sz="21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" type="body"/>
          </p:nvPr>
        </p:nvSpPr>
        <p:spPr>
          <a:xfrm>
            <a:off x="457200" y="228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050"/>
              <a:buNone/>
              <a:defRPr b="1" sz="4050">
                <a:solidFill>
                  <a:schemeClr val="accen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Graphical user interface, text, application, chat or text message" id="59" name="Google Shape;5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32700" y="1556889"/>
            <a:ext cx="6342901" cy="40172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" id="60" name="Google Shape;6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" type="body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69" name="Google Shape;69;p10"/>
          <p:cNvSpPr txBox="1"/>
          <p:nvPr>
            <p:ph idx="2" type="body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0" name="Google Shape;70;p10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10.xml"/><Relationship Id="rId22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23" Type="http://schemas.openxmlformats.org/officeDocument/2006/relationships/theme" Target="../theme/theme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slideLayout" Target="../slideLayouts/slideLayout18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  <a:defRPr b="1" i="0" sz="3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  <a:defRPr b="0" i="0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1150" lvl="5" marL="27432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1150" lvl="6" marL="3200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1150" lvl="7" marL="3657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1150" lvl="8" marL="4114800" marR="0" rtl="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Logo&#10;&#10;Description automatically generated"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/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STeLLA Scale Up and Sustainability Study (SSUP)</a:t>
            </a:r>
            <a:b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3"/>
          <p:cNvSpPr txBox="1"/>
          <p:nvPr>
            <p:ph idx="1" type="subTitle"/>
          </p:nvPr>
        </p:nvSpPr>
        <p:spPr>
          <a:xfrm>
            <a:off x="825011" y="3886200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SG #8: Science Teachers Learning From Lesson Analysis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Grade 4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364"/>
              <a:buNone/>
            </a:pPr>
            <a:r>
              <a:rPr b="1"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Earth’s Changing Surface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b="1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TEAM NAME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2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32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3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2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32"/>
          <p:cNvSpPr txBox="1"/>
          <p:nvPr>
            <p:ph type="title"/>
          </p:nvPr>
        </p:nvSpPr>
        <p:spPr>
          <a:xfrm>
            <a:off x="972659" y="583540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br>
              <a:rPr lang="en-US" sz="3500">
                <a:solidFill>
                  <a:srgbClr val="FFFFFF"/>
                </a:solidFill>
              </a:rPr>
            </a:br>
            <a:br>
              <a:rPr lang="en-US" sz="3500">
                <a:solidFill>
                  <a:srgbClr val="FFFFFF"/>
                </a:solidFill>
              </a:rPr>
            </a:br>
            <a:br>
              <a:rPr lang="en-US" sz="3500">
                <a:solidFill>
                  <a:srgbClr val="FFFFFF"/>
                </a:solidFill>
              </a:rPr>
            </a:br>
            <a:r>
              <a:rPr lang="en-US" sz="3500">
                <a:solidFill>
                  <a:srgbClr val="FFFFFF"/>
                </a:solidFill>
              </a:rPr>
              <a:t>Preparing for Video Analysis: </a:t>
            </a:r>
            <a:br>
              <a:rPr lang="en-US" sz="3500">
                <a:solidFill>
                  <a:srgbClr val="FFFFFF"/>
                </a:solidFill>
              </a:rPr>
            </a:br>
            <a:r>
              <a:rPr lang="en-US" sz="3500">
                <a:solidFill>
                  <a:srgbClr val="FFFFFF"/>
                </a:solidFill>
              </a:rPr>
              <a:t>The Process</a:t>
            </a:r>
            <a:endParaRPr sz="3500">
              <a:solidFill>
                <a:srgbClr val="FFFFFF"/>
              </a:solidFill>
            </a:endParaRPr>
          </a:p>
        </p:txBody>
      </p:sp>
      <p:sp>
        <p:nvSpPr>
          <p:cNvPr id="262" name="Google Shape;262;p32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32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32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32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to create a shared image of the strategy</a:t>
            </a:r>
            <a:endParaRPr/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to consider the impact of the strategy on students</a:t>
            </a:r>
            <a:endParaRPr/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to make the strategy part of our own practice</a:t>
            </a:r>
            <a:endParaRPr/>
          </a:p>
        </p:txBody>
      </p:sp>
      <p:pic>
        <p:nvPicPr>
          <p:cNvPr descr="A blue text on a black background&#10;&#10;Description automatically generated" id="266" name="Google Shape;266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38392" y="6206344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Google Shape;271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223780"/>
            <a:ext cx="6289711" cy="4778742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Google Shape;272;p33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b="1" i="0" sz="2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33"/>
          <p:cNvSpPr txBox="1"/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>
                <a:solidFill>
                  <a:srgbClr val="FF0000"/>
                </a:solidFill>
              </a:rPr>
              <a:t>L#_Name_C#</a:t>
            </a:r>
            <a:endParaRPr sz="3600">
              <a:solidFill>
                <a:srgbClr val="FF0000"/>
              </a:solidFill>
            </a:endParaRPr>
          </a:p>
        </p:txBody>
      </p:sp>
      <p:pic>
        <p:nvPicPr>
          <p:cNvPr descr="A blue text on a black background&#10;&#10;Description automatically generated" id="274" name="Google Shape;274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3160" y="6370708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Google Shape;279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223780"/>
            <a:ext cx="6289711" cy="4778742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p34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b="1" i="0" sz="2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34"/>
          <p:cNvSpPr txBox="1"/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>
                <a:solidFill>
                  <a:srgbClr val="FF0000"/>
                </a:solidFill>
              </a:rPr>
              <a:t>L#_Name_C#</a:t>
            </a:r>
            <a:endParaRPr sz="3600">
              <a:solidFill>
                <a:srgbClr val="FF0000"/>
              </a:solidFill>
            </a:endParaRPr>
          </a:p>
        </p:txBody>
      </p:sp>
      <p:pic>
        <p:nvPicPr>
          <p:cNvPr descr="A blue text on a black background&#10;&#10;Description automatically generated" id="282" name="Google Shape;282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3160" y="6370708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5"/>
          <p:cNvSpPr txBox="1"/>
          <p:nvPr>
            <p:ph type="title"/>
          </p:nvPr>
        </p:nvSpPr>
        <p:spPr>
          <a:xfrm>
            <a:off x="1188720" y="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/>
              <a:t>Analysis of Student Work</a:t>
            </a:r>
            <a:endParaRPr sz="4500"/>
          </a:p>
        </p:txBody>
      </p:sp>
      <p:sp>
        <p:nvSpPr>
          <p:cNvPr id="288" name="Google Shape;288;p35"/>
          <p:cNvSpPr txBox="1"/>
          <p:nvPr>
            <p:ph idx="1" type="body"/>
          </p:nvPr>
        </p:nvSpPr>
        <p:spPr>
          <a:xfrm>
            <a:off x="1289304" y="2057400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Individually, examine the student work samples and FACs on the Jamboard.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Where do you see evidence of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/>
              <a:t>growth in understanding of science ideas and ability to engage in science and engineering practices and crosscutting concepts?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/>
              <a:t>struggles or common student ideas?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Be prepared to share patterns in your observations with your small group.</a:t>
            </a:r>
            <a:endParaRPr/>
          </a:p>
        </p:txBody>
      </p:sp>
      <p:pic>
        <p:nvPicPr>
          <p:cNvPr id="289" name="Google Shape;289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625" y="6350532"/>
            <a:ext cx="4000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35"/>
          <p:cNvSpPr txBox="1"/>
          <p:nvPr/>
        </p:nvSpPr>
        <p:spPr>
          <a:xfrm>
            <a:off x="733425" y="6352419"/>
            <a:ext cx="136207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None/>
            </a:pPr>
            <a:r>
              <a:rPr lang="en-U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Link to Jamboard</a:t>
            </a:r>
            <a:endParaRPr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descr="A blue text on a black background&#10;&#10;Description automatically generated" id="291" name="Google Shape;291;p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3160" y="6370708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6"/>
          <p:cNvSpPr txBox="1"/>
          <p:nvPr>
            <p:ph type="title"/>
          </p:nvPr>
        </p:nvSpPr>
        <p:spPr>
          <a:xfrm>
            <a:off x="1371600" y="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/>
              <a:t>Analysis of Student Work</a:t>
            </a:r>
            <a:endParaRPr sz="4500"/>
          </a:p>
        </p:txBody>
      </p:sp>
      <p:sp>
        <p:nvSpPr>
          <p:cNvPr id="297" name="Google Shape;297;p36"/>
          <p:cNvSpPr txBox="1"/>
          <p:nvPr>
            <p:ph idx="1" type="body"/>
          </p:nvPr>
        </p:nvSpPr>
        <p:spPr>
          <a:xfrm>
            <a:off x="1307592" y="2057400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In your small group, share patterns in your observations.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Use the Jamboard to identify evidence of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/>
              <a:t>growth in understanding of science ideas and ability to engage in science and engineering practices and crosscutting concepts?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/>
              <a:t>struggles or common student ideas?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Be prepared to share your ideas with the whole group.</a:t>
            </a:r>
            <a:endParaRPr/>
          </a:p>
        </p:txBody>
      </p:sp>
      <p:pic>
        <p:nvPicPr>
          <p:cNvPr descr="A blue text on a black background&#10;&#10;Description automatically generated" id="298" name="Google Shape;298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3160" y="6370708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7"/>
          <p:cNvSpPr txBox="1"/>
          <p:nvPr>
            <p:ph type="title"/>
          </p:nvPr>
        </p:nvSpPr>
        <p:spPr>
          <a:xfrm>
            <a:off x="1371600" y="685800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/>
              <a:t>Analysis of Student Work</a:t>
            </a:r>
            <a:endParaRPr sz="4500"/>
          </a:p>
        </p:txBody>
      </p:sp>
      <p:sp>
        <p:nvSpPr>
          <p:cNvPr id="304" name="Google Shape;304;p37"/>
          <p:cNvSpPr txBox="1"/>
          <p:nvPr>
            <p:ph idx="1" type="body"/>
          </p:nvPr>
        </p:nvSpPr>
        <p:spPr>
          <a:xfrm>
            <a:off x="1371600" y="2057400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How do you now look at student work using a STeLLA lens?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What do you want to remember for your teaching going forward?</a:t>
            </a:r>
            <a:endParaRPr/>
          </a:p>
        </p:txBody>
      </p:sp>
      <p:pic>
        <p:nvPicPr>
          <p:cNvPr descr="A blue text on a black background&#10;&#10;Description automatically generated" id="305" name="Google Shape;305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3160" y="6370708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8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SG #8 Focus Questions</a:t>
            </a:r>
            <a:endParaRPr/>
          </a:p>
        </p:txBody>
      </p:sp>
      <p:sp>
        <p:nvSpPr>
          <p:cNvPr id="315" name="Google Shape;315;p38"/>
          <p:cNvSpPr/>
          <p:nvPr/>
        </p:nvSpPr>
        <p:spPr>
          <a:xfrm>
            <a:off x="1041149" y="2057401"/>
            <a:ext cx="7061701" cy="41148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and how do Strategies </a:t>
            </a: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influence teacher practice and student learning?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what extent have students taken on the STeLLA-related habits of mind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you taking with you from this professional learning experience?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t/>
            </a:r>
            <a:endParaRPr b="1"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9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39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3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39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39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Reflection &amp; Celebration</a:t>
            </a:r>
            <a:endParaRPr/>
          </a:p>
        </p:txBody>
      </p:sp>
      <p:sp>
        <p:nvSpPr>
          <p:cNvPr id="325" name="Google Shape;325;p39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39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39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39"/>
          <p:cNvSpPr txBox="1"/>
          <p:nvPr>
            <p:ph idx="1" type="body"/>
          </p:nvPr>
        </p:nvSpPr>
        <p:spPr>
          <a:xfrm>
            <a:off x="1200564" y="2663813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Pick one of the following prompts and capture your thoughts. Be prepared to share.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Compare yourself as a teacher BEFORE this course to who you are as a teacher NOW. Are there differences? If so, what are those differences?</a:t>
            </a:r>
            <a:endParaRPr/>
          </a:p>
          <a:p>
            <a:pPr indent="-18288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a moment in your classroom that you feel captures something significant you learned from STeLLA.</a:t>
            </a:r>
            <a:endParaRPr/>
          </a:p>
          <a:p>
            <a:pPr indent="-18288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you hope your STeLLA experience will impact your science teaching moving forward?</a:t>
            </a:r>
            <a:endParaRPr/>
          </a:p>
          <a:p>
            <a:pPr indent="-18288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it that you want to celebrate and hold close in your teaching next week, next year, and 10 years from now.</a:t>
            </a:r>
            <a:endParaRPr/>
          </a:p>
          <a:p>
            <a:pPr indent="-18288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Reflect on moments when you struggled learning or using the STeLLA strategies.</a:t>
            </a:r>
            <a:endParaRPr/>
          </a:p>
          <a:p>
            <a:pPr indent="-18288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Reflect on any  “Aha!” moments you may have had during your STeLLA experience. </a:t>
            </a:r>
            <a:endParaRPr/>
          </a:p>
          <a:p>
            <a:pPr indent="1524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0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40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40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40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solidFill>
                  <a:srgbClr val="FFFFFF"/>
                </a:solidFill>
              </a:rPr>
              <a:t>Closing</a:t>
            </a:r>
            <a:endParaRPr/>
          </a:p>
        </p:txBody>
      </p:sp>
      <p:sp>
        <p:nvSpPr>
          <p:cNvPr id="338" name="Google Shape;338;p40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40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40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40"/>
          <p:cNvSpPr txBox="1"/>
          <p:nvPr>
            <p:ph idx="4294967295" type="body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31B3B"/>
              </a:buClr>
              <a:buSzPts val="2400"/>
              <a:buNone/>
            </a:pPr>
            <a:r>
              <a:rPr lang="en-US">
                <a:solidFill>
                  <a:srgbClr val="131B3B"/>
                </a:solidFill>
                <a:latin typeface="Calibri"/>
                <a:ea typeface="Calibri"/>
                <a:cs typeface="Calibri"/>
                <a:sym typeface="Calibri"/>
              </a:rPr>
              <a:t>What have you learned from teaching our fall unit and study group sessions that you want to remember for our spring unit?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41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Celebration and Gratitude</a:t>
            </a:r>
            <a:endParaRPr/>
          </a:p>
        </p:txBody>
      </p:sp>
      <p:sp>
        <p:nvSpPr>
          <p:cNvPr id="347" name="Google Shape;347;p41"/>
          <p:cNvSpPr txBox="1"/>
          <p:nvPr>
            <p:ph idx="4294967295" type="body"/>
          </p:nvPr>
        </p:nvSpPr>
        <p:spPr>
          <a:xfrm>
            <a:off x="457200" y="2057400"/>
            <a:ext cx="73152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</a:pP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4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Opening</a:t>
            </a:r>
            <a:endParaRPr/>
          </a:p>
        </p:txBody>
      </p:sp>
      <p:sp>
        <p:nvSpPr>
          <p:cNvPr id="163" name="Google Shape;163;p24"/>
          <p:cNvSpPr txBox="1"/>
          <p:nvPr/>
        </p:nvSpPr>
        <p:spPr>
          <a:xfrm>
            <a:off x="626853" y="2057400"/>
            <a:ext cx="7890294" cy="22467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5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5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5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5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5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5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5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Opening 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 of Practice</a:t>
            </a:r>
            <a:endParaRPr/>
          </a:p>
          <a:p>
            <a:pPr indent="-182880" lvl="1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1</a:t>
            </a:r>
            <a:endParaRPr/>
          </a:p>
          <a:p>
            <a:pPr indent="-182880" lvl="1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Round 2</a:t>
            </a:r>
            <a:endParaRPr/>
          </a:p>
          <a:p>
            <a:pPr indent="-182880" lvl="1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FAC &amp; Student Learning Artifacts</a:t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Closing</a:t>
            </a:r>
            <a:endParaRPr/>
          </a:p>
        </p:txBody>
      </p:sp>
      <p:pic>
        <p:nvPicPr>
          <p:cNvPr descr="A blue text on a black background&#10;&#10;Description automatically generated" id="178" name="Google Shape;178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2400" y="6457114"/>
            <a:ext cx="1048790" cy="295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6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STeLLA Program Goals</a:t>
            </a:r>
            <a:endParaRPr/>
          </a:p>
        </p:txBody>
      </p:sp>
      <p:sp>
        <p:nvSpPr>
          <p:cNvPr id="185" name="Google Shape;185;p26"/>
          <p:cNvSpPr txBox="1"/>
          <p:nvPr>
            <p:ph idx="4294967295" type="body"/>
          </p:nvPr>
        </p:nvSpPr>
        <p:spPr>
          <a:xfrm>
            <a:off x="851095" y="2514600"/>
            <a:ext cx="6737350" cy="3554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8288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Deepen knowledge of teaching and learning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ability to analyze and reflect on teaching and learning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ability to use content knowledge and knowledge of teaching and learning to transform classroom practice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Deepen teacher content knowledge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student learning in science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7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7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STeLLA Norms [</a:t>
            </a: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CUSTOMIZE</a:t>
            </a: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7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7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7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7"/>
          <p:cNvSpPr txBox="1"/>
          <p:nvPr>
            <p:ph idx="1" type="body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Basics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Arrive prepared and on time; stay for the duration.</a:t>
            </a:r>
            <a:endParaRPr/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Remain attentive, thoughtful, and mindful of our community; eliminate interruptions.</a:t>
            </a:r>
            <a:endParaRPr/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room for participation from all and monitor your talk time. 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Heart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the goal in mind: We are analyzing teaching to improve student learning.</a:t>
            </a:r>
            <a:endParaRPr/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your ideas, uncertainties, disagreements, and questions.</a:t>
            </a:r>
            <a:endParaRPr/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Expect and ask questions to deepen everyone’s learning!</a:t>
            </a: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628651" y="964071"/>
            <a:ext cx="7886699" cy="5385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600"/>
              </a:spcAft>
              <a:buClr>
                <a:srgbClr val="273676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b="0" i="0" lang="en-US" sz="1800" u="none" cap="none" strike="noStrik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Build trust and develop a productive study group for all participants</a:t>
            </a:r>
            <a:endParaRPr b="0" i="0" sz="2400" u="none" cap="none" strike="noStrike">
              <a:solidFill>
                <a:srgbClr val="2736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text on a black background&#10;&#10;Description automatically generated" id="204" name="Google Shape;20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02400" y="6172200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8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SG #8 Focus Questions</a:t>
            </a:r>
            <a:endParaRPr/>
          </a:p>
        </p:txBody>
      </p:sp>
      <p:sp>
        <p:nvSpPr>
          <p:cNvPr id="214" name="Google Shape;214;p28"/>
          <p:cNvSpPr/>
          <p:nvPr/>
        </p:nvSpPr>
        <p:spPr>
          <a:xfrm>
            <a:off x="2743199" y="1242035"/>
            <a:ext cx="6211111" cy="4464698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and how do Strategies </a:t>
            </a: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influence teacher practice and student learning?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what extent have students taken on the STeLLA-related habits of mind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you taking with you from this professional learning experience?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t/>
            </a:r>
            <a:endParaRPr b="1"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558" y="1083290"/>
            <a:ext cx="4194173" cy="5159022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29"/>
          <p:cNvSpPr/>
          <p:nvPr/>
        </p:nvSpPr>
        <p:spPr>
          <a:xfrm>
            <a:off x="2327005" y="3278185"/>
            <a:ext cx="1780673" cy="1855136"/>
          </a:xfrm>
          <a:prstGeom prst="rect">
            <a:avLst/>
          </a:prstGeom>
          <a:solidFill>
            <a:srgbClr val="FFFF00">
              <a:alpha val="24313"/>
            </a:srgbClr>
          </a:solidFill>
          <a:ln cap="flat" cmpd="sng" w="12700">
            <a:solidFill>
              <a:srgbClr val="A2A7A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4" name="Google Shape;224;p29"/>
          <p:cNvSpPr/>
          <p:nvPr/>
        </p:nvSpPr>
        <p:spPr>
          <a:xfrm>
            <a:off x="4244519" y="4778655"/>
            <a:ext cx="1780673" cy="354549"/>
          </a:xfrm>
          <a:prstGeom prst="rect">
            <a:avLst/>
          </a:prstGeom>
          <a:solidFill>
            <a:srgbClr val="FFFF00">
              <a:alpha val="24313"/>
            </a:srgbClr>
          </a:solidFill>
          <a:ln cap="flat" cmpd="sng" w="12700">
            <a:solidFill>
              <a:srgbClr val="A2A7A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5" name="Google Shape;225;p29"/>
          <p:cNvSpPr txBox="1"/>
          <p:nvPr/>
        </p:nvSpPr>
        <p:spPr>
          <a:xfrm rot="-1767147">
            <a:off x="6337303" y="2600820"/>
            <a:ext cx="2442338" cy="2123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Copy yellow box (if needed) and move the yellow highlight over the strategies that will be focused on during the video analyses. 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29"/>
          <p:cNvSpPr txBox="1"/>
          <p:nvPr/>
        </p:nvSpPr>
        <p:spPr>
          <a:xfrm>
            <a:off x="936287" y="246405"/>
            <a:ext cx="7886359" cy="3974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US" sz="45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STeLLA Conceptual Framework</a:t>
            </a:r>
            <a:endParaRPr b="1" sz="45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text on a black background&#10;&#10;Description automatically generated" id="227" name="Google Shape;227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2400" y="6311645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0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30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0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0"/>
          <p:cNvSpPr txBox="1"/>
          <p:nvPr/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Video Analysis:  Purposes</a:t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0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30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30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30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67437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Gain a deeper understanding of the strategies in messy reality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Slow analysis can lead to changes in practice at “full speed”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 our focus on what students are saying and thinking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Another way to dig into our ideas about the science</a:t>
            </a:r>
            <a:endParaRPr/>
          </a:p>
          <a:p>
            <a:pPr indent="1651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text on a black background&#10;&#10;Description automatically generated" id="241" name="Google Shape;241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17748" y="6206344"/>
            <a:ext cx="1335005" cy="3764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1"/>
          <p:cNvSpPr txBox="1"/>
          <p:nvPr>
            <p:ph type="title"/>
          </p:nvPr>
        </p:nvSpPr>
        <p:spPr>
          <a:xfrm>
            <a:off x="448147" y="650848"/>
            <a:ext cx="6337980" cy="608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Lesson Analysis: The Basics </a:t>
            </a:r>
            <a:r>
              <a:rPr lang="en-US" sz="2000"/>
              <a:t>(pp. 1-2)</a:t>
            </a:r>
            <a:endParaRPr/>
          </a:p>
        </p:txBody>
      </p:sp>
      <p:sp>
        <p:nvSpPr>
          <p:cNvPr id="248" name="Google Shape;248;p31"/>
          <p:cNvSpPr txBox="1"/>
          <p:nvPr>
            <p:ph idx="4294967295" type="body"/>
          </p:nvPr>
        </p:nvSpPr>
        <p:spPr>
          <a:xfrm>
            <a:off x="325925" y="2057400"/>
            <a:ext cx="3868738" cy="420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Viewing Basics</a:t>
            </a:r>
            <a:endParaRPr/>
          </a:p>
        </p:txBody>
      </p:sp>
      <p:sp>
        <p:nvSpPr>
          <p:cNvPr id="249" name="Google Shape;249;p31"/>
          <p:cNvSpPr txBox="1"/>
          <p:nvPr>
            <p:ph idx="4294967295" type="body"/>
          </p:nvPr>
        </p:nvSpPr>
        <p:spPr>
          <a:xfrm>
            <a:off x="325925" y="2651125"/>
            <a:ext cx="3868738" cy="420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/>
              <a:t>Viewing Basic #1: </a:t>
            </a:r>
            <a:r>
              <a:rPr lang="en-US" sz="2000"/>
              <a:t>Look past the trivial, the little things that “bug” you.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/>
              <a:t>Viewing Basic #2: </a:t>
            </a:r>
            <a:r>
              <a:rPr lang="en-US" sz="2000"/>
              <a:t>Avoid the “this doesn’t look like my classroom” trap.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/>
              <a:t>Viewing Basic #3: </a:t>
            </a:r>
            <a:r>
              <a:rPr lang="en-US" sz="2000"/>
              <a:t>Avoid making snap judgments about the teaching or learning in the classroom you are viewing. </a:t>
            </a:r>
            <a:endParaRPr/>
          </a:p>
        </p:txBody>
      </p:sp>
      <p:sp>
        <p:nvSpPr>
          <p:cNvPr id="250" name="Google Shape;250;p31"/>
          <p:cNvSpPr txBox="1"/>
          <p:nvPr>
            <p:ph idx="4294967295" type="body"/>
          </p:nvPr>
        </p:nvSpPr>
        <p:spPr>
          <a:xfrm>
            <a:off x="5029200" y="2057399"/>
            <a:ext cx="3887787" cy="420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Analysis Basics</a:t>
            </a:r>
            <a:endParaRPr/>
          </a:p>
        </p:txBody>
      </p:sp>
      <p:sp>
        <p:nvSpPr>
          <p:cNvPr id="251" name="Google Shape;251;p31"/>
          <p:cNvSpPr txBox="1"/>
          <p:nvPr>
            <p:ph idx="4294967295" type="body"/>
          </p:nvPr>
        </p:nvSpPr>
        <p:spPr>
          <a:xfrm>
            <a:off x="4840697" y="2644995"/>
            <a:ext cx="3887787" cy="420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#1: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Focus on student thinking and the science content storyline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#2: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for evidence to support any claims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#3: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more than once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#4: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Consider alternative explanations and teaching strategies.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