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9144000"/>
  <p:notesSz cx="6858000" cy="9144000"/>
  <p:embeddedFontLst>
    <p:embeddedFont>
      <p:font typeface="Boogaloo"/>
      <p:regular r:id="rId45"/>
    </p:embeddedFont>
    <p:embeddedFont>
      <p:font typeface="Open Sans Light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FB63135-4C57-4E23-A895-EF8EF472DB8D}">
  <a:tblStyle styleId="{3FB63135-4C57-4E23-A895-EF8EF472DB8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7E39918-6E7B-4BBD-BB7D-48AFAB17A8F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7EB"/>
          </a:solidFill>
        </a:fill>
      </a:tcStyle>
    </a:wholeTbl>
    <a:band1H>
      <a:tcTxStyle/>
      <a:tcStyle>
        <a:fill>
          <a:solidFill>
            <a:srgbClr val="CBCCD5"/>
          </a:solidFill>
        </a:fill>
      </a:tcStyle>
    </a:band1H>
    <a:band2H>
      <a:tcTxStyle/>
    </a:band2H>
    <a:band1V>
      <a:tcTxStyle/>
      <a:tcStyle>
        <a:fill>
          <a:solidFill>
            <a:srgbClr val="CBCCD5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OpenSansLight-regular.fntdata"/><Relationship Id="rId45" Type="http://schemas.openxmlformats.org/officeDocument/2006/relationships/font" Target="fonts/Boogalo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Light-italic.fntdata"/><Relationship Id="rId47" Type="http://schemas.openxmlformats.org/officeDocument/2006/relationships/font" Target="fonts/OpenSansLight-bold.fntdata"/><Relationship Id="rId49" Type="http://schemas.openxmlformats.org/officeDocument/2006/relationships/font" Target="fonts/OpenSans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maps/@20.1631564,-155.8522653,531162m/data=!3m1!1e3" TargetMode="External"/><Relationship Id="rId3" Type="http://schemas.openxmlformats.org/officeDocument/2006/relationships/hyperlink" Target="https://www.nps.gov/havo/learn/nature/sea-arches.htm" TargetMode="External"/><Relationship Id="rId4" Type="http://schemas.openxmlformats.org/officeDocument/2006/relationships/hyperlink" Target="https://unsplash.com/photos/ZZ-YMZ4PL5s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usgs.gov/science-support/osqi/yes/national-parks/great-sand-dunes-national-park-and-preserve" TargetMode="External"/><Relationship Id="rId3" Type="http://schemas.openxmlformats.org/officeDocument/2006/relationships/hyperlink" Target="https://www.usgs.gov/science-support/osqi/yes/national-parks/geology-great-sand-dunes-national-park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ps.gov/appa/index.htm" TargetMode="External"/><Relationship Id="rId3" Type="http://schemas.openxmlformats.org/officeDocument/2006/relationships/hyperlink" Target="https://store.usgs.gov/map-locator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gdc.noaa.gov/mgg/image/2minrelief.html" TargetMode="External"/><Relationship Id="rId3" Type="http://schemas.openxmlformats.org/officeDocument/2006/relationships/hyperlink" Target="https://www.nps.gov/subjects/geology/plate-tectonics-subduction-zones.htm" TargetMode="External"/><Relationship Id="rId4" Type="http://schemas.openxmlformats.org/officeDocument/2006/relationships/hyperlink" Target="https://www.google.com/maps/@-21.5140602,-69.6320482,4685228m/data=!3m1!1e3" TargetMode="External"/><Relationship Id="rId5" Type="http://schemas.openxmlformats.org/officeDocument/2006/relationships/hyperlink" Target="https://unsplash.com/@matheusfrade?utm_source=unsplash&amp;utm_medium=referral&amp;utm_content=creditCopyText" TargetMode="External"/><Relationship Id="rId6" Type="http://schemas.openxmlformats.org/officeDocument/2006/relationships/hyperlink" Target="https://unsplash.com/@matheusfrade?utm_source=unsplash&amp;utm_medium=referral&amp;utm_content=creditCopyText" TargetMode="External"/><Relationship Id="rId7" Type="http://schemas.openxmlformats.org/officeDocument/2006/relationships/hyperlink" Target="https://unsplash.com/s/photos/andes?utm_source=unsplash&amp;utm_medium=referral&amp;utm_content=creditCopyText" TargetMode="External"/><Relationship Id="rId8" Type="http://schemas.openxmlformats.org/officeDocument/2006/relationships/hyperlink" Target="https://unsplash.com/s/photos/andes?utm_source=unsplash&amp;utm_medium=referral&amp;utm_content=creditCopyText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8" name="Google Shape;15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6" name="Google Shape;2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Describe the process (how are each an example of weather</a:t>
            </a:r>
            <a:endParaRPr/>
          </a:p>
        </p:txBody>
      </p:sp>
      <p:sp>
        <p:nvSpPr>
          <p:cNvPr id="269" name="Google Shape;26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3" name="Google Shape;28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3" name="Google Shape;29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6" name="Google Shape;30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9" name="Google Shape;32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4" name="Google Shape;164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5" name="Google Shape;33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5" name="Google Shape;34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Google image: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https://www.google.com/maps/@20.1631564,-155.8522653,531162m/data=!3m1!1e3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NPS image: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https://www.nps.gov/havo/learn/nature/sea-arches.htm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Other sea arch options: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https://unsplash.com/photos/ZZ-YMZ4PL5s</a:t>
            </a:r>
            <a:r>
              <a:rPr lang="en-US"/>
              <a:t> (Tillamook, Oregon)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https://www.usgs.gov/science-support/osqi/yes/national-parks/great-sand-dunes-national-park-and-preserve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https://www.usgs.gov/science-support/osqi/yes/national-parks/geology-great-sand-dunes-national-park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https://www.nps.gov/appa/index.htm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https://store.usgs.gov/map-locator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https://www.ngdc.noaa.gov/mgg/image/2minrelief.html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https://www.nps.gov/subjects/geology/plate-tectonics-subduction-zones.htm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https://www.google.com/maps/@-21.5140602,-69.6320482,4685228m/data=!3m1!1e3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Photo by</a:t>
            </a: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5"/>
              </a:rPr>
              <a:t>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Matheus Frade</a:t>
            </a:r>
            <a:r>
              <a:rPr lang="en-US">
                <a:solidFill>
                  <a:schemeClr val="dk1"/>
                </a:solidFill>
              </a:rPr>
              <a:t> on</a:t>
            </a: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7"/>
              </a:rPr>
              <a:t>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Unsplash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2" name="Google Shape;41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3" name="Google Shape;423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Call attention to the original Mash-up poster</a:t>
            </a:r>
            <a:endParaRPr/>
          </a:p>
        </p:txBody>
      </p:sp>
      <p:sp>
        <p:nvSpPr>
          <p:cNvPr id="431" name="Google Shape;43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8" name="Google Shape;438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1" name="Google Shape;17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Add notes for transition into whole group, bring effective science teaching charts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How do you think CSW can help your Ss? Why is that important?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Journal…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How did the experience invite you into wondering and learning?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What are the features that supported your curiosity and engagement?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6" name="Google Shape;44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1" name="Google Shape;461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8" name="Google Shape;468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5" name="Google Shape;475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Ask about the ? Strategy in the chart. Teachers may mention 5-8 in addition to F.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Ask where you would expect to see Strategy 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Emphasize Strategy F – how do student ideas get revealed and developed during the activity? (Emphasize all three stages of F)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If this is charted earlier along with F, G, and H, refer to this chart as the group lines up in order of assigned lessons.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Less formal than NGT – most of the work is done verbally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2" name="Google Shape;482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8" name="Google Shape;488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4" name="Google Shape;494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" name="Google Shape;50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2" name="Google Shape;502;p3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STLHS: Day 1</a:t>
            </a:r>
            <a:endParaRPr/>
          </a:p>
        </p:txBody>
      </p:sp>
      <p:sp>
        <p:nvSpPr>
          <p:cNvPr id="503" name="Google Shape;503;p37:notes"/>
          <p:cNvSpPr txBox="1"/>
          <p:nvPr>
            <p:ph idx="3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BSCS</a:t>
            </a:r>
            <a:endParaRPr/>
          </a:p>
        </p:txBody>
      </p:sp>
      <p:sp>
        <p:nvSpPr>
          <p:cNvPr id="504" name="Google Shape;504;p37:notes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7/17/17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2" name="Google Shape;512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7" name="Google Shape;527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4" name="Google Shape;184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6" name="Google Shape;19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 to </a:t>
            </a:r>
            <a:endParaRPr/>
          </a:p>
        </p:txBody>
      </p:sp>
      <p:sp>
        <p:nvSpPr>
          <p:cNvPr id="204" name="Google Shape;204;p6:notes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9/29/2022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BSCS: STeLLA High School Leadership Institute</a:t>
            </a:r>
            <a:endParaRPr/>
          </a:p>
        </p:txBody>
      </p:sp>
      <p:sp>
        <p:nvSpPr>
          <p:cNvPr id="206" name="Google Shape;206;p6:notes"/>
          <p:cNvSpPr txBox="1"/>
          <p:nvPr>
            <p:ph idx="3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Day 1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STLHS: Day 1</a:t>
            </a:r>
            <a:endParaRPr/>
          </a:p>
        </p:txBody>
      </p:sp>
      <p:sp>
        <p:nvSpPr>
          <p:cNvPr id="216" name="Google Shape;216;p7:notes"/>
          <p:cNvSpPr txBox="1"/>
          <p:nvPr>
            <p:ph idx="3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BSCS</a:t>
            </a:r>
            <a:endParaRPr/>
          </a:p>
        </p:txBody>
      </p:sp>
      <p:sp>
        <p:nvSpPr>
          <p:cNvPr id="217" name="Google Shape;217;p7:notes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7/17/17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4" name="Google Shape;23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chemeClr val="accent4">
              <a:alpha val="49803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802386" y="1298448"/>
            <a:ext cx="548640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  <a:defRPr sz="5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825011" y="4670246"/>
            <a:ext cx="5486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CACEEC"/>
                </a:solidFill>
              </a:defRPr>
            </a:lvl1pPr>
            <a:lvl2pPr lvl="1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" name="Google Shape;21;p2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ogo&#10;&#10;Description automatically generated" id="23" name="Google Shape;2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2900934" y="685800"/>
            <a:ext cx="2606040" cy="11455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11"/>
          <p:cNvSpPr txBox="1"/>
          <p:nvPr>
            <p:ph idx="2" type="body"/>
          </p:nvPr>
        </p:nvSpPr>
        <p:spPr>
          <a:xfrm>
            <a:off x="2900934" y="1930936"/>
            <a:ext cx="260604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1115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6pPr>
            <a:lvl7pPr indent="-31115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8pPr>
            <a:lvl9pPr indent="-31115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300"/>
              <a:buChar char="●"/>
              <a:defRPr sz="1300"/>
            </a:lvl9pPr>
          </a:lstStyle>
          <a:p/>
        </p:txBody>
      </p:sp>
      <p:sp>
        <p:nvSpPr>
          <p:cNvPr id="72" name="Google Shape;72;p11"/>
          <p:cNvSpPr txBox="1"/>
          <p:nvPr>
            <p:ph idx="3" type="body"/>
          </p:nvPr>
        </p:nvSpPr>
        <p:spPr>
          <a:xfrm>
            <a:off x="5863847" y="685801"/>
            <a:ext cx="2606040" cy="11509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11"/>
          <p:cNvSpPr txBox="1"/>
          <p:nvPr>
            <p:ph idx="4" type="body"/>
          </p:nvPr>
        </p:nvSpPr>
        <p:spPr>
          <a:xfrm>
            <a:off x="5863847" y="1930936"/>
            <a:ext cx="260604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1115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6pPr>
            <a:lvl7pPr indent="-31115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8pPr>
            <a:lvl9pPr indent="-31115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300"/>
              <a:buChar char="●"/>
              <a:defRPr sz="1300"/>
            </a:lvl9pPr>
          </a:lstStyle>
          <a:p/>
        </p:txBody>
      </p:sp>
      <p:sp>
        <p:nvSpPr>
          <p:cNvPr id="74" name="Google Shape;74;p11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192024" y="1143000"/>
            <a:ext cx="2125980" cy="2194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2900934" y="868680"/>
            <a:ext cx="54864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79" name="Google Shape;79;p12"/>
          <p:cNvSpPr txBox="1"/>
          <p:nvPr>
            <p:ph idx="2" type="body"/>
          </p:nvPr>
        </p:nvSpPr>
        <p:spPr>
          <a:xfrm>
            <a:off x="192024" y="3337560"/>
            <a:ext cx="2125980" cy="25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0" name="Google Shape;80;p12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192024" y="1143000"/>
            <a:ext cx="2125980" cy="2194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/>
          <p:nvPr>
            <p:ph idx="2" type="pic"/>
          </p:nvPr>
        </p:nvSpPr>
        <p:spPr>
          <a:xfrm>
            <a:off x="2677983" y="767419"/>
            <a:ext cx="6086423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192024" y="3340602"/>
            <a:ext cx="2125980" cy="25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6" name="Google Shape;86;p13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1" type="ftr"/>
          </p:nvPr>
        </p:nvSpPr>
        <p:spPr>
          <a:xfrm>
            <a:off x="2624326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 rot="5400000">
            <a:off x="3084831" y="681228"/>
            <a:ext cx="512064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 rot="5400000">
            <a:off x="-1133475" y="2409825"/>
            <a:ext cx="4953000" cy="2114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 rot="5400000">
            <a:off x="3083814" y="685800"/>
            <a:ext cx="512064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Layout Option 2" showMasterSp="0">
  <p:cSld name="Comparison Layout Option 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627460" y="2048843"/>
            <a:ext cx="3868340" cy="904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4" name="Google Shape;104;p16"/>
          <p:cNvSpPr txBox="1"/>
          <p:nvPr>
            <p:ph idx="2" type="body"/>
          </p:nvPr>
        </p:nvSpPr>
        <p:spPr>
          <a:xfrm>
            <a:off x="629842" y="2971800"/>
            <a:ext cx="3868340" cy="32178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3" type="body"/>
          </p:nvPr>
        </p:nvSpPr>
        <p:spPr>
          <a:xfrm>
            <a:off x="4629150" y="2048843"/>
            <a:ext cx="3887391" cy="904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6" name="Google Shape;106;p16"/>
          <p:cNvSpPr txBox="1"/>
          <p:nvPr>
            <p:ph idx="4" type="body"/>
          </p:nvPr>
        </p:nvSpPr>
        <p:spPr>
          <a:xfrm>
            <a:off x="4629150" y="2971800"/>
            <a:ext cx="3887391" cy="32178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7" name="Google Shape;107;p16"/>
          <p:cNvSpPr/>
          <p:nvPr/>
        </p:nvSpPr>
        <p:spPr>
          <a:xfrm>
            <a:off x="-1" y="365126"/>
            <a:ext cx="7298872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7347858" y="365126"/>
            <a:ext cx="1796143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09" name="Google Shape;10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search presention no title" showMasterSp="0">
  <p:cSld name="1_Research presention no 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457200" y="228601"/>
            <a:ext cx="8229600" cy="5948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pic>
        <p:nvPicPr>
          <p:cNvPr descr="Logo&#10;&#10;Description automatically generated" id="115" name="Google Shape;11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search presention no title two content" showMasterSp="0">
  <p:cSld name="2_Research presention no title two conte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457200" y="228601"/>
            <a:ext cx="3657600" cy="5948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2" type="body"/>
          </p:nvPr>
        </p:nvSpPr>
        <p:spPr>
          <a:xfrm>
            <a:off x="5029200" y="228601"/>
            <a:ext cx="3657600" cy="5948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pic>
        <p:nvPicPr>
          <p:cNvPr descr="Logo&#10;&#10;Description automatically generated" id="121" name="Google Shape;12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 with Caption">
  <p:cSld name="2 Content with Capti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192024" y="1143000"/>
            <a:ext cx="2125980" cy="23774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192024" y="3494176"/>
            <a:ext cx="2125980" cy="232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2" type="body"/>
          </p:nvPr>
        </p:nvSpPr>
        <p:spPr>
          <a:xfrm>
            <a:off x="2900934" y="868680"/>
            <a:ext cx="260604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295275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6pPr>
            <a:lvl7pPr indent="-295275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7pPr>
            <a:lvl8pPr indent="-295275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8pPr>
            <a:lvl9pPr indent="-295275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050"/>
              <a:buChar char="●"/>
              <a:defRPr sz="1050"/>
            </a:lvl9pPr>
          </a:lstStyle>
          <a:p/>
        </p:txBody>
      </p:sp>
      <p:sp>
        <p:nvSpPr>
          <p:cNvPr id="128" name="Google Shape;128;p19"/>
          <p:cNvSpPr txBox="1"/>
          <p:nvPr>
            <p:ph idx="3" type="body"/>
          </p:nvPr>
        </p:nvSpPr>
        <p:spPr>
          <a:xfrm>
            <a:off x="5863590" y="868680"/>
            <a:ext cx="260604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295275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6pPr>
            <a:lvl7pPr indent="-295275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7pPr>
            <a:lvl8pPr indent="-295275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8pPr>
            <a:lvl9pPr indent="-295275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050"/>
              <a:buChar char="●"/>
              <a:defRPr sz="105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 w/titles with Caption">
  <p:cSld name="2 Content w/titles with Caption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192024" y="1143000"/>
            <a:ext cx="2125980" cy="23774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192024" y="3494176"/>
            <a:ext cx="2125980" cy="232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132" name="Google Shape;132;p20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2" type="body"/>
          </p:nvPr>
        </p:nvSpPr>
        <p:spPr>
          <a:xfrm>
            <a:off x="2900934" y="685800"/>
            <a:ext cx="2606040" cy="11455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20"/>
          <p:cNvSpPr txBox="1"/>
          <p:nvPr>
            <p:ph idx="3" type="body"/>
          </p:nvPr>
        </p:nvSpPr>
        <p:spPr>
          <a:xfrm>
            <a:off x="2900934" y="1930936"/>
            <a:ext cx="260604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295275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6pPr>
            <a:lvl7pPr indent="-295275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7pPr>
            <a:lvl8pPr indent="-295275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8pPr>
            <a:lvl9pPr indent="-295275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050"/>
              <a:buChar char="●"/>
              <a:defRPr sz="1050"/>
            </a:lvl9pPr>
          </a:lstStyle>
          <a:p/>
        </p:txBody>
      </p:sp>
      <p:sp>
        <p:nvSpPr>
          <p:cNvPr id="136" name="Google Shape;136;p20"/>
          <p:cNvSpPr txBox="1"/>
          <p:nvPr>
            <p:ph idx="4" type="body"/>
          </p:nvPr>
        </p:nvSpPr>
        <p:spPr>
          <a:xfrm>
            <a:off x="5863847" y="685801"/>
            <a:ext cx="2606040" cy="11509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37" name="Google Shape;137;p20"/>
          <p:cNvSpPr txBox="1"/>
          <p:nvPr>
            <p:ph idx="5" type="body"/>
          </p:nvPr>
        </p:nvSpPr>
        <p:spPr>
          <a:xfrm>
            <a:off x="5863847" y="1930936"/>
            <a:ext cx="260604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295275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6pPr>
            <a:lvl7pPr indent="-295275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7pPr>
            <a:lvl8pPr indent="-295275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50"/>
              <a:buChar char="●"/>
              <a:defRPr sz="1050"/>
            </a:lvl8pPr>
            <a:lvl9pPr indent="-295275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050"/>
              <a:buChar char="●"/>
              <a:defRPr sz="105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1371600" y="685800"/>
            <a:ext cx="701573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b="1"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1371600" y="3613151"/>
            <a:ext cx="7015734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8A8A8A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49494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949494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" y="685800"/>
            <a:ext cx="457199" cy="548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SCS title page">
  <p:cSld name="BSCS title pag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79391" y="2543286"/>
            <a:ext cx="7785219" cy="441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679391" y="3220213"/>
            <a:ext cx="7785219" cy="2478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1"/>
          <p:cNvSpPr txBox="1"/>
          <p:nvPr>
            <p:ph idx="2" type="body"/>
          </p:nvPr>
        </p:nvSpPr>
        <p:spPr>
          <a:xfrm>
            <a:off x="679391" y="2829821"/>
            <a:ext cx="7785219" cy="315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2" name="Google Shape;142;p21"/>
          <p:cNvCxnSpPr/>
          <p:nvPr/>
        </p:nvCxnSpPr>
        <p:spPr>
          <a:xfrm>
            <a:off x="679391" y="1114679"/>
            <a:ext cx="778521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21"/>
          <p:cNvSpPr txBox="1"/>
          <p:nvPr>
            <p:ph idx="3" type="body"/>
          </p:nvPr>
        </p:nvSpPr>
        <p:spPr>
          <a:xfrm>
            <a:off x="0" y="1097306"/>
            <a:ext cx="9144000" cy="540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line title">
  <p:cSld name="Body 1 line titl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628650" y="459470"/>
            <a:ext cx="7886700" cy="367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46" name="Google Shape;146;p22"/>
          <p:cNvCxnSpPr/>
          <p:nvPr/>
        </p:nvCxnSpPr>
        <p:spPr>
          <a:xfrm>
            <a:off x="692937" y="945494"/>
            <a:ext cx="7758130" cy="0"/>
          </a:xfrm>
          <a:prstGeom prst="straightConnector1">
            <a:avLst/>
          </a:prstGeom>
          <a:noFill/>
          <a:ln cap="flat" cmpd="sng" w="19050">
            <a:solidFill>
              <a:srgbClr val="FAAD6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628650" y="1287617"/>
            <a:ext cx="7886700" cy="46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SCS 1 line - 2 Panel Body">
  <p:cSld name="1_BSCS 1 line - 2 Panel Bod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628650" y="365128"/>
            <a:ext cx="7886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628650" y="1287759"/>
            <a:ext cx="38670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2" type="body"/>
          </p:nvPr>
        </p:nvSpPr>
        <p:spPr>
          <a:xfrm>
            <a:off x="4648200" y="1287759"/>
            <a:ext cx="38670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ody 2 line title">
  <p:cSld name="1_Body 2 line titl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620104" y="1689266"/>
            <a:ext cx="7895246" cy="422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4" name="Google Shape;154;p24"/>
          <p:cNvSpPr txBox="1"/>
          <p:nvPr>
            <p:ph type="title"/>
          </p:nvPr>
        </p:nvSpPr>
        <p:spPr>
          <a:xfrm>
            <a:off x="628650" y="948740"/>
            <a:ext cx="7886700" cy="3678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Body ">
  <p:cSld name="01 Body 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628650" y="459466"/>
            <a:ext cx="7886700" cy="367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3" name="Google Shape;33;p4"/>
          <p:cNvCxnSpPr/>
          <p:nvPr/>
        </p:nvCxnSpPr>
        <p:spPr>
          <a:xfrm>
            <a:off x="692935" y="945494"/>
            <a:ext cx="7758130" cy="0"/>
          </a:xfrm>
          <a:prstGeom prst="straightConnector1">
            <a:avLst/>
          </a:prstGeom>
          <a:noFill/>
          <a:ln cap="flat" cmpd="sng" w="19050">
            <a:solidFill>
              <a:srgbClr val="FAAD6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628650" y="1287613"/>
            <a:ext cx="7886700" cy="46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Option 2" showMasterSp="0">
  <p:cSld name="Title Only Option 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/>
          <p:nvPr/>
        </p:nvSpPr>
        <p:spPr>
          <a:xfrm>
            <a:off x="-1" y="365126"/>
            <a:ext cx="7298872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7347858" y="365126"/>
            <a:ext cx="1796143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40" name="Google Shape;4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" showMasterSp="0">
  <p:cSld name="Conclus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/>
        </p:nvSpPr>
        <p:spPr>
          <a:xfrm>
            <a:off x="0" y="1"/>
            <a:ext cx="1759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9"/>
          <p:cNvSpPr txBox="1"/>
          <p:nvPr>
            <p:ph type="title"/>
          </p:nvPr>
        </p:nvSpPr>
        <p:spPr>
          <a:xfrm>
            <a:off x="457200" y="57150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b="0" sz="21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457200" y="228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4050"/>
              <a:buNone/>
              <a:defRPr b="1" sz="405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pic>
        <p:nvPicPr>
          <p:cNvPr descr="Graphical user interface, text, application, chat or text message" id="60" name="Google Shape;6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32700" y="1556889"/>
            <a:ext cx="6342901" cy="4017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1" name="Google Shape;6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2900934" y="868680"/>
            <a:ext cx="260604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1115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6pPr>
            <a:lvl7pPr indent="-31115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8pPr>
            <a:lvl9pPr indent="-31115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300"/>
              <a:buChar char="●"/>
              <a:defRPr sz="13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5863590" y="868680"/>
            <a:ext cx="260604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55600" lvl="1" marL="9144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1115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6pPr>
            <a:lvl7pPr indent="-31115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300"/>
              <a:buChar char="●"/>
              <a:defRPr sz="1300"/>
            </a:lvl8pPr>
            <a:lvl9pPr indent="-31115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300"/>
              <a:buChar char="●"/>
              <a:defRPr sz="13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●"/>
              <a:defRPr b="0" i="0" sz="1300" u="none" cap="none" strike="noStrik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●"/>
              <a:defRPr b="0" i="0" sz="1300" u="none" cap="none" strike="noStrik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●"/>
              <a:defRPr b="0" i="0" sz="1300" u="none" cap="none" strike="noStrik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300"/>
              <a:buFont typeface="Noto Sans Symbols"/>
              <a:buChar char="●"/>
              <a:defRPr b="0" i="0" sz="1300" u="none" cap="none" strike="noStrik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Logo&#10;&#10;Description automatically generated"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772400" y="6349703"/>
            <a:ext cx="1233516" cy="34034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27.jpg"/><Relationship Id="rId6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0.jp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hyperlink" Target="https://commons.wikimedia.org/wiki/File:CARTE_USA_TOPO_1.jpg" TargetMode="External"/><Relationship Id="rId5" Type="http://schemas.openxmlformats.org/officeDocument/2006/relationships/hyperlink" Target="http://www.gnu.org/copyleft/fdl.html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15.jpg"/><Relationship Id="rId6" Type="http://schemas.openxmlformats.org/officeDocument/2006/relationships/image" Target="../media/image27.jp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ctrTitle"/>
          </p:nvPr>
        </p:nvSpPr>
        <p:spPr>
          <a:xfrm>
            <a:off x="802386" y="1298448"/>
            <a:ext cx="548640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STeLLA Scale Up and Sustainability Project (SSUP)</a:t>
            </a:r>
            <a:br>
              <a:rPr lang="en-US"/>
            </a:br>
            <a:endParaRPr/>
          </a:p>
        </p:txBody>
      </p:sp>
      <p:sp>
        <p:nvSpPr>
          <p:cNvPr id="161" name="Google Shape;161;p25"/>
          <p:cNvSpPr txBox="1"/>
          <p:nvPr>
            <p:ph idx="1" type="subTitle"/>
          </p:nvPr>
        </p:nvSpPr>
        <p:spPr>
          <a:xfrm>
            <a:off x="802386" y="4213046"/>
            <a:ext cx="5486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solidFill>
                  <a:schemeClr val="lt1"/>
                </a:solidFill>
              </a:rPr>
              <a:t>Science Teachers Learning From Lesson Analysis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solidFill>
                  <a:schemeClr val="lt1"/>
                </a:solidFill>
              </a:rPr>
              <a:t>Winter Institute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chemeClr val="lt1"/>
                </a:solidFill>
              </a:rPr>
              <a:t>Day 2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solidFill>
                  <a:srgbClr val="FF0000"/>
                </a:solidFill>
              </a:rPr>
              <a:t>DATE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500"/>
              <a:t>What do these stations have in common?</a:t>
            </a:r>
            <a:endParaRPr sz="3500"/>
          </a:p>
        </p:txBody>
      </p:sp>
      <p:grpSp>
        <p:nvGrpSpPr>
          <p:cNvPr id="249" name="Google Shape;249;p34"/>
          <p:cNvGrpSpPr/>
          <p:nvPr/>
        </p:nvGrpSpPr>
        <p:grpSpPr>
          <a:xfrm>
            <a:off x="457200" y="2514600"/>
            <a:ext cx="7811976" cy="3068366"/>
            <a:chOff x="665625" y="1466650"/>
            <a:chExt cx="7811976" cy="3068366"/>
          </a:xfrm>
        </p:grpSpPr>
        <p:pic>
          <p:nvPicPr>
            <p:cNvPr descr="C:\Users\sluce\Documents\MyFiles\=ReSPECT\tree_in_rock_NEW.jpg" id="250" name="Google Shape;250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5625" y="1871300"/>
              <a:ext cx="2640850" cy="19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4"/>
            <p:cNvPicPr preferRelativeResize="0"/>
            <p:nvPr/>
          </p:nvPicPr>
          <p:blipFill rotWithShape="1">
            <a:blip r:embed="rId4">
              <a:alphaModFix/>
            </a:blip>
            <a:srcRect b="22177" l="0" r="11300" t="0"/>
            <a:stretch/>
          </p:blipFill>
          <p:spPr>
            <a:xfrm>
              <a:off x="6344550" y="1615775"/>
              <a:ext cx="2133051" cy="2495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74875" y="1466650"/>
              <a:ext cx="2301275" cy="30683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text, hat&#10;&#10;Description automatically generated" id="253" name="Google Shape;253;p34"/>
          <p:cNvPicPr preferRelativeResize="0"/>
          <p:nvPr/>
        </p:nvPicPr>
        <p:blipFill rotWithShape="1">
          <a:blip r:embed="rId6">
            <a:alphaModFix/>
          </a:blip>
          <a:srcRect b="-4718" l="0" r="0" t="1"/>
          <a:stretch/>
        </p:blipFill>
        <p:spPr>
          <a:xfrm>
            <a:off x="133350" y="5828084"/>
            <a:ext cx="647700" cy="688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/>
          <p:nvPr/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5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5"/>
          <p:cNvSpPr/>
          <p:nvPr/>
        </p:nvSpPr>
        <p:spPr>
          <a:xfrm>
            <a:off x="0" y="758953"/>
            <a:ext cx="268318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189690" y="2162014"/>
            <a:ext cx="2210611" cy="3744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2400" u="sng" cap="none" strike="noStrike">
                <a:solidFill>
                  <a:srgbClr val="FFFFFF"/>
                </a:solidFill>
              </a:rPr>
              <a:t>Weathering</a:t>
            </a:r>
            <a:r>
              <a:rPr b="0" i="0" lang="en-US" sz="2400" u="none" cap="none" strike="noStrike">
                <a:solidFill>
                  <a:srgbClr val="FFFFFF"/>
                </a:solidFill>
              </a:rPr>
              <a:t>: the process that causes rock to crack, crumble, and break down into smaller and smaller pieces.</a:t>
            </a:r>
            <a:endParaRPr/>
          </a:p>
        </p:txBody>
      </p:sp>
      <p:pic>
        <p:nvPicPr>
          <p:cNvPr id="263" name="Google Shape;26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4951" y="1143001"/>
            <a:ext cx="5618522" cy="437744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5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hat&#10;&#10;Description automatically generated" id="265" name="Google Shape;26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6854" y="110217"/>
            <a:ext cx="64770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3312" y="6281159"/>
            <a:ext cx="1308586" cy="36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Analogy Chart</a:t>
            </a:r>
            <a:endParaRPr/>
          </a:p>
        </p:txBody>
      </p:sp>
      <p:pic>
        <p:nvPicPr>
          <p:cNvPr id="272" name="Google Shape;27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481" y="685800"/>
            <a:ext cx="5608024" cy="560159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/>
          <p:nvPr/>
        </p:nvSpPr>
        <p:spPr>
          <a:xfrm>
            <a:off x="6400800" y="1600200"/>
            <a:ext cx="2098750" cy="4572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84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hat&#10;&#10;Description automatically generated" id="274" name="Google Shape;27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0704" y="110217"/>
            <a:ext cx="6477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425" y="387660"/>
            <a:ext cx="7499950" cy="6241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hat&#10;&#10;Description automatically generated" id="280" name="Google Shape;28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0704" y="110217"/>
            <a:ext cx="6477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4000"/>
              <a:t>The Life of the Mississippi Delta</a:t>
            </a:r>
            <a:endParaRPr sz="4000"/>
          </a:p>
        </p:txBody>
      </p:sp>
      <p:pic>
        <p:nvPicPr>
          <p:cNvPr descr="A picture containing text, hat&#10;&#10;Description automatically generated" id="286" name="Google Shape;2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55" y="5994946"/>
            <a:ext cx="647700" cy="657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8"/>
          <p:cNvGrpSpPr/>
          <p:nvPr/>
        </p:nvGrpSpPr>
        <p:grpSpPr>
          <a:xfrm>
            <a:off x="457200" y="2231178"/>
            <a:ext cx="8446293" cy="1894676"/>
            <a:chOff x="342900" y="1859643"/>
            <a:chExt cx="8446293" cy="1894676"/>
          </a:xfrm>
        </p:grpSpPr>
        <p:pic>
          <p:nvPicPr>
            <p:cNvPr descr="Map&#10;&#10;Description automatically generated" id="288" name="Google Shape;288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45993" y="1859643"/>
              <a:ext cx="2743200" cy="1876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p&#10;&#10;Description automatically generated" id="289" name="Google Shape;289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88493" y="1865430"/>
              <a:ext cx="2743200" cy="1888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p&#10;&#10;Description automatically generated" id="290" name="Google Shape;290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2900" y="1868939"/>
              <a:ext cx="2743200" cy="18818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type="title"/>
          </p:nvPr>
        </p:nvSpPr>
        <p:spPr>
          <a:xfrm>
            <a:off x="457079" y="443526"/>
            <a:ext cx="6337980" cy="96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Putting it all Together </a:t>
            </a:r>
            <a:endParaRPr/>
          </a:p>
        </p:txBody>
      </p:sp>
      <p:sp>
        <p:nvSpPr>
          <p:cNvPr id="296" name="Google Shape;296;p39"/>
          <p:cNvSpPr txBox="1"/>
          <p:nvPr/>
        </p:nvSpPr>
        <p:spPr>
          <a:xfrm>
            <a:off x="457079" y="1872048"/>
            <a:ext cx="8430300" cy="1015632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1800" u="sng" cap="none" strike="noStrike">
                <a:solidFill>
                  <a:srgbClr val="273676"/>
                </a:solidFill>
                <a:latin typeface="Arial"/>
                <a:ea typeface="Arial"/>
                <a:cs typeface="Arial"/>
                <a:sym typeface="Arial"/>
              </a:rPr>
              <a:t>Lesson 5 Focus Questions:</a:t>
            </a:r>
            <a:endParaRPr b="0" i="1" sz="1800" u="sng" cap="none" strike="noStrike">
              <a:solidFill>
                <a:srgbClr val="2736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1800" u="none" cap="none" strike="noStrike">
                <a:solidFill>
                  <a:srgbClr val="273676"/>
                </a:solidFill>
                <a:latin typeface="Arial"/>
                <a:ea typeface="Arial"/>
                <a:cs typeface="Arial"/>
                <a:sym typeface="Arial"/>
              </a:rPr>
              <a:t>Where does the soil and rock in a delta come from and where does it go?</a:t>
            </a:r>
            <a:endParaRPr b="0" i="1" sz="1800" u="none" cap="none" strike="noStrike">
              <a:solidFill>
                <a:srgbClr val="2736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1800" u="none" cap="none" strike="noStrike">
                <a:solidFill>
                  <a:srgbClr val="273676"/>
                </a:solidFill>
                <a:latin typeface="Arial"/>
                <a:ea typeface="Arial"/>
                <a:cs typeface="Arial"/>
                <a:sym typeface="Arial"/>
              </a:rPr>
              <a:t>Does the rock and soil ever change?</a:t>
            </a:r>
            <a:endParaRPr b="0" i="1" sz="1800" u="none" cap="none" strike="noStrike">
              <a:solidFill>
                <a:srgbClr val="2736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" name="Google Shape;297;p39"/>
          <p:cNvGrpSpPr/>
          <p:nvPr/>
        </p:nvGrpSpPr>
        <p:grpSpPr>
          <a:xfrm>
            <a:off x="682250" y="3034129"/>
            <a:ext cx="7909167" cy="3691956"/>
            <a:chOff x="682250" y="2937443"/>
            <a:chExt cx="7886363" cy="3691956"/>
          </a:xfrm>
        </p:grpSpPr>
        <p:pic>
          <p:nvPicPr>
            <p:cNvPr id="298" name="Google Shape;298;p39"/>
            <p:cNvPicPr preferRelativeResize="0"/>
            <p:nvPr/>
          </p:nvPicPr>
          <p:blipFill rotWithShape="1">
            <a:blip r:embed="rId3">
              <a:alphaModFix/>
            </a:blip>
            <a:srcRect b="3329" l="2359" r="2880" t="3131"/>
            <a:stretch/>
          </p:blipFill>
          <p:spPr>
            <a:xfrm flipH="1" rot="-127590">
              <a:off x="3229279" y="3034128"/>
              <a:ext cx="5276242" cy="34985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</p:pic>
        <p:sp>
          <p:nvSpPr>
            <p:cNvPr id="299" name="Google Shape;299;p39"/>
            <p:cNvSpPr txBox="1"/>
            <p:nvPr/>
          </p:nvSpPr>
          <p:spPr>
            <a:xfrm rot="-151650">
              <a:off x="5936544" y="3159716"/>
              <a:ext cx="2557888" cy="1585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Lesson 5 Focus Questions:</a:t>
              </a:r>
              <a:endParaRPr b="0" i="0" sz="13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2540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omic Sans MS"/>
                <a:buChar char="●"/>
              </a:pPr>
              <a:r>
                <a:rPr b="0" i="1" lang="en-US" sz="13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Where does the soil and rock in a delta come from and where does it go?</a:t>
              </a:r>
              <a:endParaRPr b="0" i="1" sz="13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1968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omic Sans MS"/>
                <a:buChar char="●"/>
              </a:pPr>
              <a:r>
                <a:rPr b="0" i="1" lang="en-US" sz="1300" u="none" cap="none" strike="noStrik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Does the rock and soil ever change?</a:t>
              </a:r>
              <a:endParaRPr b="0" i="1" sz="13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1" sz="13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" name="Google Shape;300;p39"/>
            <p:cNvSpPr txBox="1"/>
            <p:nvPr/>
          </p:nvSpPr>
          <p:spPr>
            <a:xfrm>
              <a:off x="682250" y="2944500"/>
              <a:ext cx="2401200" cy="2893069"/>
            </a:xfrm>
            <a:prstGeom prst="rect">
              <a:avLst/>
            </a:prstGeom>
            <a:solidFill>
              <a:schemeClr val="accent4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Boogaloo"/>
                  <a:ea typeface="Boogaloo"/>
                  <a:cs typeface="Boogaloo"/>
                  <a:sym typeface="Boogaloo"/>
                </a:rPr>
                <a:t>Write an explanation to answer the focus questions.</a:t>
              </a:r>
              <a:endParaRPr b="0" i="0" sz="2200" u="none" cap="none" strike="noStrike">
                <a:solidFill>
                  <a:srgbClr val="000000"/>
                </a:solidFill>
                <a:latin typeface="Boogaloo"/>
                <a:ea typeface="Boogaloo"/>
                <a:cs typeface="Boogaloo"/>
                <a:sym typeface="Boogalo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000000"/>
                </a:solidFill>
                <a:latin typeface="Boogaloo"/>
                <a:ea typeface="Boogaloo"/>
                <a:cs typeface="Boogaloo"/>
                <a:sym typeface="Boogalo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Boogaloo"/>
                  <a:ea typeface="Boogaloo"/>
                  <a:cs typeface="Boogaloo"/>
                  <a:sym typeface="Boogaloo"/>
                </a:rPr>
                <a:t>Draw sketches to help explain your thinking.</a:t>
              </a:r>
              <a:endParaRPr b="0" i="0" sz="2200" u="none" cap="none" strike="noStrike">
                <a:solidFill>
                  <a:srgbClr val="000000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  <p:sp>
          <p:nvSpPr>
            <p:cNvPr id="301" name="Google Shape;301;p39"/>
            <p:cNvSpPr/>
            <p:nvPr/>
          </p:nvSpPr>
          <p:spPr>
            <a:xfrm>
              <a:off x="2861925" y="4182150"/>
              <a:ext cx="1798800" cy="204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39"/>
          <p:cNvSpPr txBox="1"/>
          <p:nvPr/>
        </p:nvSpPr>
        <p:spPr>
          <a:xfrm>
            <a:off x="499370" y="1029447"/>
            <a:ext cx="695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Why does the Mississippi Delta look the way it does?</a:t>
            </a:r>
            <a:endParaRPr b="1" i="0" sz="14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hat&#10;&#10;Description automatically generated" id="303" name="Google Shape;30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079" y="6069144"/>
            <a:ext cx="6477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type="title"/>
          </p:nvPr>
        </p:nvSpPr>
        <p:spPr>
          <a:xfrm>
            <a:off x="739586" y="-91440"/>
            <a:ext cx="74973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4500"/>
              <a:t>How have your ideas changed?</a:t>
            </a:r>
            <a:endParaRPr sz="4500"/>
          </a:p>
        </p:txBody>
      </p:sp>
      <p:pic>
        <p:nvPicPr>
          <p:cNvPr id="309" name="Google Shape;30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6031" y="6281159"/>
            <a:ext cx="1308586" cy="3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 rotWithShape="1">
          <a:blip r:embed="rId4">
            <a:alphaModFix/>
          </a:blip>
          <a:srcRect b="3074" l="1418" r="713" t="6484"/>
          <a:stretch/>
        </p:blipFill>
        <p:spPr>
          <a:xfrm>
            <a:off x="608681" y="3429000"/>
            <a:ext cx="8426299" cy="12227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40"/>
          <p:cNvSpPr txBox="1"/>
          <p:nvPr/>
        </p:nvSpPr>
        <p:spPr>
          <a:xfrm>
            <a:off x="701850" y="1407930"/>
            <a:ext cx="8055000" cy="1754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400" u="sng" cap="none" strike="noStrike">
                <a:solidFill>
                  <a:srgbClr val="273676"/>
                </a:solidFill>
                <a:latin typeface="Boogaloo"/>
                <a:ea typeface="Boogaloo"/>
                <a:cs typeface="Boogaloo"/>
                <a:sym typeface="Boogaloo"/>
              </a:rPr>
              <a:t>Turn and talk with your partner.</a:t>
            </a:r>
            <a:endParaRPr b="0" i="0" sz="3400" u="sng" cap="none" strike="noStrike">
              <a:solidFill>
                <a:srgbClr val="273676"/>
              </a:solidFill>
              <a:latin typeface="Boogaloo"/>
              <a:ea typeface="Boogaloo"/>
              <a:cs typeface="Boogaloo"/>
              <a:sym typeface="Boogaloo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76"/>
              </a:buClr>
              <a:buSzPts val="3700"/>
              <a:buFont typeface="Boogaloo"/>
              <a:buChar char="✓"/>
            </a:pPr>
            <a:r>
              <a:rPr b="0" i="0" lang="en-US" sz="3400" u="none" cap="none" strike="noStrike">
                <a:solidFill>
                  <a:srgbClr val="273676"/>
                </a:solidFill>
                <a:latin typeface="Boogaloo"/>
                <a:ea typeface="Boogaloo"/>
                <a:cs typeface="Boogaloo"/>
                <a:sym typeface="Boogaloo"/>
              </a:rPr>
              <a:t>Use row #11 from the CSW poster if you need help getting started.</a:t>
            </a:r>
            <a:endParaRPr b="0" i="0" sz="3400" u="none" cap="none" strike="noStrike">
              <a:solidFill>
                <a:srgbClr val="273676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312" name="Google Shape;312;p40"/>
          <p:cNvSpPr txBox="1"/>
          <p:nvPr/>
        </p:nvSpPr>
        <p:spPr>
          <a:xfrm>
            <a:off x="721298" y="5476497"/>
            <a:ext cx="8035552" cy="55396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400" u="none" cap="none" strike="noStrike">
                <a:solidFill>
                  <a:srgbClr val="273676"/>
                </a:solidFill>
                <a:latin typeface="Boogaloo"/>
                <a:ea typeface="Boogaloo"/>
                <a:cs typeface="Boogaloo"/>
                <a:sym typeface="Boogaloo"/>
              </a:rPr>
              <a:t>What questions from our DQB can we answer now?</a:t>
            </a:r>
            <a:endParaRPr b="0" i="1" sz="2400" u="none" cap="none" strike="noStrike">
              <a:solidFill>
                <a:srgbClr val="273676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descr="A picture containing text, hat&#10;&#10;Description automatically generated" id="313" name="Google Shape;31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894" y="6200775"/>
            <a:ext cx="6477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6031" y="6281159"/>
            <a:ext cx="1308586" cy="36106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1"/>
          <p:cNvSpPr txBox="1"/>
          <p:nvPr/>
        </p:nvSpPr>
        <p:spPr>
          <a:xfrm>
            <a:off x="786323" y="1600200"/>
            <a:ext cx="769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rgbClr val="000000"/>
                </a:solidFill>
                <a:latin typeface="Boogaloo"/>
                <a:ea typeface="Boogaloo"/>
                <a:cs typeface="Boogaloo"/>
                <a:sym typeface="Boogaloo"/>
              </a:rPr>
              <a:t>What other landforms can we explain?</a:t>
            </a:r>
            <a:endParaRPr b="0" i="0" sz="4300" u="none" cap="none" strike="noStrike">
              <a:solidFill>
                <a:srgbClr val="000000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descr="A picture containing text, hat&#10;&#10;Description automatically generated" id="320" name="Google Shape;32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0704" y="110217"/>
            <a:ext cx="6477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/>
          <p:nvPr>
            <p:ph type="ctrTitle"/>
          </p:nvPr>
        </p:nvSpPr>
        <p:spPr>
          <a:xfrm>
            <a:off x="802386" y="1298448"/>
            <a:ext cx="5598414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/>
              <a:t>Earth’s Changing Surface</a:t>
            </a:r>
            <a:endParaRPr/>
          </a:p>
        </p:txBody>
      </p:sp>
      <p:sp>
        <p:nvSpPr>
          <p:cNvPr id="326" name="Google Shape;326;p42"/>
          <p:cNvSpPr txBox="1"/>
          <p:nvPr>
            <p:ph idx="1" type="subTitle"/>
          </p:nvPr>
        </p:nvSpPr>
        <p:spPr>
          <a:xfrm>
            <a:off x="825010" y="4670246"/>
            <a:ext cx="6032990" cy="1044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 sz="2400"/>
              <a:t>Lesson 6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49549"/>
              <a:buFont typeface="Arial"/>
              <a:buNone/>
            </a:pPr>
            <a:r>
              <a:rPr b="1" lang="en-US" sz="2400"/>
              <a:t>What can cause Earth’s surface to look the way it does?</a:t>
            </a:r>
            <a:endParaRPr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Think Back to Lesson 5</a:t>
            </a:r>
            <a:endParaRPr/>
          </a:p>
        </p:txBody>
      </p:sp>
      <p:sp>
        <p:nvSpPr>
          <p:cNvPr id="332" name="Google Shape;332;p43"/>
          <p:cNvSpPr txBox="1"/>
          <p:nvPr>
            <p:ph idx="1" type="body"/>
          </p:nvPr>
        </p:nvSpPr>
        <p:spPr>
          <a:xfrm>
            <a:off x="2901951" y="2514600"/>
            <a:ext cx="5486400" cy="3470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i="1" lang="en-US" sz="3200">
                <a:latin typeface="Boogaloo"/>
                <a:ea typeface="Boogaloo"/>
                <a:cs typeface="Boogaloo"/>
                <a:sym typeface="Boogaloo"/>
              </a:rPr>
              <a:t>What science ideas did you use in your explanation?</a:t>
            </a:r>
            <a:endParaRPr i="1" sz="3200"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1371600" y="685800"/>
            <a:ext cx="7015734" cy="827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Day 1 Reflections</a:t>
            </a:r>
            <a:endParaRPr/>
          </a:p>
        </p:txBody>
      </p:sp>
      <p:graphicFrame>
        <p:nvGraphicFramePr>
          <p:cNvPr id="167" name="Google Shape;167;p26"/>
          <p:cNvGraphicFramePr/>
          <p:nvPr/>
        </p:nvGraphicFramePr>
        <p:xfrm>
          <a:off x="914400" y="20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{3FB63135-4C57-4E23-A895-EF8EF472DB8D}</a:tableStyleId>
              </a:tblPr>
              <a:tblGrid>
                <a:gridCol w="3904975"/>
                <a:gridCol w="39049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Gots</a:t>
                      </a:r>
                      <a:endParaRPr sz="2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78B8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Needs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78B8DA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4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Lesson 6 Focus/ Unit Central Question</a:t>
            </a:r>
            <a:endParaRPr/>
          </a:p>
        </p:txBody>
      </p:sp>
      <p:sp>
        <p:nvSpPr>
          <p:cNvPr id="338" name="Google Shape;338;p44"/>
          <p:cNvSpPr txBox="1"/>
          <p:nvPr/>
        </p:nvSpPr>
        <p:spPr>
          <a:xfrm>
            <a:off x="3175700" y="786191"/>
            <a:ext cx="5410407" cy="107205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2800"/>
              <a:buFont typeface="Boogaloo"/>
              <a:buNone/>
            </a:pPr>
            <a:r>
              <a:rPr i="1" lang="en-US"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What can cause Earth’s surface to look the way it does?</a:t>
            </a:r>
            <a:endParaRPr i="1" sz="4600">
              <a:solidFill>
                <a:schemeClr val="dk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339" name="Google Shape;339;p44"/>
          <p:cNvPicPr preferRelativeResize="0"/>
          <p:nvPr/>
        </p:nvPicPr>
        <p:blipFill rotWithShape="1">
          <a:blip r:embed="rId3">
            <a:alphaModFix/>
          </a:blip>
          <a:srcRect b="3329" l="2359" r="2880" t="3132"/>
          <a:stretch/>
        </p:blipFill>
        <p:spPr>
          <a:xfrm flipH="1" rot="-135915">
            <a:off x="3242781" y="2302987"/>
            <a:ext cx="5276245" cy="34985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40" name="Google Shape;340;p44"/>
          <p:cNvSpPr txBox="1"/>
          <p:nvPr/>
        </p:nvSpPr>
        <p:spPr>
          <a:xfrm rot="-168901">
            <a:off x="5878794" y="2345026"/>
            <a:ext cx="2679833" cy="11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ic Sans MS"/>
              <a:buNone/>
            </a:pPr>
            <a:r>
              <a:rPr lang="en-US" sz="13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6 Focus and Unit Central Question</a:t>
            </a:r>
            <a:endParaRPr sz="13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ic Sans MS"/>
              <a:buNone/>
            </a:pPr>
            <a:r>
              <a:rPr i="1" lang="en-US" sz="1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cause Earth’s surface to look the way it does?</a:t>
            </a:r>
            <a:endParaRPr i="1" sz="1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i="1" sz="1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 rot="-166768">
            <a:off x="3433661" y="2854366"/>
            <a:ext cx="2276678" cy="10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now ready to answer this question!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4"/>
          <p:cNvSpPr/>
          <p:nvPr/>
        </p:nvSpPr>
        <p:spPr>
          <a:xfrm rot="-736497">
            <a:off x="5451585" y="3540065"/>
            <a:ext cx="646275" cy="109920"/>
          </a:xfrm>
          <a:prstGeom prst="rightArrow">
            <a:avLst>
              <a:gd fmla="val 50000" name="adj1"/>
              <a:gd fmla="val 56975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6031" y="6281159"/>
            <a:ext cx="1308587" cy="361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45"/>
          <p:cNvGrpSpPr/>
          <p:nvPr/>
        </p:nvGrpSpPr>
        <p:grpSpPr>
          <a:xfrm>
            <a:off x="158617" y="1844708"/>
            <a:ext cx="8879840" cy="1603750"/>
            <a:chOff x="264159" y="1274613"/>
            <a:chExt cx="8879840" cy="1603750"/>
          </a:xfrm>
        </p:grpSpPr>
        <p:pic>
          <p:nvPicPr>
            <p:cNvPr id="349" name="Google Shape;349;p45"/>
            <p:cNvPicPr preferRelativeResize="0"/>
            <p:nvPr/>
          </p:nvPicPr>
          <p:blipFill rotWithShape="1">
            <a:blip r:embed="rId4">
              <a:alphaModFix/>
            </a:blip>
            <a:srcRect b="4211" l="1256" r="1314" t="3175"/>
            <a:stretch/>
          </p:blipFill>
          <p:spPr>
            <a:xfrm>
              <a:off x="3632774" y="1274613"/>
              <a:ext cx="5511225" cy="1603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45"/>
            <p:cNvSpPr txBox="1"/>
            <p:nvPr/>
          </p:nvSpPr>
          <p:spPr>
            <a:xfrm>
              <a:off x="264159" y="1580765"/>
              <a:ext cx="3129415" cy="677078"/>
            </a:xfrm>
            <a:prstGeom prst="rect">
              <a:avLst/>
            </a:prstGeom>
            <a:solidFill>
              <a:srgbClr val="CFE2F3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Boogaloo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Use CSW to </a:t>
              </a:r>
              <a:r>
                <a:rPr b="0" i="1" lang="en-US" sz="1600" u="sng" cap="none" strike="noStrik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SHARE</a:t>
              </a:r>
              <a:r>
                <a:rPr b="0" i="0" lang="en-US" sz="1600" u="none" cap="none" strike="noStrik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 your ideas (Rows 4 &amp; 5)</a:t>
              </a:r>
              <a:endParaRPr b="0" i="0" sz="1600" u="none" cap="none" strike="noStrik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</p:grpSp>
      <p:grpSp>
        <p:nvGrpSpPr>
          <p:cNvPr id="351" name="Google Shape;351;p45"/>
          <p:cNvGrpSpPr/>
          <p:nvPr/>
        </p:nvGrpSpPr>
        <p:grpSpPr>
          <a:xfrm>
            <a:off x="134883" y="3862119"/>
            <a:ext cx="8631875" cy="829725"/>
            <a:chOff x="70875" y="3680225"/>
            <a:chExt cx="8631875" cy="829725"/>
          </a:xfrm>
        </p:grpSpPr>
        <p:pic>
          <p:nvPicPr>
            <p:cNvPr id="352" name="Google Shape;352;p45"/>
            <p:cNvPicPr preferRelativeResize="0"/>
            <p:nvPr/>
          </p:nvPicPr>
          <p:blipFill rotWithShape="1">
            <a:blip r:embed="rId5">
              <a:alphaModFix/>
            </a:blip>
            <a:srcRect b="8105" l="1247" r="1315" t="5559"/>
            <a:stretch/>
          </p:blipFill>
          <p:spPr>
            <a:xfrm>
              <a:off x="70875" y="3739100"/>
              <a:ext cx="5511225" cy="77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45"/>
            <p:cNvSpPr txBox="1"/>
            <p:nvPr/>
          </p:nvSpPr>
          <p:spPr>
            <a:xfrm>
              <a:off x="5690150" y="3680225"/>
              <a:ext cx="3012600" cy="677078"/>
            </a:xfrm>
            <a:prstGeom prst="rect">
              <a:avLst/>
            </a:prstGeom>
            <a:solidFill>
              <a:srgbClr val="CFE2F3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Use CSW to ASK QUESTIONS</a:t>
              </a:r>
              <a:endParaRPr sz="1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(Row 6)</a:t>
              </a:r>
              <a:endParaRPr sz="1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</p:grpSp>
      <p:grpSp>
        <p:nvGrpSpPr>
          <p:cNvPr id="354" name="Google Shape;354;p45"/>
          <p:cNvGrpSpPr/>
          <p:nvPr/>
        </p:nvGrpSpPr>
        <p:grpSpPr>
          <a:xfrm>
            <a:off x="189630" y="5014056"/>
            <a:ext cx="8954370" cy="1541688"/>
            <a:chOff x="158617" y="5229225"/>
            <a:chExt cx="8954370" cy="1541688"/>
          </a:xfrm>
        </p:grpSpPr>
        <p:pic>
          <p:nvPicPr>
            <p:cNvPr id="355" name="Google Shape;355;p45"/>
            <p:cNvPicPr preferRelativeResize="0"/>
            <p:nvPr/>
          </p:nvPicPr>
          <p:blipFill rotWithShape="1">
            <a:blip r:embed="rId6">
              <a:alphaModFix/>
            </a:blip>
            <a:srcRect b="7700" l="1256" r="1353" t="5973"/>
            <a:stretch/>
          </p:blipFill>
          <p:spPr>
            <a:xfrm>
              <a:off x="3601750" y="5229225"/>
              <a:ext cx="5511225" cy="77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45"/>
            <p:cNvPicPr preferRelativeResize="0"/>
            <p:nvPr/>
          </p:nvPicPr>
          <p:blipFill rotWithShape="1">
            <a:blip r:embed="rId7">
              <a:alphaModFix/>
            </a:blip>
            <a:srcRect b="8902" l="1945" r="1761" t="4830"/>
            <a:stretch/>
          </p:blipFill>
          <p:spPr>
            <a:xfrm>
              <a:off x="3663788" y="6000063"/>
              <a:ext cx="5449199" cy="77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45"/>
            <p:cNvSpPr txBox="1"/>
            <p:nvPr/>
          </p:nvSpPr>
          <p:spPr>
            <a:xfrm>
              <a:off x="158617" y="5492125"/>
              <a:ext cx="3340500" cy="923299"/>
            </a:xfrm>
            <a:prstGeom prst="rect">
              <a:avLst/>
            </a:prstGeom>
            <a:solidFill>
              <a:srgbClr val="CFE2F3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Boogaloo"/>
                <a:buNone/>
              </a:pPr>
              <a:r>
                <a:rPr lang="en-US" sz="1600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Use CSW to COMMENT or RESPOND</a:t>
              </a:r>
              <a:endParaRPr sz="1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Boogaloo"/>
                <a:buNone/>
              </a:pPr>
              <a:r>
                <a:rPr lang="en-US" sz="1600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rPr>
                <a:t>(Rows 7 &amp; 9)</a:t>
              </a:r>
              <a:endParaRPr sz="16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endParaRPr>
            </a:p>
          </p:txBody>
        </p:sp>
      </p:grpSp>
      <p:sp>
        <p:nvSpPr>
          <p:cNvPr id="358" name="Google Shape;358;p45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100"/>
              <a:t>Using CSW as You Discuss Your Ideas</a:t>
            </a:r>
            <a:endParaRPr sz="3100"/>
          </a:p>
        </p:txBody>
      </p:sp>
      <p:pic>
        <p:nvPicPr>
          <p:cNvPr descr="A close up of a hat&#10;&#10;Description generated with high confidence" id="359" name="Google Shape;359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39539" y="534945"/>
            <a:ext cx="650158" cy="6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03200"/>
            <a:ext cx="5388080" cy="39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/>
          <p:nvPr/>
        </p:nvSpPr>
        <p:spPr>
          <a:xfrm rot="5399795">
            <a:off x="4828925" y="1909483"/>
            <a:ext cx="5041500" cy="3486600"/>
          </a:xfrm>
          <a:prstGeom prst="wedgeRectCallout">
            <a:avLst>
              <a:gd fmla="val -10208" name="adj1"/>
              <a:gd fmla="val 102351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46"/>
          <p:cNvSpPr txBox="1"/>
          <p:nvPr>
            <p:ph idx="4294967295" type="body"/>
          </p:nvPr>
        </p:nvSpPr>
        <p:spPr>
          <a:xfrm>
            <a:off x="0" y="3652838"/>
            <a:ext cx="4087813" cy="665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-US" sz="1200">
                <a:solidFill>
                  <a:schemeClr val="lt1"/>
                </a:solidFill>
              </a:rPr>
              <a:t>Imagery ©2020 TerraMetrics, Map Data ©2020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367" name="Google Shape;36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2880" y="1219200"/>
            <a:ext cx="3298720" cy="334557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6"/>
          <p:cNvSpPr txBox="1"/>
          <p:nvPr/>
        </p:nvSpPr>
        <p:spPr>
          <a:xfrm>
            <a:off x="5991600" y="5679967"/>
            <a:ext cx="3000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Open Sans"/>
              <a:buNone/>
            </a:pPr>
            <a:r>
              <a:rPr b="0" i="1" lang="en-US" sz="1200" u="none" cap="none" strike="noStrik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Hōlei Sea Arch (NPS Photo/J. Wei)</a:t>
            </a:r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46"/>
          <p:cNvSpPr txBox="1"/>
          <p:nvPr/>
        </p:nvSpPr>
        <p:spPr>
          <a:xfrm>
            <a:off x="253926" y="4210267"/>
            <a:ext cx="5352298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 time, a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sea arch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forms out of a sea cliff.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46"/>
          <p:cNvSpPr txBox="1"/>
          <p:nvPr/>
        </p:nvSpPr>
        <p:spPr>
          <a:xfrm>
            <a:off x="0" y="6300845"/>
            <a:ext cx="17145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Location #1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 up of a hat&#10;&#10;Description generated with high confidence" id="371" name="Google Shape;37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0271" y="134387"/>
            <a:ext cx="650158" cy="6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03200"/>
            <a:ext cx="4602882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7"/>
          <p:cNvSpPr txBox="1"/>
          <p:nvPr/>
        </p:nvSpPr>
        <p:spPr>
          <a:xfrm>
            <a:off x="129673" y="4868900"/>
            <a:ext cx="4625609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 time, </a:t>
            </a:r>
            <a:r>
              <a:rPr b="1" i="0" lang="en-US" sz="20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sand dunes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form between a windy, sandy area and mountain range.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47"/>
          <p:cNvSpPr txBox="1"/>
          <p:nvPr>
            <p:ph idx="4294967295" type="body"/>
          </p:nvPr>
        </p:nvSpPr>
        <p:spPr>
          <a:xfrm>
            <a:off x="146304" y="4024337"/>
            <a:ext cx="4602163" cy="666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-US" sz="1200"/>
              <a:t>National Parks Service map of Great Sand Dunes National Park. (Public domain.)</a:t>
            </a:r>
            <a:endParaRPr sz="1200"/>
          </a:p>
        </p:txBody>
      </p:sp>
      <p:pic>
        <p:nvPicPr>
          <p:cNvPr id="379" name="Google Shape;379;p47"/>
          <p:cNvPicPr preferRelativeResize="0"/>
          <p:nvPr/>
        </p:nvPicPr>
        <p:blipFill rotWithShape="1">
          <a:blip r:embed="rId4">
            <a:alphaModFix/>
          </a:blip>
          <a:srcRect b="0" l="26955" r="-7" t="0"/>
          <a:stretch/>
        </p:blipFill>
        <p:spPr>
          <a:xfrm>
            <a:off x="4915697" y="1943100"/>
            <a:ext cx="398687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7"/>
          <p:cNvSpPr/>
          <p:nvPr/>
        </p:nvSpPr>
        <p:spPr>
          <a:xfrm rot="5399750">
            <a:off x="4859087" y="1749733"/>
            <a:ext cx="4120800" cy="4104600"/>
          </a:xfrm>
          <a:prstGeom prst="wedgeRectCallout">
            <a:avLst>
              <a:gd fmla="val -37285" name="adj1"/>
              <a:gd fmla="val 93613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47"/>
          <p:cNvSpPr txBox="1"/>
          <p:nvPr/>
        </p:nvSpPr>
        <p:spPr>
          <a:xfrm>
            <a:off x="4915700" y="4868900"/>
            <a:ext cx="3987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Open Sans"/>
              <a:buNone/>
            </a:pPr>
            <a:r>
              <a:rPr b="0" i="1" lang="en-US" sz="1200" u="none" cap="none" strike="noStrik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Great Sand Dunes National Park, Colorado </a:t>
            </a:r>
            <a:endParaRPr b="0" i="1" sz="1200" u="none" cap="none" strike="noStrike">
              <a:solidFill>
                <a:srgbClr val="5555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Open Sans"/>
              <a:buNone/>
            </a:pPr>
            <a:r>
              <a:rPr b="0" i="1" lang="en-US" sz="1200" u="none" cap="none" strike="noStrik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with the San Juan Mountains visible in the distance. </a:t>
            </a:r>
            <a:endParaRPr b="0" i="1" sz="1200" u="none" cap="none" strike="noStrike">
              <a:solidFill>
                <a:srgbClr val="5555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Open Sans"/>
              <a:buNone/>
            </a:pPr>
            <a:r>
              <a:rPr b="0" i="1" lang="en-US" sz="1200" u="none" cap="none" strike="noStrik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(Credit: Cole Schubert. Public domain.)</a:t>
            </a:r>
            <a:endParaRPr b="0" i="1" sz="1200" u="none" cap="none" strike="noStrike">
              <a:solidFill>
                <a:srgbClr val="5555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rgbClr val="5555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</a:pPr>
            <a:r>
              <a:t/>
            </a:r>
            <a:endParaRPr b="0" i="1" sz="1200" u="none" cap="none" strike="noStrike">
              <a:solidFill>
                <a:srgbClr val="5555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7"/>
          <p:cNvSpPr txBox="1"/>
          <p:nvPr/>
        </p:nvSpPr>
        <p:spPr>
          <a:xfrm>
            <a:off x="7257425" y="6184433"/>
            <a:ext cx="17145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Location #2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 up of a hat&#10;&#10;Description generated with high confidence" id="383" name="Google Shape;38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0271" y="134387"/>
            <a:ext cx="650158" cy="6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8"/>
          <p:cNvPicPr preferRelativeResize="0"/>
          <p:nvPr/>
        </p:nvPicPr>
        <p:blipFill rotWithShape="1">
          <a:blip r:embed="rId3">
            <a:alphaModFix/>
          </a:blip>
          <a:srcRect b="0" l="59622" r="4334" t="0"/>
          <a:stretch/>
        </p:blipFill>
        <p:spPr>
          <a:xfrm>
            <a:off x="65523" y="383067"/>
            <a:ext cx="3079970" cy="554546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8"/>
          <p:cNvSpPr/>
          <p:nvPr/>
        </p:nvSpPr>
        <p:spPr>
          <a:xfrm rot="5399755">
            <a:off x="4517773" y="127556"/>
            <a:ext cx="3210189" cy="5717100"/>
          </a:xfrm>
          <a:prstGeom prst="wedgeRectCallout">
            <a:avLst>
              <a:gd fmla="val 6563" name="adj1"/>
              <a:gd fmla="val 73352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8"/>
          <p:cNvSpPr txBox="1"/>
          <p:nvPr/>
        </p:nvSpPr>
        <p:spPr>
          <a:xfrm>
            <a:off x="5892439" y="4140205"/>
            <a:ext cx="3000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Appalachian Trail (NPS)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8"/>
          <p:cNvSpPr txBox="1"/>
          <p:nvPr/>
        </p:nvSpPr>
        <p:spPr>
          <a:xfrm>
            <a:off x="4161309" y="305211"/>
            <a:ext cx="36744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time,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mountains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became shorter and rounder.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8"/>
          <p:cNvSpPr txBox="1"/>
          <p:nvPr>
            <p:ph idx="4294967295" type="body"/>
          </p:nvPr>
        </p:nvSpPr>
        <p:spPr>
          <a:xfrm>
            <a:off x="0" y="5929313"/>
            <a:ext cx="2325688" cy="255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0" i="0" lang="en-US" sz="9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computed by Hans Braxmeier</a:t>
            </a:r>
            <a:r>
              <a:rPr b="0" i="0" lang="en-US" sz="900">
                <a:solidFill>
                  <a:srgbClr val="362B36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0" lang="en-US" sz="9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GFDL</a:t>
            </a:r>
            <a:r>
              <a:rPr b="0" i="0" lang="en-US" sz="900">
                <a:solidFill>
                  <a:srgbClr val="362B36"/>
                </a:solidFill>
                <a:latin typeface="Arial"/>
                <a:ea typeface="Arial"/>
                <a:cs typeface="Arial"/>
                <a:sym typeface="Arial"/>
              </a:rPr>
              <a:t>, via Wikimedia Commons</a:t>
            </a:r>
            <a:endParaRPr sz="1100"/>
          </a:p>
        </p:txBody>
      </p:sp>
      <p:sp>
        <p:nvSpPr>
          <p:cNvPr id="393" name="Google Shape;393;p48"/>
          <p:cNvSpPr txBox="1"/>
          <p:nvPr/>
        </p:nvSpPr>
        <p:spPr>
          <a:xfrm>
            <a:off x="7257425" y="6184433"/>
            <a:ext cx="17145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#3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4100" y="1451933"/>
            <a:ext cx="5498099" cy="272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hat&#10;&#10;Description generated with high confidence" id="395" name="Google Shape;395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9320" y="259214"/>
            <a:ext cx="650158" cy="6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0668" y="394573"/>
            <a:ext cx="2923462" cy="43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9"/>
          <p:cNvSpPr txBox="1"/>
          <p:nvPr>
            <p:ph idx="4294967295" type="body"/>
          </p:nvPr>
        </p:nvSpPr>
        <p:spPr>
          <a:xfrm>
            <a:off x="1210668" y="4506205"/>
            <a:ext cx="1540634" cy="26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solidFill>
                  <a:schemeClr val="lt1"/>
                </a:solidFill>
              </a:rPr>
              <a:t>Image: NASA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402" name="Google Shape;402;p49"/>
          <p:cNvSpPr/>
          <p:nvPr/>
        </p:nvSpPr>
        <p:spPr>
          <a:xfrm rot="5400000">
            <a:off x="6345395" y="686372"/>
            <a:ext cx="2908710" cy="2227500"/>
          </a:xfrm>
          <a:prstGeom prst="wedgeRectCallout">
            <a:avLst>
              <a:gd fmla="val 20276" name="adj1"/>
              <a:gd fmla="val 192926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9"/>
          <p:cNvSpPr/>
          <p:nvPr/>
        </p:nvSpPr>
        <p:spPr>
          <a:xfrm rot="5399335">
            <a:off x="4764996" y="3717522"/>
            <a:ext cx="2395510" cy="1987800"/>
          </a:xfrm>
          <a:prstGeom prst="wedgeRectCallout">
            <a:avLst>
              <a:gd fmla="val -78419" name="adj1"/>
              <a:gd fmla="val 167989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9"/>
          <p:cNvSpPr txBox="1"/>
          <p:nvPr/>
        </p:nvSpPr>
        <p:spPr>
          <a:xfrm>
            <a:off x="4630525" y="281233"/>
            <a:ext cx="2179500" cy="15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mountain range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 taller along the coast.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9"/>
          <p:cNvSpPr txBox="1"/>
          <p:nvPr/>
        </p:nvSpPr>
        <p:spPr>
          <a:xfrm>
            <a:off x="7094925" y="3513667"/>
            <a:ext cx="19251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deep 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ocean trench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found along the coast.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9"/>
          <p:cNvSpPr txBox="1"/>
          <p:nvPr/>
        </p:nvSpPr>
        <p:spPr>
          <a:xfrm>
            <a:off x="7257425" y="6184433"/>
            <a:ext cx="17145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 #4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1669" y="3638066"/>
            <a:ext cx="1862324" cy="215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9"/>
          <p:cNvPicPr preferRelativeResize="0"/>
          <p:nvPr/>
        </p:nvPicPr>
        <p:blipFill rotWithShape="1">
          <a:blip r:embed="rId5">
            <a:alphaModFix/>
          </a:blip>
          <a:srcRect b="-1390" l="-209" r="41968" t="1391"/>
          <a:stretch/>
        </p:blipFill>
        <p:spPr>
          <a:xfrm>
            <a:off x="6742425" y="451400"/>
            <a:ext cx="2109225" cy="271616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9"/>
          <p:cNvSpPr txBox="1"/>
          <p:nvPr/>
        </p:nvSpPr>
        <p:spPr>
          <a:xfrm>
            <a:off x="6902097" y="2942868"/>
            <a:ext cx="457200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Jorge Morales Piderit via Wiki Commons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Lesson 6 Focus/ Unit Central Question</a:t>
            </a:r>
            <a:endParaRPr/>
          </a:p>
        </p:txBody>
      </p:sp>
      <p:sp>
        <p:nvSpPr>
          <p:cNvPr id="415" name="Google Shape;415;p50"/>
          <p:cNvSpPr txBox="1"/>
          <p:nvPr/>
        </p:nvSpPr>
        <p:spPr>
          <a:xfrm>
            <a:off x="3175700" y="786191"/>
            <a:ext cx="5410407" cy="107205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2800"/>
              <a:buFont typeface="Boogaloo"/>
              <a:buNone/>
            </a:pPr>
            <a:r>
              <a:rPr i="1" lang="en-US"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rPr>
              <a:t>What can cause Earth’s surface to look the way it does?</a:t>
            </a:r>
            <a:endParaRPr i="1" sz="4600">
              <a:solidFill>
                <a:schemeClr val="dk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pic>
        <p:nvPicPr>
          <p:cNvPr id="416" name="Google Shape;416;p50"/>
          <p:cNvPicPr preferRelativeResize="0"/>
          <p:nvPr/>
        </p:nvPicPr>
        <p:blipFill rotWithShape="1">
          <a:blip r:embed="rId3">
            <a:alphaModFix/>
          </a:blip>
          <a:srcRect b="3329" l="2359" r="2880" t="3132"/>
          <a:stretch/>
        </p:blipFill>
        <p:spPr>
          <a:xfrm flipH="1" rot="-135915">
            <a:off x="3242781" y="2302987"/>
            <a:ext cx="5276245" cy="34985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417" name="Google Shape;417;p50"/>
          <p:cNvSpPr txBox="1"/>
          <p:nvPr/>
        </p:nvSpPr>
        <p:spPr>
          <a:xfrm rot="-168901">
            <a:off x="5878794" y="2345026"/>
            <a:ext cx="2679833" cy="11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ic Sans MS"/>
              <a:buNone/>
            </a:pPr>
            <a:r>
              <a:rPr lang="en-US" sz="13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6 Focus and Unit Central Question</a:t>
            </a:r>
            <a:endParaRPr sz="13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ic Sans MS"/>
              <a:buNone/>
            </a:pPr>
            <a:r>
              <a:rPr i="1" lang="en-US" sz="1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can cause Earth’s surface to look the way it does?</a:t>
            </a:r>
            <a:endParaRPr i="1" sz="1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i="1" sz="1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8" name="Google Shape;418;p50"/>
          <p:cNvSpPr/>
          <p:nvPr/>
        </p:nvSpPr>
        <p:spPr>
          <a:xfrm rot="-736497">
            <a:off x="5451585" y="3540065"/>
            <a:ext cx="646275" cy="109920"/>
          </a:xfrm>
          <a:prstGeom prst="rightArrow">
            <a:avLst>
              <a:gd fmla="val 50000" name="adj1"/>
              <a:gd fmla="val 56975" name="adj2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0"/>
          <p:cNvSpPr txBox="1"/>
          <p:nvPr/>
        </p:nvSpPr>
        <p:spPr>
          <a:xfrm rot="-166403">
            <a:off x="3318178" y="2941000"/>
            <a:ext cx="2382238" cy="31290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back to your first answer. 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3444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would you answer now?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34448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want to change or add?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0"/>
          <p:cNvSpPr txBox="1"/>
          <p:nvPr>
            <p:ph idx="11" type="ftr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2024 BSCS Science Learning. This work is licensed under CC BY-NC-SA 4.0.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1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Meta Moment</a:t>
            </a:r>
            <a:endParaRPr/>
          </a:p>
        </p:txBody>
      </p:sp>
      <p:sp>
        <p:nvSpPr>
          <p:cNvPr id="426" name="Google Shape;426;p51"/>
          <p:cNvSpPr txBox="1"/>
          <p:nvPr>
            <p:ph idx="4294967295" type="body"/>
          </p:nvPr>
        </p:nvSpPr>
        <p:spPr>
          <a:xfrm>
            <a:off x="303571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How did </a:t>
            </a:r>
            <a:r>
              <a:rPr lang="en-US">
                <a:solidFill>
                  <a:srgbClr val="262626"/>
                </a:solidFill>
              </a:rPr>
              <a:t>using evidence </a:t>
            </a:r>
            <a:r>
              <a:rPr lang="en-US"/>
              <a:t>support your learning throughout this unit?</a:t>
            </a:r>
            <a:endParaRPr/>
          </a:p>
        </p:txBody>
      </p:sp>
      <p:pic>
        <p:nvPicPr>
          <p:cNvPr descr="A close up of a hat&#10;&#10;Description generated with high confidence" id="427" name="Google Shape;4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859" y="5998480"/>
            <a:ext cx="650158" cy="65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2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Content Deepening: Teacher Follow-up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4" name="Google Shape;434;p52"/>
          <p:cNvSpPr txBox="1"/>
          <p:nvPr>
            <p:ph idx="4294967295" type="body"/>
          </p:nvPr>
        </p:nvSpPr>
        <p:spPr>
          <a:xfrm>
            <a:off x="62865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Find your Mash-up handout</a:t>
            </a: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that you “dotted” at the beginning of the week.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Re-dot the statements now that you have experienced the lessons in your unit. 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400"/>
              <a:buChar char="●"/>
            </a:pPr>
            <a:r>
              <a:rPr lang="en-US">
                <a:solidFill>
                  <a:srgbClr val="00B050"/>
                </a:solidFill>
              </a:rPr>
              <a:t>Green dot</a:t>
            </a:r>
            <a:r>
              <a:rPr lang="en-US"/>
              <a:t>: The idea is accurate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highlight>
                  <a:srgbClr val="FFFF00"/>
                </a:highlight>
              </a:rPr>
              <a:t>Yellow dot</a:t>
            </a:r>
            <a:r>
              <a:rPr lang="en-US"/>
              <a:t>: The idea is partially accurate or I’m not sure.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Char char="●"/>
            </a:pPr>
            <a:r>
              <a:rPr lang="en-US">
                <a:solidFill>
                  <a:srgbClr val="FF0000"/>
                </a:solidFill>
              </a:rPr>
              <a:t>Red dot: </a:t>
            </a:r>
            <a:r>
              <a:rPr lang="en-US"/>
              <a:t>The idea is inaccurate.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Go public!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Add dots to the right side of the poster.</a:t>
            </a:r>
            <a:endParaRPr/>
          </a:p>
        </p:txBody>
      </p:sp>
      <p:pic>
        <p:nvPicPr>
          <p:cNvPr id="435" name="Google Shape;43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Common Student Ideas</a:t>
            </a:r>
            <a:endParaRPr/>
          </a:p>
        </p:txBody>
      </p:sp>
      <p:sp>
        <p:nvSpPr>
          <p:cNvPr id="441" name="Google Shape;441;p53"/>
          <p:cNvSpPr txBox="1"/>
          <p:nvPr>
            <p:ph idx="4294967295" type="body"/>
          </p:nvPr>
        </p:nvSpPr>
        <p:spPr>
          <a:xfrm>
            <a:off x="482346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If you are still unsure of the ideas on the mash-up use 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Common Student Ideas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Content Deepening document</a:t>
            </a:r>
            <a:endParaRPr/>
          </a:p>
        </p:txBody>
      </p:sp>
      <p:pic>
        <p:nvPicPr>
          <p:cNvPr id="442" name="Google Shape;44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 txBox="1"/>
          <p:nvPr>
            <p:ph type="title"/>
          </p:nvPr>
        </p:nvSpPr>
        <p:spPr>
          <a:xfrm>
            <a:off x="1200565" y="1087374"/>
            <a:ext cx="6737617" cy="1000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STeLLA Program Goals: Professional Learning</a:t>
            </a:r>
            <a:endParaRPr/>
          </a:p>
        </p:txBody>
      </p:sp>
      <p:sp>
        <p:nvSpPr>
          <p:cNvPr id="178" name="Google Shape;178;p27"/>
          <p:cNvSpPr/>
          <p:nvPr/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lt2">
              <a:alpha val="6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1200564" y="2535446"/>
            <a:ext cx="6737617" cy="3554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8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Deepen knowledge of teaching and learning </a:t>
            </a:r>
            <a:endParaRPr/>
          </a:p>
          <a:p>
            <a:pPr indent="-182880" lvl="0" marL="22860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ability to analyze and reflect on teaching and learning</a:t>
            </a:r>
            <a:endParaRPr/>
          </a:p>
          <a:p>
            <a:pPr indent="-182880" lvl="0" marL="22860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ability to use content knowledge and knowledge of teaching and learning to transform classroom practice </a:t>
            </a:r>
            <a:endParaRPr/>
          </a:p>
          <a:p>
            <a:pPr indent="-182880" lvl="0" marL="22860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Deepen teacher content knowledge </a:t>
            </a:r>
            <a:endParaRPr/>
          </a:p>
          <a:p>
            <a:pPr indent="-182880" lvl="0" marL="228600" rtl="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student learning in science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"/>
          <p:cNvSpPr/>
          <p:nvPr/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4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4"/>
          <p:cNvSpPr/>
          <p:nvPr/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4"/>
          <p:cNvSpPr txBox="1"/>
          <p:nvPr>
            <p:ph type="title"/>
          </p:nvPr>
        </p:nvSpPr>
        <p:spPr>
          <a:xfrm>
            <a:off x="1200565" y="1087374"/>
            <a:ext cx="6737617" cy="1000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Content Deepening: STeLLA Strategies</a:t>
            </a:r>
            <a:endParaRPr/>
          </a:p>
        </p:txBody>
      </p:sp>
      <p:sp>
        <p:nvSpPr>
          <p:cNvPr id="453" name="Google Shape;453;p54"/>
          <p:cNvSpPr/>
          <p:nvPr/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4"/>
          <p:cNvSpPr/>
          <p:nvPr/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4"/>
          <p:cNvSpPr/>
          <p:nvPr/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lt2">
              <a:alpha val="6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54"/>
          <p:cNvSpPr txBox="1"/>
          <p:nvPr>
            <p:ph idx="1" type="body"/>
          </p:nvPr>
        </p:nvSpPr>
        <p:spPr>
          <a:xfrm>
            <a:off x="1200564" y="2535446"/>
            <a:ext cx="6737617" cy="3554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STeLLA strategies were focal in lessons 5 and 6?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these focal strategies help support your thinking as a learner?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you use these STeLLA strategies to reveal, support, and challenge student thinking?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524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458" name="Google Shape;45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6376665"/>
            <a:ext cx="1105500" cy="31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Curriculum Binders</a:t>
            </a:r>
            <a:endParaRPr/>
          </a:p>
        </p:txBody>
      </p:sp>
      <p:sp>
        <p:nvSpPr>
          <p:cNvPr id="464" name="Google Shape;464;p55"/>
          <p:cNvSpPr txBox="1"/>
          <p:nvPr>
            <p:ph idx="4294967295" type="body"/>
          </p:nvPr>
        </p:nvSpPr>
        <p:spPr>
          <a:xfrm>
            <a:off x="45720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/>
              <a:t>What might these strategies look like in practice in this unit?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/>
              <a:t>Analysis of Lesson Guides and Teacher/Student Dialogue 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/>
              <a:t>Jigsaw lessons to identify STeLLA strategies</a:t>
            </a:r>
            <a:endParaRPr/>
          </a:p>
        </p:txBody>
      </p:sp>
      <p:pic>
        <p:nvPicPr>
          <p:cNvPr id="465" name="Google Shape;4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8168" y="-14288"/>
            <a:ext cx="847725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6"/>
          <p:cNvSpPr txBox="1"/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Effective Science Teaching and Learning</a:t>
            </a:r>
            <a:endParaRPr/>
          </a:p>
        </p:txBody>
      </p:sp>
      <p:sp>
        <p:nvSpPr>
          <p:cNvPr id="471" name="Google Shape;471;p56"/>
          <p:cNvSpPr txBox="1"/>
          <p:nvPr>
            <p:ph idx="4294967295" type="body"/>
          </p:nvPr>
        </p:nvSpPr>
        <p:spPr>
          <a:xfrm>
            <a:off x="2855215" y="1600200"/>
            <a:ext cx="5886449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/>
              <a:t>Reflect on our work together since we began with the summer institute.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What would you add, revise, or delete on your Effective Science Teaching and Learning chart?</a:t>
            </a:r>
            <a:endParaRPr/>
          </a:p>
        </p:txBody>
      </p:sp>
      <p:pic>
        <p:nvPicPr>
          <p:cNvPr id="472" name="Google Shape;47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7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Lesson Plan Analysis: Science Storyline</a:t>
            </a:r>
            <a:endParaRPr/>
          </a:p>
        </p:txBody>
      </p:sp>
      <p:sp>
        <p:nvSpPr>
          <p:cNvPr id="478" name="Google Shape;478;p57"/>
          <p:cNvSpPr txBox="1"/>
          <p:nvPr>
            <p:ph idx="4294967295" type="body"/>
          </p:nvPr>
        </p:nvSpPr>
        <p:spPr>
          <a:xfrm>
            <a:off x="45720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Practice telling a coherent story with the science ideas that develop throughout your assigned lesson.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8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Tell the Story…</a:t>
            </a:r>
            <a:endParaRPr/>
          </a:p>
        </p:txBody>
      </p:sp>
      <p:sp>
        <p:nvSpPr>
          <p:cNvPr id="485" name="Google Shape;485;p58"/>
          <p:cNvSpPr txBox="1"/>
          <p:nvPr>
            <p:ph idx="4294967295" type="body"/>
          </p:nvPr>
        </p:nvSpPr>
        <p:spPr>
          <a:xfrm>
            <a:off x="45720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b="1" lang="en-US"/>
              <a:t>Example Sentence Stems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Yesterday we learned…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Today we’ll answer the focus question...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We’ll figure out the phenomenon/problem...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Today we learned…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Tomorrow we’ll answer…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9"/>
          <p:cNvSpPr txBox="1"/>
          <p:nvPr>
            <p:ph type="title"/>
          </p:nvPr>
        </p:nvSpPr>
        <p:spPr>
          <a:xfrm>
            <a:off x="764667" y="228600"/>
            <a:ext cx="8229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4000"/>
              <a:t>Lesson Plan Analysis: STeLLA Strategies</a:t>
            </a:r>
            <a:endParaRPr sz="4000"/>
          </a:p>
        </p:txBody>
      </p:sp>
      <p:sp>
        <p:nvSpPr>
          <p:cNvPr id="491" name="Google Shape;491;p59"/>
          <p:cNvSpPr txBox="1"/>
          <p:nvPr>
            <p:ph idx="1" type="body"/>
          </p:nvPr>
        </p:nvSpPr>
        <p:spPr>
          <a:xfrm>
            <a:off x="1188720" y="2514600"/>
            <a:ext cx="7015734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Share the focal STeLLA Strategies for your lesson. How do the focal STeLLA Strategies support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revealing and moving student thinking forward?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students figuring out key science ideas?</a:t>
            </a:r>
            <a:endParaRPr/>
          </a:p>
          <a:p>
            <a:pPr indent="-190500" lvl="0" marL="495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How do the STeLLA Strategies contribute to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the design of lessons across the unit?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/>
              <a:t>student construction of the science content storyline?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0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Planning for Spring</a:t>
            </a:r>
            <a:endParaRPr/>
          </a:p>
        </p:txBody>
      </p:sp>
      <p:sp>
        <p:nvSpPr>
          <p:cNvPr id="497" name="Google Shape;497;p60"/>
          <p:cNvSpPr txBox="1"/>
          <p:nvPr>
            <p:ph idx="4294967295" type="body"/>
          </p:nvPr>
        </p:nvSpPr>
        <p:spPr>
          <a:xfrm>
            <a:off x="292608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Review calendars for our synchronous Study Group work.</a:t>
            </a:r>
            <a:endParaRPr/>
          </a:p>
          <a:p>
            <a:pPr indent="-30479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Identify who will be able to teach a lesson and review sign up for filming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"/>
          <p:cNvSpPr/>
          <p:nvPr/>
        </p:nvSpPr>
        <p:spPr>
          <a:xfrm>
            <a:off x="1485900" y="20574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61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Focus Questions </a:t>
            </a:r>
            <a:endParaRPr/>
          </a:p>
        </p:txBody>
      </p:sp>
      <p:sp>
        <p:nvSpPr>
          <p:cNvPr id="508" name="Google Shape;508;p61"/>
          <p:cNvSpPr/>
          <p:nvPr/>
        </p:nvSpPr>
        <p:spPr>
          <a:xfrm>
            <a:off x="1485900" y="20574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38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61"/>
          <p:cNvSpPr/>
          <p:nvPr/>
        </p:nvSpPr>
        <p:spPr>
          <a:xfrm>
            <a:off x="914400" y="2057400"/>
            <a:ext cx="7011402" cy="343408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can cause the surface of the Earth to look the way it does?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we build coherence within and across lessons to help students craft a storyline of key science ideas?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we be intentional about how we move student thinking forward?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2"/>
          <p:cNvSpPr/>
          <p:nvPr/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62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62"/>
          <p:cNvSpPr/>
          <p:nvPr/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62"/>
          <p:cNvSpPr txBox="1"/>
          <p:nvPr>
            <p:ph type="title"/>
          </p:nvPr>
        </p:nvSpPr>
        <p:spPr>
          <a:xfrm>
            <a:off x="1200565" y="1087374"/>
            <a:ext cx="6737617" cy="1000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Reflection</a:t>
            </a:r>
            <a:endParaRPr/>
          </a:p>
        </p:txBody>
      </p:sp>
      <p:sp>
        <p:nvSpPr>
          <p:cNvPr id="519" name="Google Shape;519;p62"/>
          <p:cNvSpPr/>
          <p:nvPr/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62"/>
          <p:cNvSpPr/>
          <p:nvPr/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2"/>
          <p:cNvSpPr/>
          <p:nvPr/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lt2">
              <a:alpha val="6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62"/>
          <p:cNvSpPr txBox="1"/>
          <p:nvPr>
            <p:ph idx="1" type="body"/>
          </p:nvPr>
        </p:nvSpPr>
        <p:spPr>
          <a:xfrm>
            <a:off x="1200564" y="2535446"/>
            <a:ext cx="6737617" cy="3554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8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the STeLLA Strategies support your planning and enactment of lessons?</a:t>
            </a:r>
            <a:endParaRPr/>
          </a:p>
          <a:p>
            <a:pPr indent="-3047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7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88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one aspiration you have for the spring semester around STeLLA?</a:t>
            </a:r>
            <a:endParaRPr/>
          </a:p>
        </p:txBody>
      </p:sp>
      <p:pic>
        <p:nvPicPr>
          <p:cNvPr descr="A blue text on a black background&#10;&#10;Description automatically generated" id="523" name="Google Shape;52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8142" y="6408076"/>
            <a:ext cx="1063756" cy="29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8"/>
          <p:cNvSpPr txBox="1"/>
          <p:nvPr>
            <p:ph type="title"/>
          </p:nvPr>
        </p:nvSpPr>
        <p:spPr>
          <a:xfrm>
            <a:off x="802386" y="1298448"/>
            <a:ext cx="2444016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5000">
                <a:solidFill>
                  <a:srgbClr val="FFFFFF"/>
                </a:solidFill>
              </a:rPr>
              <a:t>Winter Institute at-a-Glance</a:t>
            </a:r>
            <a:endParaRPr/>
          </a:p>
        </p:txBody>
      </p:sp>
      <p:sp>
        <p:nvSpPr>
          <p:cNvPr id="191" name="Google Shape;191;p28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2" name="Google Shape;192;p28"/>
          <p:cNvGraphicFramePr/>
          <p:nvPr/>
        </p:nvGraphicFramePr>
        <p:xfrm>
          <a:off x="3602246" y="8296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{57E39918-6E7B-4BBD-BB7D-48AFAB17A8FF}</a:tableStyleId>
              </a:tblPr>
              <a:tblGrid>
                <a:gridCol w="2542275"/>
                <a:gridCol w="2542275"/>
              </a:tblGrid>
              <a:tr h="35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Day 1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Day 2 </a:t>
                      </a:r>
                      <a:endParaRPr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 anchor="ctr"/>
                </a:tc>
              </a:tr>
              <a:tr h="316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Opening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Opening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544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Fall Video Reflection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Content Deepening (L5-6) </a:t>
                      </a:r>
                      <a:endParaRPr b="1" i="0" sz="1000" u="none" cap="none" strike="noStrike"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b="1" i="0" lang="en-US" sz="1200" u="none" cap="none" strike="noStrike"/>
                        <a:t>Teacher Set-up </a:t>
                      </a:r>
                      <a:endParaRPr b="1" i="0" sz="1000" u="none" cap="none" strike="noStrike"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b="1" i="0" lang="en-US" sz="1200" u="none" cap="none" strike="noStrike"/>
                        <a:t>Science Learner Experience </a:t>
                      </a:r>
                      <a:endParaRPr b="1" i="0" sz="1000" u="none" cap="none" strike="noStrike"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b="1" i="0" lang="en-US" sz="1200" u="none" cap="none" strike="noStrike"/>
                        <a:t>Teacher Follow-up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8725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Content Deepening (L1-3)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Teacher Set-up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Science Learner Experience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Teacher Debrief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 vMerge="1"/>
              </a:tr>
              <a:tr h="5263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Analysis of Practice: Curriculum Analysis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316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Lunch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Lunch 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7363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Content Deepening (L3-4)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Science Learner Experience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Teacher Follow-up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Analysis of Practice: Curriculum Analysis (cont’d)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152400">
                <a:tc vMerge="1"/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Analysis of Practice: Unit Storyline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  <a:tr h="82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Lesson Analysis:  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Teacher Set-up </a:t>
                      </a:r>
                      <a:endParaRPr/>
                    </a:p>
                    <a:p>
                      <a:pPr indent="-342900" lvl="0" marL="342900" marR="0" rtl="0"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Video Analysis Strategy F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 vMerge="1"/>
              </a:tr>
              <a:tr h="52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A5A5A5"/>
                          </a:solidFill>
                        </a:rPr>
                        <a:t>Closing &amp; Homework </a:t>
                      </a:r>
                      <a:endParaRPr sz="1000" u="none" cap="none" strike="noStrike">
                        <a:solidFill>
                          <a:srgbClr val="A5A5A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cap="none" strike="noStrike"/>
                        <a:t>Study Group Planning and Closing </a:t>
                      </a:r>
                      <a:endParaRPr b="1" i="0" sz="1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9325" marB="37500" marR="74975" marL="74975"/>
                </a:tc>
              </a:tr>
            </a:tbl>
          </a:graphicData>
        </a:graphic>
      </p:graphicFrame>
      <p:pic>
        <p:nvPicPr>
          <p:cNvPr descr="A blue text on a black background&#10;&#10;Description automatically generated" id="193" name="Google Shape;19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1131" y="6412451"/>
            <a:ext cx="827656" cy="23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99" name="Google Shape;199;p29"/>
          <p:cNvSpPr txBox="1"/>
          <p:nvPr>
            <p:ph idx="4294967295" type="body"/>
          </p:nvPr>
        </p:nvSpPr>
        <p:spPr>
          <a:xfrm>
            <a:off x="91440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Opening 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Content Deepening (Lessons 5-6)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Analysis of Practice: Curriculum Analysis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Analysis of Practice: Unit Storyline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/>
              <a:t>Study Group planning and Closing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STeLLA Norms</a:t>
            </a:r>
            <a:endParaRPr/>
          </a:p>
        </p:txBody>
      </p:sp>
      <p:sp>
        <p:nvSpPr>
          <p:cNvPr id="209" name="Google Shape;209;p30"/>
          <p:cNvSpPr txBox="1"/>
          <p:nvPr>
            <p:ph idx="4294967295" type="body"/>
          </p:nvPr>
        </p:nvSpPr>
        <p:spPr>
          <a:xfrm>
            <a:off x="457200" y="2514600"/>
            <a:ext cx="701675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b="1" lang="en-US" sz="1800">
                <a:solidFill>
                  <a:srgbClr val="393939"/>
                </a:solidFill>
              </a:rPr>
              <a:t>The Basics</a:t>
            </a:r>
            <a:endParaRPr sz="1800">
              <a:solidFill>
                <a:srgbClr val="393939"/>
              </a:solidFill>
            </a:endParaRPr>
          </a:p>
          <a:p>
            <a:pPr indent="-385763" lvl="0" marL="38576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Arrive prepared and on time; stay for the duration</a:t>
            </a:r>
            <a:endParaRPr sz="1800">
              <a:solidFill>
                <a:srgbClr val="393939"/>
              </a:solidFill>
            </a:endParaRPr>
          </a:p>
          <a:p>
            <a:pPr indent="-385763" lvl="0" marL="38576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Remain attentive, thoughtful, and STeLLAful; eliminate interruptions (turn off cell phones, email)</a:t>
            </a:r>
            <a:endParaRPr sz="1800">
              <a:solidFill>
                <a:srgbClr val="393939"/>
              </a:solidFill>
            </a:endParaRPr>
          </a:p>
          <a:p>
            <a:pPr indent="-385763" lvl="0" marL="38576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Make room for participation from all (monitor your floor time)</a:t>
            </a:r>
            <a:endParaRPr sz="1800">
              <a:solidFill>
                <a:srgbClr val="39393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b="1" lang="en-US" sz="1800">
                <a:solidFill>
                  <a:srgbClr val="393939"/>
                </a:solidFill>
              </a:rPr>
              <a:t>The Heart of  STeLLA Lesson Analysis</a:t>
            </a:r>
            <a:endParaRPr sz="1800">
              <a:solidFill>
                <a:srgbClr val="393939"/>
              </a:solidFill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Keep the goal in mind: We are analyzing teaching to improve student learning  </a:t>
            </a:r>
            <a:endParaRPr sz="1800">
              <a:solidFill>
                <a:srgbClr val="393939"/>
              </a:solidFill>
            </a:endParaRPr>
          </a:p>
          <a:p>
            <a:pPr indent="-385763" lvl="0" marL="38576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Share your ideas, uncertainties, confusions, disagreements, questions—open up time so this can happen!</a:t>
            </a:r>
            <a:endParaRPr sz="1800">
              <a:solidFill>
                <a:srgbClr val="393939"/>
              </a:solidFill>
            </a:endParaRPr>
          </a:p>
          <a:p>
            <a:pPr indent="-385763" lvl="0" marL="38576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AutoNum type="arabicPeriod"/>
            </a:pPr>
            <a:r>
              <a:rPr lang="en-US" sz="1800">
                <a:solidFill>
                  <a:srgbClr val="393939"/>
                </a:solidFill>
              </a:rPr>
              <a:t>Expect and ask questions to deepen everyone’s learning—honor needs!</a:t>
            </a:r>
            <a:endParaRPr sz="1800">
              <a:solidFill>
                <a:srgbClr val="393939"/>
              </a:solidFill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384048" y="1701891"/>
            <a:ext cx="788669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76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73676"/>
                </a:solidFill>
                <a:latin typeface="Calibri"/>
                <a:ea typeface="Calibri"/>
                <a:cs typeface="Calibri"/>
                <a:sym typeface="Calibri"/>
              </a:rPr>
              <a:t>Purpose: </a:t>
            </a:r>
            <a:r>
              <a:rPr b="0" i="0" lang="en-US" sz="2400" u="none" cap="none" strike="noStrike">
                <a:solidFill>
                  <a:srgbClr val="273676"/>
                </a:solidFill>
                <a:latin typeface="Calibri"/>
                <a:ea typeface="Calibri"/>
                <a:cs typeface="Calibri"/>
                <a:sym typeface="Calibri"/>
              </a:rPr>
              <a:t>Build trust and develop a productive study group for all participants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/>
          <p:nvPr/>
        </p:nvSpPr>
        <p:spPr>
          <a:xfrm>
            <a:off x="1485900" y="20574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31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Focus Questions </a:t>
            </a:r>
            <a:endParaRPr/>
          </a:p>
        </p:txBody>
      </p:sp>
      <p:sp>
        <p:nvSpPr>
          <p:cNvPr id="221" name="Google Shape;221;p31"/>
          <p:cNvSpPr/>
          <p:nvPr/>
        </p:nvSpPr>
        <p:spPr>
          <a:xfrm>
            <a:off x="1485900" y="20574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38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</a:pPr>
            <a:r>
              <a:t/>
            </a:r>
            <a:endParaRPr b="0" i="0" sz="2100" u="none" cap="none" strike="noStrike">
              <a:solidFill>
                <a:srgbClr val="2736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757646" y="2057401"/>
            <a:ext cx="7757704" cy="389636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can cause the surface of the Earth to look the way it does?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we build coherence within and across lessons to help students craft a storyline of key science ideas?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we be intentional about how we move student thinking forward?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457200" y="534441"/>
            <a:ext cx="6337980" cy="111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Content Deepening: Teacher Set-up</a:t>
            </a:r>
            <a:endParaRPr/>
          </a:p>
        </p:txBody>
      </p:sp>
      <p:sp>
        <p:nvSpPr>
          <p:cNvPr id="229" name="Google Shape;229;p32"/>
          <p:cNvSpPr txBox="1"/>
          <p:nvPr>
            <p:ph idx="4294967295" type="body"/>
          </p:nvPr>
        </p:nvSpPr>
        <p:spPr>
          <a:xfrm>
            <a:off x="373010" y="2057400"/>
            <a:ext cx="78867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can students say so far about what can cause the surface of the Earth to look the way it does?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ideas will they “have”?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ideas will they struggle with?</a:t>
            </a:r>
            <a:endParaRPr/>
          </a:p>
          <a:p>
            <a:pPr indent="-190500" lvl="1" marL="952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other factors need to be considered?</a:t>
            </a: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1254033" y="-53314"/>
            <a:ext cx="701573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5000"/>
              <a:t>Content Deepening: Teacher Set-up</a:t>
            </a:r>
            <a:endParaRPr sz="5000"/>
          </a:p>
        </p:txBody>
      </p:sp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1254033" y="2191877"/>
            <a:ext cx="7015734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have students figured out so far about the three investigation stations?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5118" y="100830"/>
            <a:ext cx="840464" cy="840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3"/>
          <p:cNvGrpSpPr/>
          <p:nvPr/>
        </p:nvGrpSpPr>
        <p:grpSpPr>
          <a:xfrm>
            <a:off x="1602962" y="3444213"/>
            <a:ext cx="6317875" cy="2270787"/>
            <a:chOff x="1584959" y="3645919"/>
            <a:chExt cx="6317875" cy="2270787"/>
          </a:xfrm>
        </p:grpSpPr>
        <p:pic>
          <p:nvPicPr>
            <p:cNvPr descr="C:\Users\sluce\Documents\MyFiles\=ReSPECT\tree_in_rock_NEW.jpg" id="240" name="Google Shape;240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84959" y="3945386"/>
              <a:ext cx="2135767" cy="1468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3"/>
            <p:cNvPicPr preferRelativeResize="0"/>
            <p:nvPr/>
          </p:nvPicPr>
          <p:blipFill rotWithShape="1">
            <a:blip r:embed="rId5">
              <a:alphaModFix/>
            </a:blip>
            <a:srcRect b="22177" l="0" r="11300" t="0"/>
            <a:stretch/>
          </p:blipFill>
          <p:spPr>
            <a:xfrm>
              <a:off x="6177746" y="3756281"/>
              <a:ext cx="1725088" cy="1846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18667" y="3645919"/>
              <a:ext cx="1861138" cy="22707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3" name="Google Shape;243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0324" y="6172200"/>
            <a:ext cx="1308586" cy="36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ame">
  <a:themeElements>
    <a:clrScheme name="BSCS">
      <a:dk1>
        <a:srgbClr val="4C4C4C"/>
      </a:dk1>
      <a:lt1>
        <a:srgbClr val="FFFFFF"/>
      </a:lt1>
      <a:dk2>
        <a:srgbClr val="4C4C4C"/>
      </a:dk2>
      <a:lt2>
        <a:srgbClr val="FFFFFF"/>
      </a:lt2>
      <a:accent1>
        <a:srgbClr val="293476"/>
      </a:accent1>
      <a:accent2>
        <a:srgbClr val="3087B4"/>
      </a:accent2>
      <a:accent3>
        <a:srgbClr val="4C4C4C"/>
      </a:accent3>
      <a:accent4>
        <a:srgbClr val="DFE5ED"/>
      </a:accent4>
      <a:accent5>
        <a:srgbClr val="FDF3E7"/>
      </a:accent5>
      <a:accent6>
        <a:srgbClr val="5E3C7C"/>
      </a:accent6>
      <a:hlink>
        <a:srgbClr val="5E3C7C"/>
      </a:hlink>
      <a:folHlink>
        <a:srgbClr val="5E3C7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