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embeddedFontLst>
    <p:embeddedFont>
      <p:font typeface="Open Sans" panose="020B0606030504020204" pitchFamily="34" charset="0"/>
      <p:regular r:id="rId25"/>
      <p:bold r:id="rId26"/>
      <p:italic r:id="rId27"/>
      <p:boldItalic r:id="rId28"/>
    </p:embeddedFont>
    <p:embeddedFont>
      <p:font typeface="Open Sans Light" panose="020B0306030504020204" pitchFamily="34" charset="0"/>
      <p:regular r:id="rId29"/>
      <p:bold r:id="rId30"/>
      <p:italic r:id="rId31"/>
      <p:boldItalic r:id="rId32"/>
    </p:embeddedFont>
    <p:embeddedFont>
      <p:font typeface="Wingdings 2" panose="05020102010507070707" pitchFamily="18" charset="2"/>
      <p:regular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36" name="Google Shape;23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43" name="Google Shape;243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51" name="Google Shape;25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8" name="Google Shape;258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59" name="Google Shape;259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5" name="Google Shape;26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66" name="Google Shape;266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2" name="Google Shape;272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73" name="Google Shape;273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81" name="Google Shape;28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89" name="Google Shape;289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5" name="Google Shape;295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96" name="Google Shape;296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302" name="Google Shape;30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3" name="Google Shape;303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304" name="Google Shape;304;p19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305" name="Google Shape;305;p1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306" name="Google Shape;306;p19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67" name="Google Shape;1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312" name="Google Shape;31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8" name="Google Shape;31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319" name="Google Shape;319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u="sng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Opening – 15 min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Analysis of Practice - 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     Round 1 – 45 min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     Round 2 – 30-35 min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Closing – 10 min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74" name="Google Shape;174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81" name="Google Shape;18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8" name="Google Shape;18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91" name="Google Shape;191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98" name="Google Shape;19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9" name="Google Shape;19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200" name="Google Shape;200;p6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201" name="Google Shape;201;p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202" name="Google Shape;202;p6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08" name="Google Shape;20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Google Shape;20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210" name="Google Shape;210;p7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211" name="Google Shape;211;p7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19" name="Google Shape;21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26" name="Google Shape;22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3" name="Google Shape;23;p2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2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>
            <a:spLocks noGrp="1"/>
          </p:cNvSpPr>
          <p:nvPr>
            <p:ph type="pic" idx="2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81" name="Google Shape;81;p12"/>
          <p:cNvSpPr txBox="1">
            <a:spLocks noGrp="1"/>
          </p:cNvSpPr>
          <p:nvPr>
            <p:ph type="body" idx="1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 Layout Option 2">
  <p:cSld name="Comparison Layout Option 2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body" idx="2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3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4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Google Shape;105;p15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Research presention no title">
  <p:cSld name="1_Research presention no title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111" name="Google Shape;111;p16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Research presention no title two content">
  <p:cSld name="2_Research presention no title two conten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body" idx="1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body" idx="2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117" name="Google Shape;117;p17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ith Caption">
  <p:cSld name="2 Content with Caption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body" idx="1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body" idx="2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body" idx="3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/titles with Caption">
  <p:cSld name="2 Content w/titles with Caption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body" idx="1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2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3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body" idx="4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33" name="Google Shape;133;p19"/>
          <p:cNvSpPr txBox="1">
            <a:spLocks noGrp="1"/>
          </p:cNvSpPr>
          <p:nvPr>
            <p:ph type="body" idx="5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SCS title page">
  <p:cSld name="1_BSCS title page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>
            <a:spLocks noGrp="1"/>
          </p:cNvSpPr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libri"/>
              <a:buNone/>
              <a:defRPr sz="3600" b="1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body" idx="1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37" name="Google Shape;137;p20"/>
          <p:cNvSpPr txBox="1">
            <a:spLocks noGrp="1"/>
          </p:cNvSpPr>
          <p:nvPr>
            <p:ph type="body" idx="2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cxnSp>
        <p:nvCxnSpPr>
          <p:cNvPr id="138" name="Google Shape;138;p20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9" name="Google Shape;139;p20"/>
          <p:cNvSpPr txBox="1">
            <a:spLocks noGrp="1"/>
          </p:cNvSpPr>
          <p:nvPr>
            <p:ph type="body" idx="3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  <a:defRPr sz="13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 Option 2">
  <p:cSld name="Title Only Option 2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" name="Google Shape;29;p3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 Body ">
  <p:cSld name="01 Body 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>
            <a:spLocks noGrp="1"/>
          </p:cNvSpPr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cxnSp>
        <p:nvCxnSpPr>
          <p:cNvPr id="142" name="Google Shape;142;p21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3" name="Google Shape;143;p21"/>
          <p:cNvSpPr txBox="1">
            <a:spLocks noGrp="1"/>
          </p:cNvSpPr>
          <p:nvPr>
            <p:ph type="body" idx="1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5 Body">
  <p:cSld name="05 Body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body" idx="1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47" name="Google Shape;147;p22"/>
          <p:cNvSpPr txBox="1">
            <a:spLocks noGrp="1"/>
          </p:cNvSpPr>
          <p:nvPr>
            <p:ph type="body" idx="2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48" name="Google Shape;148;p22"/>
          <p:cNvSpPr txBox="1">
            <a:spLocks noGrp="1"/>
          </p:cNvSpPr>
          <p:nvPr>
            <p:ph type="body" idx="3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49" name="Google Shape;149;p22"/>
          <p:cNvSpPr txBox="1">
            <a:spLocks noGrp="1"/>
          </p:cNvSpPr>
          <p:nvPr>
            <p:ph type="body" idx="4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cxnSp>
        <p:nvCxnSpPr>
          <p:cNvPr id="150" name="Google Shape;150;p22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05 Body">
  <p:cSld name="1_05 Body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3"/>
          <p:cNvSpPr txBox="1">
            <a:spLocks noGrp="1"/>
          </p:cNvSpPr>
          <p:nvPr>
            <p:ph type="body" idx="1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300"/>
              <a:buNone/>
              <a:defRPr sz="23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54" name="Google Shape;154;p23"/>
          <p:cNvSpPr txBox="1">
            <a:spLocks noGrp="1"/>
          </p:cNvSpPr>
          <p:nvPr>
            <p:ph type="body" idx="2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3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300"/>
              <a:buNone/>
              <a:defRPr sz="23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56" name="Google Shape;156;p23"/>
          <p:cNvSpPr txBox="1">
            <a:spLocks noGrp="1"/>
          </p:cNvSpPr>
          <p:nvPr>
            <p:ph type="body" idx="4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cxnSp>
        <p:nvCxnSpPr>
          <p:cNvPr id="157" name="Google Shape;157;p23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sz="5400" b="1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clusion">
  <p:cSld name="Conclus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sz="21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sz="405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48" name="Google Shape;48;p6" descr="Graphical user interface, text, application, chat or text messag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6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1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body" idx="2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3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4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sz="30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1150" algn="l" rtl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1" descr="Logo&#10;&#10;Description automatically generated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1"/>
          </p:nvPr>
        </p:nvSpPr>
        <p:spPr>
          <a:xfrm>
            <a:off x="802386" y="4096512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1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SG # 1: Science Teachers Learning From Lesson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1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Analysis</a:t>
            </a:r>
            <a:endParaRPr sz="1400" dirty="0"/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r>
              <a:rPr lang="en-US" sz="1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218181"/>
              <a:buNone/>
            </a:pPr>
            <a:r>
              <a:rPr lang="en-US" sz="1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Grade 5 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218181"/>
              <a:buNone/>
            </a:pPr>
            <a:r>
              <a:rPr lang="en-US" sz="1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Sun’s Effect on Climate and Seasons </a:t>
            </a:r>
            <a:endParaRPr sz="14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218181"/>
              <a:buNone/>
            </a:pPr>
            <a:r>
              <a:rPr lang="en-US" sz="1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 sz="14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3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latin typeface="Calibri"/>
                <a:ea typeface="Calibri"/>
                <a:cs typeface="Calibri"/>
                <a:sym typeface="Calibri"/>
              </a:rPr>
              <a:t>Preparing for Video Analysis: 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The Process</a:t>
            </a:r>
            <a:endParaRPr sz="2800"/>
          </a:p>
        </p:txBody>
      </p:sp>
      <p:sp>
        <p:nvSpPr>
          <p:cNvPr id="239" name="Google Shape;239;p33"/>
          <p:cNvSpPr txBox="1"/>
          <p:nvPr/>
        </p:nvSpPr>
        <p:spPr>
          <a:xfrm>
            <a:off x="2743200" y="1228418"/>
            <a:ext cx="6211111" cy="4401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create a shared image of the strategy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consider the impact of the strategy on students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make the strategy part of our own practice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4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85800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lang="en-US" b="1"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</a:t>
            </a: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SG3</a:t>
            </a: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L3</a:t>
            </a: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Greever</a:t>
            </a: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_C1</a:t>
            </a:r>
            <a:endParaRPr sz="2400" b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34"/>
          <p:cNvSpPr txBox="1"/>
          <p:nvPr/>
        </p:nvSpPr>
        <p:spPr>
          <a:xfrm>
            <a:off x="655608" y="1841039"/>
            <a:ext cx="7832784" cy="4093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 sz="2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endParaRPr sz="24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What instances of the use of 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Elicit, Probe and Challenge questions, CSW, content representations and models, analyzing and interpreting data, and making explicit links between activities and science ideas </a:t>
            </a:r>
            <a:r>
              <a:rPr lang="en-US" sz="2400" b="0" i="0" u="none" strike="noStrike" cap="none" dirty="0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did you observe?</a:t>
            </a:r>
            <a:endParaRPr dirty="0"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400"/>
              <a:buFont typeface="Arial"/>
              <a:buChar char="•"/>
            </a:pPr>
            <a:r>
              <a:rPr lang="en-US" sz="2400" b="1" dirty="0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b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400"/>
              <a:buFont typeface="Arial"/>
              <a:buChar char="•"/>
            </a:pPr>
            <a:r>
              <a:rPr lang="en-US" sz="2400" b="1" dirty="0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sz="2400" dirty="0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34"/>
          <p:cNvSpPr txBox="1"/>
          <p:nvPr/>
        </p:nvSpPr>
        <p:spPr>
          <a:xfrm>
            <a:off x="842513" y="6420928"/>
            <a:ext cx="9460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link video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8" name="Google Shape;248;p3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1924" y="6133830"/>
            <a:ext cx="60007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5"/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  <p:pic>
        <p:nvPicPr>
          <p:cNvPr id="254" name="Google Shape;254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0548" y="1382141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35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500"/>
              <a:buFont typeface="Calibri"/>
              <a:buNone/>
            </a:pPr>
            <a:r>
              <a:rPr lang="en-US" sz="25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UPDATE Title and IMAGE once LAP is created</a:t>
            </a:r>
            <a:endParaRPr sz="25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6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85800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25000"/>
              <a:buFont typeface="Calibri"/>
              <a:buNone/>
            </a:pP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lang="en-US" b="1"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GR4_SG3_L3_Greever_C1</a:t>
            </a:r>
            <a:b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36"/>
          <p:cNvSpPr txBox="1"/>
          <p:nvPr/>
        </p:nvSpPr>
        <p:spPr>
          <a:xfrm>
            <a:off x="914400" y="1872116"/>
            <a:ext cx="7315200" cy="4093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 b="1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endParaRPr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What do students understand (or not ) about </a:t>
            </a:r>
            <a:r>
              <a:rPr lang="en-US" sz="2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energy changes</a:t>
            </a:r>
            <a:r>
              <a:rPr lang="en-US" sz="2400" b="0" i="0" u="none" strike="noStrike" cap="non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How did the teacher's use of the identified STeLLA strategies reveal, support, and challenge student thinking?</a:t>
            </a:r>
            <a:endParaRPr sz="2400" b="0" i="0" u="none" strike="noStrike" cap="none">
              <a:solidFill>
                <a:srgbClr val="2E1E3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sz="2400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7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</a:t>
            </a: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SG3</a:t>
            </a: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L3</a:t>
            </a: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Greever</a:t>
            </a: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_C1</a:t>
            </a:r>
            <a:endParaRPr sz="2400" b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37"/>
          <p:cNvSpPr txBox="1"/>
          <p:nvPr/>
        </p:nvSpPr>
        <p:spPr>
          <a:xfrm>
            <a:off x="457200" y="2514600"/>
            <a:ext cx="7890294" cy="332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endParaRPr sz="2800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endParaRPr sz="2800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sz="2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did you learn through this analysis that you want to apply to your own practice?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8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lang="en-US" b="1"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</a:t>
            </a: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L4</a:t>
            </a: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Neil</a:t>
            </a: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_C1</a:t>
            </a:r>
            <a:endParaRPr sz="2400" b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8"/>
          <p:cNvSpPr txBox="1"/>
          <p:nvPr/>
        </p:nvSpPr>
        <p:spPr>
          <a:xfrm>
            <a:off x="655608" y="1956090"/>
            <a:ext cx="7832784" cy="415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endParaRPr sz="2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What instances of the use of </a:t>
            </a: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Elicit, Probe and Challenge questions, CSW, making explicit links between activities and science ideas</a:t>
            </a:r>
            <a:r>
              <a:rPr lang="en-US" sz="2800" b="0" i="0" u="none" strike="noStrike" cap="non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 did you observe?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br>
              <a:rPr lang="en-US" sz="2000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800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sz="2800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8"/>
          <p:cNvSpPr txBox="1"/>
          <p:nvPr/>
        </p:nvSpPr>
        <p:spPr>
          <a:xfrm>
            <a:off x="842513" y="6420928"/>
            <a:ext cx="9460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link video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8" name="Google Shape;278;p38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1924" y="6133830"/>
            <a:ext cx="60007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9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>
                <a:solidFill>
                  <a:srgbClr val="FF0000"/>
                </a:solidFill>
              </a:rPr>
              <a:t>L#_Name_C#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284" name="Google Shape;284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95486" y="1962073"/>
            <a:ext cx="6289711" cy="4778742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39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500"/>
              <a:buFont typeface="Calibri"/>
              <a:buNone/>
            </a:pPr>
            <a:r>
              <a:rPr lang="en-US" sz="25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UPDATE Title and IMAGE once LAP is created</a:t>
            </a:r>
            <a:endParaRPr sz="25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0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GR4_SG3_L3_Greever_C1</a:t>
            </a:r>
            <a:endParaRPr sz="24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40"/>
          <p:cNvSpPr txBox="1"/>
          <p:nvPr/>
        </p:nvSpPr>
        <p:spPr>
          <a:xfrm>
            <a:off x="684363" y="1737688"/>
            <a:ext cx="7832784" cy="4585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b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800" b="1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endParaRPr sz="2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What do students understand (or not ) about </a:t>
            </a: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energy changes</a:t>
            </a:r>
            <a:r>
              <a:rPr lang="en-US" sz="2800" b="0" i="0" u="none" strike="noStrike" cap="non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rgbClr val="2E1E3D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2E1E3D"/>
                </a:solidFill>
                <a:latin typeface="Calibri"/>
                <a:ea typeface="Calibri"/>
                <a:cs typeface="Calibri"/>
                <a:sym typeface="Calibri"/>
              </a:rPr>
              <a:t>How did the teacher's use of the identified STeLLA strategies reveal, support, and challenge student thinking?</a:t>
            </a:r>
            <a:endParaRPr sz="1800" b="0" i="0" u="none" strike="noStrike" cap="none">
              <a:solidFill>
                <a:srgbClr val="2E1E3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sz="2800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1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</a:pP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Video Analysis: </a:t>
            </a:r>
            <a:b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SSUP_ET_TN GR4_</a:t>
            </a: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SG3</a:t>
            </a: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L3</a:t>
            </a: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r>
              <a:rPr lang="en-US" sz="2400" b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Greever</a:t>
            </a:r>
            <a:r>
              <a:rPr lang="en-US" sz="24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_C1</a:t>
            </a:r>
            <a:endParaRPr sz="2400" b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41"/>
          <p:cNvSpPr txBox="1"/>
          <p:nvPr/>
        </p:nvSpPr>
        <p:spPr>
          <a:xfrm>
            <a:off x="626853" y="2514600"/>
            <a:ext cx="7890294" cy="332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endParaRPr sz="2800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939393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endParaRPr sz="2800">
              <a:solidFill>
                <a:srgbClr val="93939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•"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endParaRPr sz="2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did you learn through this analysis that you want to apply to your own practice?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2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SG </a:t>
            </a:r>
            <a:r>
              <a:rPr lang="en-US">
                <a:solidFill>
                  <a:srgbClr val="FF0000"/>
                </a:solidFill>
              </a:rPr>
              <a:t>#</a:t>
            </a:r>
            <a:r>
              <a:rPr lang="en-US"/>
              <a:t> Focus Questions</a:t>
            </a:r>
            <a:endParaRPr/>
          </a:p>
        </p:txBody>
      </p:sp>
      <p:sp>
        <p:nvSpPr>
          <p:cNvPr id="309" name="Google Shape;309;p42"/>
          <p:cNvSpPr/>
          <p:nvPr/>
        </p:nvSpPr>
        <p:spPr>
          <a:xfrm>
            <a:off x="1320053" y="2057400"/>
            <a:ext cx="6584701" cy="4171478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lang="en-US" sz="21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lang="en-US"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lang="en-US" sz="21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lang="en-US"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n-US"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170" name="Google Shape;170;p25"/>
          <p:cNvSpPr txBox="1"/>
          <p:nvPr/>
        </p:nvSpPr>
        <p:spPr>
          <a:xfrm>
            <a:off x="563479" y="2057400"/>
            <a:ext cx="7890294" cy="3539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None/>
            </a:pP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Share... 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None/>
            </a:pP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Take a minute to update us on how your year has started.  In your update, be sure to include a brag about a success that you've had so far.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b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3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Closing</a:t>
            </a:r>
            <a:endParaRPr/>
          </a:p>
        </p:txBody>
      </p:sp>
      <p:sp>
        <p:nvSpPr>
          <p:cNvPr id="315" name="Google Shape;315;p43"/>
          <p:cNvSpPr txBox="1">
            <a:spLocks noGrp="1"/>
          </p:cNvSpPr>
          <p:nvPr>
            <p:ph type="body" idx="4294967295"/>
          </p:nvPr>
        </p:nvSpPr>
        <p:spPr>
          <a:xfrm>
            <a:off x="1064419" y="2514600"/>
            <a:ext cx="701516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2 takeaways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1 question or aspiration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4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7015734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322" name="Google Shape;322;p44"/>
          <p:cNvSpPr txBox="1">
            <a:spLocks noGrp="1"/>
          </p:cNvSpPr>
          <p:nvPr>
            <p:ph type="body" idx="1"/>
          </p:nvPr>
        </p:nvSpPr>
        <p:spPr>
          <a:xfrm>
            <a:off x="1371600" y="2514600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6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Agenda</a:t>
            </a:r>
            <a:endParaRPr/>
          </a:p>
        </p:txBody>
      </p:sp>
      <p:sp>
        <p:nvSpPr>
          <p:cNvPr id="177" name="Google Shape;177;p26"/>
          <p:cNvSpPr txBox="1"/>
          <p:nvPr/>
        </p:nvSpPr>
        <p:spPr>
          <a:xfrm>
            <a:off x="2743201" y="1600200"/>
            <a:ext cx="6211110" cy="3447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Opening </a:t>
            </a:r>
            <a:endParaRPr sz="1800" b="0" i="0" u="none" strike="noStrike" cap="non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Analysis of Practice</a:t>
            </a:r>
            <a:endParaRPr/>
          </a:p>
          <a:p>
            <a:pPr marL="914400" marR="0" lvl="1" indent="-4572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Round 1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572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Round 2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Purpose/Key Features of Strategy 5  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Closing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7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STeLLA Program Goals</a:t>
            </a:r>
          </a:p>
        </p:txBody>
      </p:sp>
      <p:sp>
        <p:nvSpPr>
          <p:cNvPr id="184" name="Google Shape;184;p27"/>
          <p:cNvSpPr txBox="1">
            <a:spLocks noGrp="1"/>
          </p:cNvSpPr>
          <p:nvPr>
            <p:ph type="body" idx="4294967295"/>
          </p:nvPr>
        </p:nvSpPr>
        <p:spPr>
          <a:xfrm>
            <a:off x="633743" y="2057400"/>
            <a:ext cx="78867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indent="-182880">
              <a:spcBef>
                <a:spcPts val="2250"/>
              </a:spcBef>
              <a:buSzPts val="2400"/>
              <a:buFont typeface="Wingdings 2" pitchFamily="18" charset="2"/>
              <a:buChar char=""/>
            </a:pPr>
            <a:r>
              <a:rPr lang="en-US" sz="2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knowledge of teaching and learning </a:t>
            </a:r>
          </a:p>
          <a:p>
            <a:pPr marL="228600" indent="-182880">
              <a:spcBef>
                <a:spcPts val="2250"/>
              </a:spcBef>
              <a:buSzPts val="2400"/>
              <a:buFont typeface="Wingdings 2" pitchFamily="18" charset="2"/>
              <a:buChar char=""/>
            </a:pPr>
            <a:r>
              <a:rPr lang="en-US" sz="2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analyze and reflect on teaching and learning</a:t>
            </a:r>
          </a:p>
          <a:p>
            <a:pPr marL="228600" indent="-182880">
              <a:spcBef>
                <a:spcPts val="2250"/>
              </a:spcBef>
              <a:buSzPts val="2400"/>
              <a:buFont typeface="Wingdings 2" pitchFamily="18" charset="2"/>
              <a:buChar char=""/>
            </a:pPr>
            <a:r>
              <a:rPr lang="en-US" sz="2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use content knowledge and knowledge of teaching and learning to transform classroom practice </a:t>
            </a:r>
          </a:p>
          <a:p>
            <a:pPr marL="228600" indent="-182880">
              <a:spcBef>
                <a:spcPts val="2250"/>
              </a:spcBef>
              <a:buSzPts val="2400"/>
              <a:buFont typeface="Wingdings 2" pitchFamily="18" charset="2"/>
              <a:buChar char=""/>
            </a:pPr>
            <a:r>
              <a:rPr lang="en-US" sz="2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teacher content knowledge </a:t>
            </a:r>
          </a:p>
          <a:p>
            <a:pPr marL="228600" indent="-182880">
              <a:spcBef>
                <a:spcPts val="2250"/>
              </a:spcBef>
              <a:buSzPts val="2400"/>
              <a:buFont typeface="Wingdings 2" pitchFamily="18" charset="2"/>
              <a:buChar char=""/>
            </a:pPr>
            <a:r>
              <a:rPr lang="en-US" sz="2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student learning in science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8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STeLLA Norms </a:t>
            </a: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[CUSTOMIZE]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94" name="Google Shape;194;p28"/>
          <p:cNvSpPr txBox="1">
            <a:spLocks noGrp="1"/>
          </p:cNvSpPr>
          <p:nvPr>
            <p:ph type="body" idx="4294967295"/>
          </p:nvPr>
        </p:nvSpPr>
        <p:spPr>
          <a:xfrm>
            <a:off x="449085" y="2086946"/>
            <a:ext cx="7886700" cy="3805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The Basics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Arrive prepared and on time; stay for the duration.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Remain attentive, thoughtful, and mindful of our community; eliminate interruptions.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Make room for participation from all and monitor your talk time. 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The Heart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 startAt="4"/>
            </a:pPr>
            <a:r>
              <a:rPr lang="en-US" sz="2000"/>
              <a:t>Keep the goal in mind: We are analyzing teaching to improve student learning.</a:t>
            </a:r>
            <a:endParaRPr/>
          </a:p>
          <a:p>
            <a:pPr marL="3429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 startAt="4"/>
            </a:pPr>
            <a:r>
              <a:rPr lang="en-US" sz="2000"/>
              <a:t>Share your ideas, uncertainties, disagreements, and questions.</a:t>
            </a:r>
            <a:endParaRPr/>
          </a:p>
          <a:p>
            <a:pPr marL="3429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AutoNum type="arabicPeriod" startAt="4"/>
            </a:pPr>
            <a:r>
              <a:rPr lang="en-US" sz="2000"/>
              <a:t>Expect and ask questions to deepen everyone’s learning!</a:t>
            </a:r>
            <a:endParaRPr/>
          </a:p>
        </p:txBody>
      </p:sp>
      <p:sp>
        <p:nvSpPr>
          <p:cNvPr id="195" name="Google Shape;195;p28"/>
          <p:cNvSpPr txBox="1"/>
          <p:nvPr/>
        </p:nvSpPr>
        <p:spPr>
          <a:xfrm>
            <a:off x="457200" y="1646237"/>
            <a:ext cx="788669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1800" b="0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sz="2400" b="0" i="0" u="none" strike="noStrike" cap="non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9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 1 Focus Questions</a:t>
            </a:r>
            <a:endParaRPr dirty="0"/>
          </a:p>
        </p:txBody>
      </p:sp>
      <p:sp>
        <p:nvSpPr>
          <p:cNvPr id="205" name="Google Shape;205;p29"/>
          <p:cNvSpPr/>
          <p:nvPr/>
        </p:nvSpPr>
        <p:spPr>
          <a:xfrm>
            <a:off x="2743200" y="1600200"/>
            <a:ext cx="5859990" cy="3657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lang="en-US" sz="1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lang="en-US" sz="1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0"/>
          <p:cNvSpPr txBox="1">
            <a:spLocks noGrp="1"/>
          </p:cNvSpPr>
          <p:nvPr>
            <p:ph type="title"/>
          </p:nvPr>
        </p:nvSpPr>
        <p:spPr>
          <a:xfrm>
            <a:off x="1181477" y="286628"/>
            <a:ext cx="7315200" cy="79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000"/>
              <a:t>STeLLA Conceptual Framework</a:t>
            </a:r>
            <a:endParaRPr sz="4000"/>
          </a:p>
        </p:txBody>
      </p:sp>
      <p:pic>
        <p:nvPicPr>
          <p:cNvPr id="214" name="Google Shape;214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33376" y="1084797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30"/>
          <p:cNvSpPr/>
          <p:nvPr/>
        </p:nvSpPr>
        <p:spPr>
          <a:xfrm>
            <a:off x="6400800" y="3050703"/>
            <a:ext cx="1809300" cy="317100"/>
          </a:xfrm>
          <a:prstGeom prst="rect">
            <a:avLst/>
          </a:prstGeom>
          <a:solidFill>
            <a:srgbClr val="FFFF00">
              <a:alpha val="24313"/>
            </a:srgbClr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6" name="Google Shape;216;p30"/>
          <p:cNvSpPr txBox="1"/>
          <p:nvPr/>
        </p:nvSpPr>
        <p:spPr>
          <a:xfrm rot="-1767147">
            <a:off x="6828685" y="3435004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Calibri"/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Copy yellow box (if needed) and move the yellow highlight over the strategies that will be focused on during the video analyses. 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1"/>
          <p:cNvSpPr txBox="1"/>
          <p:nvPr/>
        </p:nvSpPr>
        <p:spPr>
          <a:xfrm>
            <a:off x="598099" y="685800"/>
            <a:ext cx="5503652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Video Analysis:  Purposes</a:t>
            </a:r>
            <a:endParaRPr sz="3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2" name="Google Shape;222;p31"/>
          <p:cNvSpPr txBox="1"/>
          <p:nvPr/>
        </p:nvSpPr>
        <p:spPr>
          <a:xfrm>
            <a:off x="590910" y="2057400"/>
            <a:ext cx="7962180" cy="449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Calibri"/>
              <a:buAutoNum type="arabicPeriod"/>
            </a:pPr>
            <a:r>
              <a:rPr lang="en-US" sz="26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Gain a deeper understanding of the strategies in messy reality</a:t>
            </a:r>
            <a:endParaRPr sz="18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7945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</a:pPr>
            <a:endParaRPr sz="26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Calibri"/>
              <a:buAutoNum type="arabicPeriod"/>
            </a:pPr>
            <a:r>
              <a:rPr lang="en-US" sz="26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Slow analysis can lead to changes in practice at “full speed”</a:t>
            </a:r>
            <a:endParaRPr sz="18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7945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</a:pPr>
            <a:endParaRPr sz="26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Calibri"/>
              <a:buAutoNum type="arabicPeriod"/>
            </a:pPr>
            <a:r>
              <a:rPr lang="en-US" sz="26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Practice our focus on what students are saying and thinking</a:t>
            </a:r>
            <a:endParaRPr sz="18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79450" marR="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</a:pPr>
            <a:endParaRPr sz="26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600"/>
              <a:buFont typeface="Calibri"/>
              <a:buAutoNum type="arabicPeriod"/>
            </a:pPr>
            <a:r>
              <a:rPr lang="en-US" sz="26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Another way to dig into our ideas about the science</a:t>
            </a:r>
            <a:endParaRPr sz="18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None/>
            </a:pPr>
            <a:endParaRPr sz="26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/>
          <p:cNvSpPr txBox="1">
            <a:spLocks noGrp="1"/>
          </p:cNvSpPr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29" name="Google Shape;229;p32"/>
          <p:cNvSpPr txBox="1">
            <a:spLocks noGrp="1"/>
          </p:cNvSpPr>
          <p:nvPr>
            <p:ph type="body" idx="4294967295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30" name="Google Shape;230;p32"/>
          <p:cNvSpPr txBox="1">
            <a:spLocks noGrp="1"/>
          </p:cNvSpPr>
          <p:nvPr>
            <p:ph type="body" idx="4294967295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/>
              <a:t>Viewing Basic #1: </a:t>
            </a:r>
            <a:r>
              <a:rPr lang="en-US" sz="2000"/>
              <a:t>Look past the trivial, the little things that “bug” you.</a:t>
            </a:r>
            <a:endParaRPr/>
          </a:p>
          <a:p>
            <a:pPr marL="182880" lvl="0" indent="-18288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/>
              <a:t>Viewing Basic #2: </a:t>
            </a:r>
            <a:r>
              <a:rPr lang="en-US" sz="2000"/>
              <a:t>Avoid the “this doesn’t look like my classroom” trap.</a:t>
            </a:r>
            <a:endParaRPr/>
          </a:p>
          <a:p>
            <a:pPr marL="182880" lvl="0" indent="-18288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/>
              <a:t>Viewing Basic #3: </a:t>
            </a:r>
            <a:r>
              <a:rPr lang="en-US" sz="2000"/>
              <a:t>Avoid making snap judgments about the teaching or learning in the classroom you are viewing. </a:t>
            </a:r>
            <a:endParaRPr/>
          </a:p>
        </p:txBody>
      </p:sp>
      <p:sp>
        <p:nvSpPr>
          <p:cNvPr id="231" name="Google Shape;231;p32"/>
          <p:cNvSpPr txBox="1">
            <a:spLocks noGrp="1"/>
          </p:cNvSpPr>
          <p:nvPr>
            <p:ph type="body" idx="4294967295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32" name="Google Shape;232;p32"/>
          <p:cNvSpPr txBox="1">
            <a:spLocks noGrp="1"/>
          </p:cNvSpPr>
          <p:nvPr>
            <p:ph type="body" idx="4294967295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/>
          </a:p>
          <a:p>
            <a:pPr marL="182880" lvl="0" indent="-18288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/>
          </a:p>
          <a:p>
            <a:pPr marL="182880" lvl="0" indent="-18288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/>
          </a:p>
          <a:p>
            <a:pPr marL="182880" lvl="0" indent="-18288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1237</Words>
  <Application>Microsoft Office PowerPoint</Application>
  <PresentationFormat>On-screen Show (4:3)</PresentationFormat>
  <Paragraphs>177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Noto Sans Symbols</vt:lpstr>
      <vt:lpstr>Open Sans</vt:lpstr>
      <vt:lpstr>Calibri</vt:lpstr>
      <vt:lpstr>Open Sans Light</vt:lpstr>
      <vt:lpstr>Arial</vt:lpstr>
      <vt:lpstr>Wingdings 2</vt:lpstr>
      <vt:lpstr>Frame</vt:lpstr>
      <vt:lpstr>STeLLA Scale Up and Sustainability Study (SSUP) </vt:lpstr>
      <vt:lpstr>Opening</vt:lpstr>
      <vt:lpstr>Agenda</vt:lpstr>
      <vt:lpstr>STeLLA Program Goals</vt:lpstr>
      <vt:lpstr>STeLLA Norms [CUSTOMIZE]</vt:lpstr>
      <vt:lpstr>SG # 1 Focus Questions</vt:lpstr>
      <vt:lpstr>STeLLA Conceptual Framework</vt:lpstr>
      <vt:lpstr>PowerPoint Presentation</vt:lpstr>
      <vt:lpstr>Lesson Analysis: The Basics (pp. 1-2)</vt:lpstr>
      <vt:lpstr>   Preparing for Video Analysis:  The Process</vt:lpstr>
      <vt:lpstr>Video Analysis:  SSUP_ET_TN GR4_SG3_L3_Greever_C1</vt:lpstr>
      <vt:lpstr>Lesson Analysis Protocol: L#_Name_C#</vt:lpstr>
      <vt:lpstr>Video Analysis:  SSUP_ET_TN GR4_SG3_L3_Greever_C1   </vt:lpstr>
      <vt:lpstr>Video Analysis:  SSUP_ET_TN GR4_SG3_L3_Greever_C1</vt:lpstr>
      <vt:lpstr>Video Analysis:  SSUP_ET_TN GR4_L4_Neil_C1</vt:lpstr>
      <vt:lpstr>Lesson Analysis Protocol: L#_Name_C#</vt:lpstr>
      <vt:lpstr>Video Analysis:  SSUP_ET_TN GR4_SG3_L3_Greever_C1</vt:lpstr>
      <vt:lpstr>Video Analysis:  SSUP_ET_TN GR4_SG3_L3_Greever_C1</vt:lpstr>
      <vt:lpstr>SG # Focus Questions</vt:lpstr>
      <vt:lpstr>Closing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Ashley Whitaker</dc:creator>
  <cp:lastModifiedBy>Ashley Whitaker</cp:lastModifiedBy>
  <cp:revision>3</cp:revision>
  <dcterms:modified xsi:type="dcterms:W3CDTF">2024-11-15T18:44:45Z</dcterms:modified>
</cp:coreProperties>
</file>