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4" r:id="rId10"/>
    <p:sldId id="265" r:id="rId11"/>
    <p:sldId id="267" r:id="rId12"/>
    <p:sldId id="275" r:id="rId13"/>
    <p:sldId id="269" r:id="rId14"/>
    <p:sldId id="270" r:id="rId15"/>
    <p:sldId id="271" r:id="rId16"/>
    <p:sldId id="272" r:id="rId17"/>
    <p:sldId id="27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3CC442-DE53-5730-A6E9-821F8F472A54}" name="Stacey Luce" initials="SL" userId="S::sluce@bscs.org::a19ad6fe-fa41-43b8-8ab0-df1e5af5216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6E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5026" autoAdjust="0"/>
  </p:normalViewPr>
  <p:slideViewPr>
    <p:cSldViewPr snapToObjects="1">
      <p:cViewPr varScale="1">
        <p:scale>
          <a:sx n="105" d="100"/>
          <a:sy n="105" d="100"/>
        </p:scale>
        <p:origin x="1794" y="108"/>
      </p:cViewPr>
      <p:guideLst/>
    </p:cSldViewPr>
  </p:slideViewPr>
  <p:notesTextViewPr>
    <p:cViewPr>
      <p:scale>
        <a:sx n="135" d="100"/>
        <a:sy n="13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BE962-1FB3-6B49-8A55-F3E7302325D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D6761-AFE7-9F4D-B59A-2D4BC90C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76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p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1" name="Google Shape;81;p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5" name="Google Shape;235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36" name="Google Shape;236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4" name="Google Shape;16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>
          <a:extLst>
            <a:ext uri="{FF2B5EF4-FFF2-40B4-BE49-F238E27FC236}">
              <a16:creationId xmlns:a16="http://schemas.microsoft.com/office/drawing/2014/main" id="{6BE10857-5C8F-FAF2-3289-DBE4378A4E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0:notes">
            <a:extLst>
              <a:ext uri="{FF2B5EF4-FFF2-40B4-BE49-F238E27FC236}">
                <a16:creationId xmlns:a16="http://schemas.microsoft.com/office/drawing/2014/main" id="{5E2DCCF6-63A8-654F-CE7F-7740BA46651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4" name="Google Shape;164;p10:notes">
            <a:extLst>
              <a:ext uri="{FF2B5EF4-FFF2-40B4-BE49-F238E27FC236}">
                <a16:creationId xmlns:a16="http://schemas.microsoft.com/office/drawing/2014/main" id="{D61772FE-1FAF-78D4-E6E1-2E0D67B5AA3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986657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178" name="Google Shape;178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9" name="Google Shape;179;p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180" name="Google Shape;180;p34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181" name="Google Shape;181;p34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182" name="Google Shape;182;p34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  <p:sp>
        <p:nvSpPr>
          <p:cNvPr id="189" name="Google Shape;189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0" name="Google Shape;190;p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191" name="Google Shape;191;p35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192" name="Google Shape;192;p35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193" name="Google Shape;193;p35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5" name="Google Shape;205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*Update this slide based on the plan for the next study group.</a:t>
            </a:r>
            <a:endParaRPr/>
          </a:p>
        </p:txBody>
      </p:sp>
      <p:sp>
        <p:nvSpPr>
          <p:cNvPr id="206" name="Google Shape;206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5" name="Google Shape;325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*Timing should be adjusted for the number of video clips and discussion you plan for participants to have during video analysis.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*Deciding when and how participants chart strategies 5, 7, 8 during the Fall study group sessions should be done with intentionality.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u="sng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u="sng"/>
              <a:t>Possible Timing: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Opening – 15 min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Analysis of Practice - 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     Round 1 – 45 min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     Round 2 – 30-35 min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"Chart" Strategy 5  - 15 – 20 min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Closing – 10 min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6" name="Google Shape;96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3" name="Google Shape;103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0" name="Google Shape;11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5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8/23/2022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5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BSCS: STeLLA High School Leadership Institute</a:t>
            </a:r>
            <a:endParaRPr/>
          </a:p>
        </p:txBody>
      </p:sp>
      <p:sp>
        <p:nvSpPr>
          <p:cNvPr id="113" name="Google Shape;113;p5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Day 1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20" name="Google Shape;12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1" name="Google Shape;121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122" name="Google Shape;122;p14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123" name="Google Shape;123;p14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124" name="Google Shape;124;p14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30" name="Google Shape;13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1" name="Google Shape;131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*Move/add the yellow box to highlight which strategies will be focal during the analysis today.</a:t>
            </a:r>
            <a:endParaRPr/>
          </a:p>
        </p:txBody>
      </p:sp>
      <p:sp>
        <p:nvSpPr>
          <p:cNvPr id="132" name="Google Shape;132;p15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STLHS Day 2</a:t>
            </a:r>
            <a:endParaRPr/>
          </a:p>
        </p:txBody>
      </p:sp>
      <p:sp>
        <p:nvSpPr>
          <p:cNvPr id="133" name="Google Shape;133;p15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BSCS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1" name="Google Shape;14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5" name="Google Shape;225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26" name="Google Shape;226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chemeClr val="accent4">
              <a:alpha val="4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4614A090-640F-FA4D-B1E1-5DE60F8DE1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750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57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510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 Layout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20E47A-C020-DE60-A9E7-5017913F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B2CDF0-186F-85D3-4021-B432EDAC1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CF24C346-A28C-C8E4-B39C-8E98C0EA4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7460" y="2048843"/>
            <a:ext cx="3868340" cy="904875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BA8942DF-8257-C512-F1F9-41E2E522F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971800"/>
            <a:ext cx="3868340" cy="32178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64B5BCDA-6E9E-66AA-6037-0B4BE9E9B8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2048843"/>
            <a:ext cx="3887391" cy="904875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88DB153D-2DC3-4BCA-D213-379FD9BE00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971800"/>
            <a:ext cx="3887391" cy="32178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5017C6-A274-3584-1B86-A5B69C16F11A}"/>
              </a:ext>
            </a:extLst>
          </p:cNvPr>
          <p:cNvSpPr/>
          <p:nvPr userDrawn="1"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48A5EF-8972-08B4-0F90-97A73A6AE259}"/>
              </a:ext>
            </a:extLst>
          </p:cNvPr>
          <p:cNvSpPr/>
          <p:nvPr userDrawn="1"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E8C92A13-3809-01EC-3FD2-4802A19F2E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9B07BD32-C2DD-0295-168C-924B20169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4976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72B863-9A62-9D0D-BF3E-435D37FBE54F}"/>
              </a:ext>
            </a:extLst>
          </p:cNvPr>
          <p:cNvSpPr/>
          <p:nvPr userDrawn="1"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32BD13-F1CD-2655-AD2C-1E9D0EEAA5A0}"/>
              </a:ext>
            </a:extLst>
          </p:cNvPr>
          <p:cNvSpPr/>
          <p:nvPr userDrawn="1"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84AB93CE-8921-2C09-4AED-6B7964F82F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951DF1-A573-65B1-56E7-AAE29EFBC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28282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Research presention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4E0E83A-50AE-80E5-3345-3435C6C45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1"/>
            <a:ext cx="8229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5A4A7BD-65A9-1C7C-FB92-0218423C52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8591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Research presention no title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778AB91-A682-7F17-FEC5-65EC4BEAF7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28601"/>
            <a:ext cx="3657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008BDA23-EDBF-8B42-A4DC-AD22A9D40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228601"/>
            <a:ext cx="3657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0992917-D77A-8B37-F3EF-1700F5D41D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71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494176"/>
            <a:ext cx="212598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0A710DF-67E4-CDFA-814E-3D81E8543E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26DA0391-58A8-044B-AED3-EB6EFF71C13E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36728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w/titl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494176"/>
            <a:ext cx="212598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FC0FE-AD08-F1F4-ED14-6BE5A2316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00934" y="685800"/>
            <a:ext cx="2606040" cy="114550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933E0B12-985B-CD63-10A2-B08D28FC8277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508AEAE-0465-1085-2826-8C7AEA1F41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63847" y="685801"/>
            <a:ext cx="2606040" cy="115095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6E3E8EFE-5761-E017-4FE8-801C91B6F5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9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SCS title page">
  <p:cSld name="1_BSCS title pag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6"/>
          <p:cNvSpPr txBox="1">
            <a:spLocks noGrp="1"/>
          </p:cNvSpPr>
          <p:nvPr>
            <p:ph type="title"/>
          </p:nvPr>
        </p:nvSpPr>
        <p:spPr>
          <a:xfrm>
            <a:off x="679391" y="2543286"/>
            <a:ext cx="7785219" cy="441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36"/>
          <p:cNvSpPr txBox="1">
            <a:spLocks noGrp="1"/>
          </p:cNvSpPr>
          <p:nvPr>
            <p:ph type="body" idx="1"/>
          </p:nvPr>
        </p:nvSpPr>
        <p:spPr>
          <a:xfrm>
            <a:off x="679391" y="3220213"/>
            <a:ext cx="7785219" cy="2478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36"/>
          <p:cNvSpPr txBox="1">
            <a:spLocks noGrp="1"/>
          </p:cNvSpPr>
          <p:nvPr>
            <p:ph type="body" idx="2"/>
          </p:nvPr>
        </p:nvSpPr>
        <p:spPr>
          <a:xfrm>
            <a:off x="679391" y="2829821"/>
            <a:ext cx="7785219" cy="315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4" name="Google Shape;14;p36"/>
          <p:cNvCxnSpPr/>
          <p:nvPr/>
        </p:nvCxnSpPr>
        <p:spPr>
          <a:xfrm>
            <a:off x="679391" y="1114679"/>
            <a:ext cx="7785219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" name="Google Shape;15;p36"/>
          <p:cNvSpPr txBox="1">
            <a:spLocks noGrp="1"/>
          </p:cNvSpPr>
          <p:nvPr>
            <p:ph type="body" idx="3"/>
          </p:nvPr>
        </p:nvSpPr>
        <p:spPr>
          <a:xfrm>
            <a:off x="0" y="1097306"/>
            <a:ext cx="9144000" cy="540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212514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1 Body ">
  <p:cSld name="01 Body 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1"/>
          <p:cNvSpPr txBox="1">
            <a:spLocks noGrp="1"/>
          </p:cNvSpPr>
          <p:nvPr>
            <p:ph type="title"/>
          </p:nvPr>
        </p:nvSpPr>
        <p:spPr>
          <a:xfrm>
            <a:off x="628650" y="459466"/>
            <a:ext cx="7886700" cy="367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26" name="Google Shape;26;p21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w="19050" cap="flat" cmpd="sng">
            <a:solidFill>
              <a:srgbClr val="FAAD6D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7" name="Google Shape;27;p21"/>
          <p:cNvSpPr txBox="1">
            <a:spLocks noGrp="1"/>
          </p:cNvSpPr>
          <p:nvPr>
            <p:ph type="body" idx="1"/>
          </p:nvPr>
        </p:nvSpPr>
        <p:spPr>
          <a:xfrm>
            <a:off x="628650" y="1287613"/>
            <a:ext cx="7886700" cy="4629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3706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827ABDEE-C6DF-5F0F-3A22-E03B9155E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823790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5 Body">
  <p:cSld name="05 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2"/>
          <p:cNvSpPr txBox="1">
            <a:spLocks noGrp="1"/>
          </p:cNvSpPr>
          <p:nvPr>
            <p:ph type="title"/>
          </p:nvPr>
        </p:nvSpPr>
        <p:spPr>
          <a:xfrm>
            <a:off x="630238" y="365125"/>
            <a:ext cx="7886700" cy="555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22"/>
          <p:cNvSpPr txBox="1">
            <a:spLocks noGrp="1"/>
          </p:cNvSpPr>
          <p:nvPr>
            <p:ph type="body" idx="1"/>
          </p:nvPr>
        </p:nvSpPr>
        <p:spPr>
          <a:xfrm>
            <a:off x="630238" y="1284941"/>
            <a:ext cx="3868737" cy="4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31" name="Google Shape;31;p22"/>
          <p:cNvSpPr txBox="1">
            <a:spLocks noGrp="1"/>
          </p:cNvSpPr>
          <p:nvPr>
            <p:ph type="body" idx="2"/>
          </p:nvPr>
        </p:nvSpPr>
        <p:spPr>
          <a:xfrm>
            <a:off x="630238" y="1704231"/>
            <a:ext cx="3868737" cy="42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32" name="Google Shape;32;p22"/>
          <p:cNvSpPr txBox="1">
            <a:spLocks noGrp="1"/>
          </p:cNvSpPr>
          <p:nvPr>
            <p:ph type="body" idx="3"/>
          </p:nvPr>
        </p:nvSpPr>
        <p:spPr>
          <a:xfrm>
            <a:off x="4629150" y="1284941"/>
            <a:ext cx="3887788" cy="4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33" name="Google Shape;33;p22"/>
          <p:cNvSpPr txBox="1">
            <a:spLocks noGrp="1"/>
          </p:cNvSpPr>
          <p:nvPr>
            <p:ph type="body" idx="4"/>
          </p:nvPr>
        </p:nvSpPr>
        <p:spPr>
          <a:xfrm>
            <a:off x="4629150" y="1704231"/>
            <a:ext cx="3887788" cy="42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cxnSp>
        <p:nvCxnSpPr>
          <p:cNvPr id="34" name="Google Shape;34;p22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w="19050" cap="flat" cmpd="sng">
            <a:solidFill>
              <a:srgbClr val="FAAD6D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6372749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clusion">
  <p:cSld name="Conclus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/>
          <p:nvPr/>
        </p:nvSpPr>
        <p:spPr>
          <a:xfrm>
            <a:off x="0" y="1"/>
            <a:ext cx="17590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 txBox="1">
            <a:spLocks noGrp="1"/>
          </p:cNvSpPr>
          <p:nvPr>
            <p:ph type="title"/>
          </p:nvPr>
        </p:nvSpPr>
        <p:spPr>
          <a:xfrm>
            <a:off x="457200" y="57150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Calibri"/>
              <a:buNone/>
              <a:defRPr sz="21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1"/>
          </p:nvPr>
        </p:nvSpPr>
        <p:spPr>
          <a:xfrm>
            <a:off x="457200" y="2286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4050"/>
              <a:buNone/>
              <a:defRPr sz="4050" b="1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pic>
        <p:nvPicPr>
          <p:cNvPr id="48" name="Google Shape;48;p6" descr="Graphical user interface, text, application, chat or text messag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32700" y="1556889"/>
            <a:ext cx="6342901" cy="4017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6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121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7015734" cy="2743200"/>
          </a:xfrm>
        </p:spPr>
        <p:txBody>
          <a:bodyPr anchor="b">
            <a:normAutofit/>
          </a:bodyPr>
          <a:lstStyle>
            <a:lvl1pPr>
              <a:defRPr sz="5400" b="1" spc="-1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613151"/>
            <a:ext cx="7015734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39D9FD-B1C9-684E-8973-BF3FDEBB0C48}"/>
              </a:ext>
            </a:extLst>
          </p:cNvPr>
          <p:cNvSpPr/>
          <p:nvPr userDrawn="1"/>
        </p:nvSpPr>
        <p:spPr>
          <a:xfrm>
            <a:off x="1" y="685800"/>
            <a:ext cx="457199" cy="548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3923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991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685800"/>
            <a:ext cx="2606040" cy="114550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685801"/>
            <a:ext cx="2606040" cy="1150958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58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965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1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22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97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8AC2799-2430-A81A-14AB-EE20F49D35FE}"/>
              </a:ext>
            </a:extLst>
          </p:cNvPr>
          <p:cNvPicPr>
            <a:picLocks noChangeAspect="1"/>
          </p:cNvPicPr>
          <p:nvPr userDrawn="1"/>
        </p:nvPicPr>
        <p:blipFill>
          <a:blip r:embed="rId23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66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698" r:id="rId12"/>
    <p:sldLayoutId id="2147483699" r:id="rId13"/>
    <p:sldLayoutId id="2147483705" r:id="rId14"/>
    <p:sldLayoutId id="2147483706" r:id="rId15"/>
    <p:sldLayoutId id="2147483707" r:id="rId16"/>
    <p:sldLayoutId id="2147483708" r:id="rId17"/>
    <p:sldLayoutId id="2147483721" r:id="rId18"/>
    <p:sldLayoutId id="2147483722" r:id="rId19"/>
    <p:sldLayoutId id="2147483723" r:id="rId20"/>
    <p:sldLayoutId id="2147483725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 spc="-6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STeLLA Scale Up and Sustainability Study (SSUP)</a:t>
            </a:r>
            <a:br>
              <a:rPr lang="en-US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33"/>
          <p:cNvSpPr txBox="1">
            <a:spLocks noGrp="1"/>
          </p:cNvSpPr>
          <p:nvPr>
            <p:ph type="subTitle" idx="1"/>
          </p:nvPr>
        </p:nvSpPr>
        <p:spPr>
          <a:xfrm>
            <a:off x="825011" y="3886200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SG # 3: Science Teachers Learning From Lesson Analysis</a:t>
            </a:r>
            <a:endParaRPr dirty="0">
              <a:solidFill>
                <a:schemeClr val="bg1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>
              <a:solidFill>
                <a:schemeClr val="bg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en-US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Grade 5</a:t>
            </a:r>
            <a:endParaRPr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218181"/>
              <a:buNone/>
            </a:pPr>
            <a:r>
              <a:rPr lang="en-US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Sun’s Effect on Climate and Seasons</a:t>
            </a:r>
            <a:endParaRPr lang="en-US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en-US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TEAM NAME</a:t>
            </a:r>
            <a:endParaRPr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3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r>
              <a:rPr lang="en-US">
                <a:latin typeface="Calibri"/>
                <a:ea typeface="Calibri"/>
                <a:cs typeface="Calibri"/>
                <a:sym typeface="Calibri"/>
              </a:rPr>
              <a:t>Preparing for Video Analysis: </a:t>
            </a:r>
            <a:br>
              <a:rPr lang="en-US"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The Process</a:t>
            </a:r>
            <a:endParaRPr sz="2800"/>
          </a:p>
        </p:txBody>
      </p:sp>
      <p:sp>
        <p:nvSpPr>
          <p:cNvPr id="239" name="Google Shape;239;p33"/>
          <p:cNvSpPr txBox="1"/>
          <p:nvPr/>
        </p:nvSpPr>
        <p:spPr>
          <a:xfrm>
            <a:off x="2743200" y="1228418"/>
            <a:ext cx="6211111" cy="4401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US" sz="2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Identify</a:t>
            </a: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to create a shared image of the strategy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US" sz="2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Analyze</a:t>
            </a: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to consider the impact of the strategy on students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US" sz="28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Reflect and apply</a:t>
            </a:r>
            <a:r>
              <a:rPr lang="en-US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to make the strategy part of our own practice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" name="Google Shape;167;p10"/>
          <p:cNvGraphicFramePr/>
          <p:nvPr>
            <p:extLst>
              <p:ext uri="{D42A27DB-BD31-4B8C-83A1-F6EECF244321}">
                <p14:modId xmlns:p14="http://schemas.microsoft.com/office/powerpoint/2010/main" val="2174285624"/>
              </p:ext>
            </p:extLst>
          </p:nvPr>
        </p:nvGraphicFramePr>
        <p:xfrm>
          <a:off x="1371600" y="1223780"/>
          <a:ext cx="6289711" cy="4778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6289711" imgH="4778742" progId="Word.Document.12">
                  <p:embed/>
                </p:oleObj>
              </mc:Choice>
              <mc:Fallback>
                <p:oleObj r:id="rId3" imgW="6289711" imgH="4778742" progId="Word.Document.12">
                  <p:embed/>
                  <p:pic>
                    <p:nvPicPr>
                      <p:cNvPr id="167" name="Google Shape;167;p10"/>
                      <p:cNvPicPr preferRelativeResize="0"/>
                      <p:nvPr/>
                    </p:nvPicPr>
                    <p:blipFill rotWithShape="1">
                      <a:blip r:embed="rId4">
                        <a:alphaModFix/>
                      </a:blip>
                      <a:srcRect/>
                      <a:stretch/>
                    </p:blipFill>
                    <p:spPr>
                      <a:xfrm>
                        <a:off x="1371600" y="1223780"/>
                        <a:ext cx="6289711" cy="47787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" name="Google Shape;168;p10"/>
          <p:cNvSpPr txBox="1"/>
          <p:nvPr/>
        </p:nvSpPr>
        <p:spPr>
          <a:xfrm rot="-2328509">
            <a:off x="4561320" y="2945884"/>
            <a:ext cx="3611187" cy="1338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UPDATE Title and IMAGE once LAP is created</a:t>
            </a:r>
            <a:endParaRPr sz="2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253;p35">
            <a:extLst>
              <a:ext uri="{FF2B5EF4-FFF2-40B4-BE49-F238E27FC236}">
                <a16:creationId xmlns:a16="http://schemas.microsoft.com/office/drawing/2014/main" id="{84BF6118-C407-B694-6C39-993EDC026D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4400" y="479058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Lesson Analysis Protocol: </a:t>
            </a:r>
            <a:r>
              <a:rPr lang="en-US" sz="3600" dirty="0">
                <a:solidFill>
                  <a:srgbClr val="FF0000"/>
                </a:solidFill>
              </a:rPr>
              <a:t>L#_</a:t>
            </a:r>
            <a:r>
              <a:rPr lang="en-US" sz="3600" dirty="0" err="1">
                <a:solidFill>
                  <a:srgbClr val="FF0000"/>
                </a:solidFill>
              </a:rPr>
              <a:t>Name_C</a:t>
            </a:r>
            <a:r>
              <a:rPr lang="en-US" sz="3600" dirty="0">
                <a:solidFill>
                  <a:srgbClr val="FF0000"/>
                </a:solidFill>
              </a:rPr>
              <a:t>#</a:t>
            </a:r>
            <a:endParaRPr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>
          <a:extLst>
            <a:ext uri="{FF2B5EF4-FFF2-40B4-BE49-F238E27FC236}">
              <a16:creationId xmlns:a16="http://schemas.microsoft.com/office/drawing/2014/main" id="{05385DE4-D9E0-4900-9DFD-85241F65E5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" name="Google Shape;167;p10">
            <a:extLst>
              <a:ext uri="{FF2B5EF4-FFF2-40B4-BE49-F238E27FC236}">
                <a16:creationId xmlns:a16="http://schemas.microsoft.com/office/drawing/2014/main" id="{A74BCAB2-E165-327D-F047-5AB4D0FEE7D2}"/>
              </a:ext>
            </a:extLst>
          </p:cNvPr>
          <p:cNvGraphicFramePr/>
          <p:nvPr/>
        </p:nvGraphicFramePr>
        <p:xfrm>
          <a:off x="1371600" y="1223780"/>
          <a:ext cx="6289711" cy="4778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6289711" imgH="4778742" progId="Word.Document.12">
                  <p:embed/>
                </p:oleObj>
              </mc:Choice>
              <mc:Fallback>
                <p:oleObj r:id="rId3" imgW="6289711" imgH="4778742" progId="Word.Document.12">
                  <p:embed/>
                  <p:pic>
                    <p:nvPicPr>
                      <p:cNvPr id="167" name="Google Shape;167;p10"/>
                      <p:cNvPicPr preferRelativeResize="0"/>
                      <p:nvPr/>
                    </p:nvPicPr>
                    <p:blipFill rotWithShape="1">
                      <a:blip r:embed="rId4">
                        <a:alphaModFix/>
                      </a:blip>
                      <a:srcRect/>
                      <a:stretch/>
                    </p:blipFill>
                    <p:spPr>
                      <a:xfrm>
                        <a:off x="1371600" y="1223780"/>
                        <a:ext cx="6289711" cy="47787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" name="Google Shape;168;p10">
            <a:extLst>
              <a:ext uri="{FF2B5EF4-FFF2-40B4-BE49-F238E27FC236}">
                <a16:creationId xmlns:a16="http://schemas.microsoft.com/office/drawing/2014/main" id="{2D8F7B45-F2C9-B5E9-60D0-04BFCF3D23BA}"/>
              </a:ext>
            </a:extLst>
          </p:cNvPr>
          <p:cNvSpPr txBox="1"/>
          <p:nvPr/>
        </p:nvSpPr>
        <p:spPr>
          <a:xfrm rot="-2328509">
            <a:off x="4561320" y="2945884"/>
            <a:ext cx="3611187" cy="1338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UPDATE Title and IMAGE once LAP is created</a:t>
            </a:r>
            <a:endParaRPr sz="2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253;p35">
            <a:extLst>
              <a:ext uri="{FF2B5EF4-FFF2-40B4-BE49-F238E27FC236}">
                <a16:creationId xmlns:a16="http://schemas.microsoft.com/office/drawing/2014/main" id="{35A7417F-027A-83FC-E186-2975D66628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4400" y="479058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Lesson Analysis Protocol: </a:t>
            </a:r>
            <a:r>
              <a:rPr lang="en-US" sz="3600" dirty="0">
                <a:solidFill>
                  <a:srgbClr val="FF0000"/>
                </a:solidFill>
              </a:rPr>
              <a:t>L#_</a:t>
            </a:r>
            <a:r>
              <a:rPr lang="en-US" sz="3600" dirty="0" err="1">
                <a:solidFill>
                  <a:srgbClr val="FF0000"/>
                </a:solidFill>
              </a:rPr>
              <a:t>Name_C</a:t>
            </a:r>
            <a:r>
              <a:rPr lang="en-US" sz="3600" dirty="0">
                <a:solidFill>
                  <a:srgbClr val="FF0000"/>
                </a:solidFill>
              </a:rPr>
              <a:t>#</a:t>
            </a:r>
            <a:endParaRPr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955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Rectangle 190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95" name="Rectangle 194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84" name="Google Shape;184;p34"/>
          <p:cNvSpPr txBox="1">
            <a:spLocks noGrp="1"/>
          </p:cNvSpPr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Bef>
                <a:spcPct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3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Purpose &amp; Key Features of </a:t>
            </a:r>
            <a:r>
              <a:rPr lang="en-US" sz="33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Strategy 7</a:t>
            </a: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85" name="Google Shape;185;p34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34290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b="0" i="0" u="none" strike="noStrike" cap="none">
                <a:sym typeface="Calibri"/>
              </a:rPr>
              <a:t>Use your Z-fold to review the purpose and key features of the Strategy 7:  </a:t>
            </a:r>
            <a:r>
              <a:rPr lang="en-US" b="0" i="1" u="none" strike="noStrike" cap="none">
                <a:sym typeface="Calibri"/>
              </a:rPr>
              <a:t>engage students in constructing explanations and arguments</a:t>
            </a:r>
            <a:r>
              <a:rPr lang="en-US" b="0" i="0" u="none" strike="noStrike" cap="none">
                <a:sym typeface="Calibri"/>
              </a:rPr>
              <a:t>.</a:t>
            </a:r>
            <a:endParaRPr lang="en-US" b="0" i="0" u="none" strike="noStrike" cap="none">
              <a:sym typeface="Arial"/>
            </a:endParaRP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endParaRPr lang="en-US" b="0" i="0" u="none" strike="noStrike" cap="none">
              <a:sym typeface="Calibri"/>
            </a:endParaRPr>
          </a:p>
          <a:p>
            <a:pPr marL="34290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b="0" i="0" u="none" strike="noStrike" cap="none">
                <a:sym typeface="Calibri"/>
              </a:rPr>
              <a:t>Be prepared to share with the whole group.</a:t>
            </a:r>
          </a:p>
          <a:p>
            <a:pPr marL="34290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endParaRPr lang="en-US" b="0" i="0" u="none" strike="noStrike" cap="none">
              <a:sym typeface="Calibri"/>
            </a:endParaRPr>
          </a:p>
          <a:p>
            <a:pPr marL="34290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endParaRPr lang="en-US" b="0" i="0" u="none" strike="noStrike" cap="none">
              <a:sym typeface="Calibri"/>
            </a:endParaRPr>
          </a:p>
        </p:txBody>
      </p:sp>
      <p:sp>
        <p:nvSpPr>
          <p:cNvPr id="186" name="Google Shape;186;p34"/>
          <p:cNvSpPr txBox="1"/>
          <p:nvPr/>
        </p:nvSpPr>
        <p:spPr>
          <a:xfrm rot="-2328509">
            <a:off x="4682049" y="2864992"/>
            <a:ext cx="3611187" cy="1800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Update this slide if you will plan to do a different strategy or review one of the STeLLA Lenses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dirty="0"/>
              <a:t>SG # 3 Focus Questions</a:t>
            </a:r>
            <a:endParaRPr dirty="0"/>
          </a:p>
        </p:txBody>
      </p:sp>
      <p:sp>
        <p:nvSpPr>
          <p:cNvPr id="196" name="Google Shape;196;p35"/>
          <p:cNvSpPr/>
          <p:nvPr/>
        </p:nvSpPr>
        <p:spPr>
          <a:xfrm>
            <a:off x="1371600" y="2117324"/>
            <a:ext cx="6584701" cy="4171478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can we learn from analysis of practice to intentionally use elicit, probe, and challenge questions, and </a:t>
            </a:r>
            <a:r>
              <a:rPr lang="en-US" sz="21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analyzing and interpreting data and observations </a:t>
            </a: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reveal and challenge student thinking about </a:t>
            </a:r>
            <a:r>
              <a:rPr lang="en-US" sz="21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content area?</a:t>
            </a: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21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can students be empowered to reveal their thinking and to listen to and interact with each other during classroom conversations? </a:t>
            </a:r>
            <a:endParaRPr sz="21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Rectangle 206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211" name="Rectangle 210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01" name="Google Shape;201;p12"/>
          <p:cNvSpPr txBox="1">
            <a:spLocks noGrp="1"/>
          </p:cNvSpPr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600">
                <a:solidFill>
                  <a:srgbClr val="FFFFFF"/>
                </a:solidFill>
              </a:rPr>
              <a:t>Closing</a:t>
            </a: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02" name="Google Shape;202;p12"/>
          <p:cNvSpPr txBox="1">
            <a:spLocks noGrp="1"/>
          </p:cNvSpPr>
          <p:nvPr>
            <p:ph type="body" idx="4294967295"/>
          </p:nvPr>
        </p:nvSpPr>
        <p:spPr>
          <a:xfrm>
            <a:off x="1200564" y="2535446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228600"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</a:pPr>
            <a:r>
              <a:rPr lang="en-US" dirty="0">
                <a:solidFill>
                  <a:schemeClr val="tx1"/>
                </a:solidFill>
                <a:sym typeface="Calibri"/>
              </a:rPr>
              <a:t>2 takeaways</a:t>
            </a:r>
            <a:endParaRPr lang="en-US" dirty="0">
              <a:solidFill>
                <a:schemeClr val="tx1"/>
              </a:solidFill>
            </a:endParaRPr>
          </a:p>
          <a:p>
            <a:pPr marL="228600" lv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</a:pPr>
            <a:r>
              <a:rPr lang="en-US" dirty="0">
                <a:solidFill>
                  <a:schemeClr val="tx1"/>
                </a:solidFill>
                <a:sym typeface="Calibri"/>
              </a:rPr>
              <a:t>1 question or aspiration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Next Steps</a:t>
            </a:r>
            <a:endParaRPr/>
          </a:p>
        </p:txBody>
      </p:sp>
      <p:sp>
        <p:nvSpPr>
          <p:cNvPr id="209" name="Google Shape;209;p13"/>
          <p:cNvSpPr txBox="1">
            <a:spLocks noGrp="1"/>
          </p:cNvSpPr>
          <p:nvPr>
            <p:ph type="body" idx="1"/>
          </p:nvPr>
        </p:nvSpPr>
        <p:spPr>
          <a:xfrm>
            <a:off x="1371600" y="2598167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Asynchronous Work:</a:t>
            </a:r>
            <a:endParaRPr dirty="0"/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Watch video and "Identify"</a:t>
            </a:r>
            <a:endParaRPr dirty="0"/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FAC preparation (FAC, pictures of 6 students' work pre and post)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Our Next Session: </a:t>
            </a:r>
            <a:endParaRPr dirty="0"/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Date &amp; Time</a:t>
            </a:r>
            <a:endParaRPr dirty="0"/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Whose video</a:t>
            </a:r>
            <a:endParaRPr dirty="0"/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Strategy/Strategies ___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Questions/Clarifications?</a:t>
            </a: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Opening</a:t>
            </a:r>
            <a:endParaRPr/>
          </a:p>
        </p:txBody>
      </p:sp>
      <p:sp>
        <p:nvSpPr>
          <p:cNvPr id="92" name="Google Shape;92;p2"/>
          <p:cNvSpPr txBox="1"/>
          <p:nvPr/>
        </p:nvSpPr>
        <p:spPr>
          <a:xfrm>
            <a:off x="626853" y="2057400"/>
            <a:ext cx="7890294" cy="3539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Share... </a:t>
            </a:r>
            <a:endParaRPr sz="18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Take a minute to update us on how your year has started.  In your update, be sure to include a brag about a success that you've had so far.</a:t>
            </a:r>
            <a:endParaRPr sz="18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b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b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103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08" name="Rectangle 10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8" name="Google Shape;98;p3"/>
          <p:cNvSpPr txBox="1">
            <a:spLocks noGrp="1"/>
          </p:cNvSpPr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Bef>
                <a:spcPct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6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rPr>
              <a:t>Agenda</a:t>
            </a:r>
            <a:endParaRPr lang="en-US" sz="36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9" name="Google Shape;99;p3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0" i="0" u="none" strike="noStrike" cap="none" dirty="0">
                <a:sym typeface="Calibri"/>
              </a:rPr>
              <a:t>Opening </a:t>
            </a:r>
          </a:p>
          <a:p>
            <a:pPr marL="0" marR="0" lvl="0" indent="-182880" defTabSz="91440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0" i="0" u="none" strike="noStrike" cap="none" dirty="0">
                <a:sym typeface="Calibri"/>
              </a:rPr>
              <a:t>Analysis of Practice</a:t>
            </a:r>
          </a:p>
          <a:p>
            <a:pPr marL="0" marR="0" lvl="0" indent="-182880" defTabSz="91440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0" i="0" u="none" strike="noStrike" cap="none" dirty="0">
                <a:sym typeface="Calibri"/>
              </a:rPr>
              <a:t>     Round 1</a:t>
            </a:r>
          </a:p>
          <a:p>
            <a:pPr marL="0" marR="0" lvl="0" indent="-182880" defTabSz="91440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0" i="0" u="none" strike="noStrike" cap="none" dirty="0">
                <a:sym typeface="Calibri"/>
              </a:rPr>
              <a:t>     Round 2</a:t>
            </a:r>
          </a:p>
          <a:p>
            <a:pPr marL="0" marR="0" lvl="0" indent="-182880" defTabSz="91440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0" i="0" u="none" strike="noStrike" cap="none" dirty="0">
                <a:solidFill>
                  <a:srgbClr val="FF0000"/>
                </a:solidFill>
                <a:sym typeface="Calibri"/>
              </a:rPr>
              <a:t>Purpose &amp; Key Features of Strategy 7</a:t>
            </a:r>
            <a:endParaRPr lang="en-US" b="0" i="0" u="none" strike="noStrike" cap="none" dirty="0">
              <a:solidFill>
                <a:srgbClr val="FF0000"/>
              </a:solidFill>
              <a:sym typeface="Arial"/>
            </a:endParaRPr>
          </a:p>
          <a:p>
            <a:pPr marL="0" marR="0" lvl="0" indent="-182880" defTabSz="91440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0" i="0" u="none" strike="noStrike" cap="none" dirty="0">
                <a:sym typeface="Calibri"/>
              </a:rPr>
              <a:t>Closing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Bef>
                <a:spcPct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6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STeLLA Program Goals</a:t>
            </a:r>
          </a:p>
        </p:txBody>
      </p:sp>
      <p:sp>
        <p:nvSpPr>
          <p:cNvPr id="106" name="Google Shape;106;p4"/>
          <p:cNvSpPr txBox="1">
            <a:spLocks noGrp="1"/>
          </p:cNvSpPr>
          <p:nvPr>
            <p:ph type="body" idx="4294967295"/>
          </p:nvPr>
        </p:nvSpPr>
        <p:spPr>
          <a:xfrm>
            <a:off x="851095" y="2514600"/>
            <a:ext cx="6737350" cy="3554412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Autofit/>
          </a:bodyPr>
          <a:lstStyle/>
          <a:p>
            <a:pPr marL="228600" lvl="0" indent="-18288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Deepen knowledge of teaching and learning </a:t>
            </a:r>
          </a:p>
          <a:p>
            <a:pPr marL="228600" lvl="0" indent="-182880"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 ability to analyze and reflect on teaching and learning</a:t>
            </a:r>
          </a:p>
          <a:p>
            <a:pPr marL="228600" lvl="0" indent="-182880"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 ability to use content knowledge and knowledge of teaching and learning to transform classroom practice </a:t>
            </a:r>
          </a:p>
          <a:p>
            <a:pPr marL="228600" lvl="0" indent="-182880"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Deepen teacher content knowledge </a:t>
            </a:r>
          </a:p>
          <a:p>
            <a:pPr marL="228600" lvl="0" indent="-182880"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 student learning in science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121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26" name="Rectangle 125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15" name="Google Shape;115;p5"/>
          <p:cNvSpPr txBox="1">
            <a:spLocks noGrp="1"/>
          </p:cNvSpPr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Bef>
                <a:spcPct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600" dirty="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rPr>
              <a:t>STeLLA Norms [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CUSTOMIZE</a:t>
            </a:r>
            <a:r>
              <a:rPr lang="en-US" sz="3600" dirty="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rPr>
              <a:t>]</a:t>
            </a:r>
            <a:endParaRPr lang="en-US" sz="36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16" name="Google Shape;116;p5"/>
          <p:cNvSpPr txBox="1">
            <a:spLocks noGrp="1"/>
          </p:cNvSpPr>
          <p:nvPr>
            <p:ph type="body" idx="1"/>
          </p:nvPr>
        </p:nvSpPr>
        <p:spPr>
          <a:xfrm>
            <a:off x="1200564" y="2535446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marR="0" lvl="0" indent="-18288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The Basics</a:t>
            </a:r>
            <a:endParaRPr lang="en-US" sz="1700">
              <a:solidFill>
                <a:schemeClr val="tx1"/>
              </a:solidFill>
              <a:latin typeface="+mn-lt"/>
              <a:ea typeface="+mn-ea"/>
              <a:cs typeface="+mn-cs"/>
              <a:sym typeface="Calibri"/>
            </a:endParaRPr>
          </a:p>
          <a:p>
            <a:pPr marL="342900" marR="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Arrive prepared and on time; stay for the duration.</a:t>
            </a:r>
          </a:p>
          <a:p>
            <a:pPr marL="342900" marR="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Remain attentive, thoughtful, and mindful of our community; eliminate interruptions.</a:t>
            </a:r>
          </a:p>
          <a:p>
            <a:pPr marL="342900" marR="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Make room for participation from all and monitor your talk time. </a:t>
            </a:r>
          </a:p>
          <a:p>
            <a:pPr marL="0" marR="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The Heart</a:t>
            </a:r>
            <a:endParaRPr lang="en-US" sz="1700">
              <a:solidFill>
                <a:schemeClr val="tx1"/>
              </a:solidFill>
              <a:latin typeface="+mn-lt"/>
              <a:ea typeface="+mn-ea"/>
              <a:cs typeface="+mn-cs"/>
              <a:sym typeface="Calibri"/>
            </a:endParaRPr>
          </a:p>
          <a:p>
            <a:pPr marL="34290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Keep the goal in mind: We are analyzing teaching to improve student learning.</a:t>
            </a:r>
          </a:p>
          <a:p>
            <a:pPr marL="34290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Share your ideas, uncertainties, disagreements, and questions.</a:t>
            </a:r>
          </a:p>
          <a:p>
            <a:pPr marL="34290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Expect and ask questions to deepen everyone’s learning!</a:t>
            </a:r>
          </a:p>
        </p:txBody>
      </p:sp>
      <p:sp>
        <p:nvSpPr>
          <p:cNvPr id="117" name="Google Shape;117;p5"/>
          <p:cNvSpPr txBox="1"/>
          <p:nvPr/>
        </p:nvSpPr>
        <p:spPr>
          <a:xfrm>
            <a:off x="628651" y="964071"/>
            <a:ext cx="7886699" cy="538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600"/>
              </a:spcAft>
              <a:buClr>
                <a:srgbClr val="273676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Purpose: </a:t>
            </a:r>
            <a:r>
              <a:rPr lang="en-US" sz="1800" b="0" i="0" u="none" strike="noStrike" cap="non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Build trust and develop a productive study group for all participants</a:t>
            </a:r>
            <a:endParaRPr lang="en-US" sz="2400" b="0" i="0" u="none" strike="noStrike" cap="none">
              <a:solidFill>
                <a:srgbClr val="27367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dirty="0"/>
              <a:t>SG # 3 Focus Questions</a:t>
            </a:r>
            <a:endParaRPr dirty="0"/>
          </a:p>
        </p:txBody>
      </p:sp>
      <p:sp>
        <p:nvSpPr>
          <p:cNvPr id="127" name="Google Shape;127;p14"/>
          <p:cNvSpPr/>
          <p:nvPr/>
        </p:nvSpPr>
        <p:spPr>
          <a:xfrm>
            <a:off x="2743201" y="1143000"/>
            <a:ext cx="5943600" cy="365760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can we learn from analysis of practice to intentionally use elicit, probe, and challenge questions, and </a:t>
            </a:r>
            <a:r>
              <a:rPr lang="en-US" sz="21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analyzing and interpreting data and observations </a:t>
            </a:r>
            <a:r>
              <a:rPr lang="en-US" sz="2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reveal and challenge student thinking about </a:t>
            </a:r>
            <a:r>
              <a:rPr lang="en-US" sz="21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content area?</a:t>
            </a:r>
            <a:r>
              <a:rPr lang="en-US" sz="2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2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can students be empowered to reveal their thinking and to listen to and interact with each other during classroom conversations? </a:t>
            </a:r>
            <a:endParaRPr sz="2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5"/>
          <p:cNvSpPr txBox="1">
            <a:spLocks noGrp="1"/>
          </p:cNvSpPr>
          <p:nvPr>
            <p:ph type="title"/>
          </p:nvPr>
        </p:nvSpPr>
        <p:spPr>
          <a:xfrm>
            <a:off x="936287" y="246405"/>
            <a:ext cx="7886359" cy="397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4500" dirty="0"/>
              <a:t>STeLLA Conceptual Framework</a:t>
            </a:r>
            <a:endParaRPr sz="4500" dirty="0"/>
          </a:p>
        </p:txBody>
      </p:sp>
      <p:pic>
        <p:nvPicPr>
          <p:cNvPr id="136" name="Google Shape;13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84558" y="1083290"/>
            <a:ext cx="4194173" cy="5159022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15"/>
          <p:cNvSpPr/>
          <p:nvPr/>
        </p:nvSpPr>
        <p:spPr>
          <a:xfrm>
            <a:off x="4469431" y="3209253"/>
            <a:ext cx="1809300" cy="317100"/>
          </a:xfrm>
          <a:prstGeom prst="rect">
            <a:avLst/>
          </a:prstGeom>
          <a:solidFill>
            <a:srgbClr val="FFFF00">
              <a:alpha val="23921"/>
            </a:srgbClr>
          </a:solidFill>
          <a:ln w="12700" cap="flat" cmpd="sng">
            <a:solidFill>
              <a:srgbClr val="A2A7A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8" name="Google Shape;138;p15"/>
          <p:cNvSpPr txBox="1"/>
          <p:nvPr/>
        </p:nvSpPr>
        <p:spPr>
          <a:xfrm rot="-1767147">
            <a:off x="6451262" y="2568122"/>
            <a:ext cx="2442338" cy="2123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Copy yellow box (if needed) and move the yellow highlight over the strategies that will be focused on during the video analyses. </a:t>
            </a:r>
            <a:endParaRPr sz="18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Rectangle 148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53" name="Rectangle 152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3" name="Google Shape;143;p6"/>
          <p:cNvSpPr txBox="1"/>
          <p:nvPr/>
        </p:nvSpPr>
        <p:spPr>
          <a:xfrm>
            <a:off x="1200565" y="1087374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marR="0" lv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ts val="3200"/>
            </a:pPr>
            <a:r>
              <a:rPr lang="en-US" sz="3600" b="1" i="0" u="none" strike="noStrike" cap="none" spc="-6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rPr>
              <a:t>Video Analysis:  Purposes</a:t>
            </a:r>
            <a:endParaRPr lang="en-US" sz="3600" b="0" i="0" u="none" strike="noStrike" cap="none" spc="-60">
              <a:solidFill>
                <a:srgbClr val="FFFFFF"/>
              </a:solidFill>
              <a:latin typeface="+mj-lt"/>
              <a:ea typeface="+mj-ea"/>
              <a:cs typeface="+mj-cs"/>
              <a:sym typeface="Open Sans"/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4" name="Google Shape;144;p6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51435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Wingdings 2" pitchFamily="18" charset="2"/>
              <a:buChar char=""/>
            </a:pPr>
            <a:r>
              <a:rPr lang="en-US" b="0" i="0" u="none" strike="noStrike" cap="none">
                <a:sym typeface="Calibri"/>
              </a:rPr>
              <a:t>Gain a deeper understanding of the strategies in messy reality</a:t>
            </a:r>
            <a:endParaRPr lang="en-US" b="0" i="0" u="none" strike="noStrike" cap="none">
              <a:sym typeface="Arial"/>
            </a:endParaRPr>
          </a:p>
          <a:p>
            <a:pPr marL="51435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Wingdings 2" pitchFamily="18" charset="2"/>
              <a:buChar char=""/>
            </a:pPr>
            <a:endParaRPr lang="en-US" b="0" i="0" u="none" strike="noStrike" cap="none">
              <a:sym typeface="Calibri"/>
            </a:endParaRPr>
          </a:p>
          <a:p>
            <a:pPr marL="51435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Wingdings 2" pitchFamily="18" charset="2"/>
              <a:buChar char=""/>
            </a:pPr>
            <a:r>
              <a:rPr lang="en-US" b="0" i="0" u="none" strike="noStrike" cap="none">
                <a:sym typeface="Calibri"/>
              </a:rPr>
              <a:t>Slow analysis can lead to changes in practice at “full speed”</a:t>
            </a:r>
            <a:endParaRPr lang="en-US" b="0" i="0" u="none" strike="noStrike" cap="none">
              <a:sym typeface="Arial"/>
            </a:endParaRPr>
          </a:p>
          <a:p>
            <a:pPr marL="51435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Wingdings 2" pitchFamily="18" charset="2"/>
              <a:buChar char=""/>
            </a:pPr>
            <a:endParaRPr lang="en-US" b="0" i="0" u="none" strike="noStrike" cap="none">
              <a:sym typeface="Calibri"/>
            </a:endParaRPr>
          </a:p>
          <a:p>
            <a:pPr marL="51435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Wingdings 2" pitchFamily="18" charset="2"/>
              <a:buChar char=""/>
            </a:pPr>
            <a:r>
              <a:rPr lang="en-US" b="0" i="0" u="none" strike="noStrike" cap="none">
                <a:sym typeface="Calibri"/>
              </a:rPr>
              <a:t>Practice our focus on what students are saying and thinking</a:t>
            </a:r>
            <a:endParaRPr lang="en-US" b="0" i="0" u="none" strike="noStrike" cap="none">
              <a:sym typeface="Arial"/>
            </a:endParaRPr>
          </a:p>
          <a:p>
            <a:pPr marL="51435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Wingdings 2" pitchFamily="18" charset="2"/>
              <a:buChar char=""/>
            </a:pPr>
            <a:endParaRPr lang="en-US" b="0" i="0" u="none" strike="noStrike" cap="none">
              <a:sym typeface="Calibri"/>
            </a:endParaRPr>
          </a:p>
          <a:p>
            <a:pPr marL="51435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Wingdings 2" pitchFamily="18" charset="2"/>
              <a:buChar char=""/>
            </a:pPr>
            <a:r>
              <a:rPr lang="en-US" b="0" i="0" u="none" strike="noStrike" cap="none">
                <a:sym typeface="Calibri"/>
              </a:rPr>
              <a:t>Another way to dig into our ideas about the science</a:t>
            </a: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Wingdings 2" pitchFamily="18" charset="2"/>
              <a:buChar char=""/>
            </a:pPr>
            <a:endParaRPr lang="en-US" b="0" i="0" u="none" strike="noStrike" cap="none"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2"/>
          <p:cNvSpPr txBox="1">
            <a:spLocks noGrp="1"/>
          </p:cNvSpPr>
          <p:nvPr>
            <p:ph type="title"/>
          </p:nvPr>
        </p:nvSpPr>
        <p:spPr>
          <a:xfrm>
            <a:off x="448147" y="650848"/>
            <a:ext cx="6337980" cy="608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Lesson Analysis: The Basics </a:t>
            </a:r>
            <a:r>
              <a:rPr lang="en-US" sz="2000"/>
              <a:t>(pp. 1-2)</a:t>
            </a:r>
            <a:endParaRPr/>
          </a:p>
        </p:txBody>
      </p:sp>
      <p:sp>
        <p:nvSpPr>
          <p:cNvPr id="229" name="Google Shape;229;p32"/>
          <p:cNvSpPr txBox="1">
            <a:spLocks noGrp="1"/>
          </p:cNvSpPr>
          <p:nvPr>
            <p:ph type="body" idx="4294967295"/>
          </p:nvPr>
        </p:nvSpPr>
        <p:spPr>
          <a:xfrm>
            <a:off x="325925" y="2057400"/>
            <a:ext cx="3868738" cy="420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/>
              <a:t>Viewing Basics</a:t>
            </a:r>
            <a:endParaRPr/>
          </a:p>
        </p:txBody>
      </p:sp>
      <p:sp>
        <p:nvSpPr>
          <p:cNvPr id="230" name="Google Shape;230;p32"/>
          <p:cNvSpPr txBox="1">
            <a:spLocks noGrp="1"/>
          </p:cNvSpPr>
          <p:nvPr>
            <p:ph type="body" idx="4294967295"/>
          </p:nvPr>
        </p:nvSpPr>
        <p:spPr>
          <a:xfrm>
            <a:off x="325925" y="2651125"/>
            <a:ext cx="3868738" cy="420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/>
              <a:t>Viewing Basic #1: </a:t>
            </a:r>
            <a:r>
              <a:rPr lang="en-US" sz="2000" dirty="0"/>
              <a:t>Look past the trivial, the little things that “bug” you.</a:t>
            </a:r>
            <a:endParaRPr dirty="0"/>
          </a:p>
          <a:p>
            <a:pPr lvl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/>
              <a:t>Viewing Basic #2: </a:t>
            </a:r>
            <a:r>
              <a:rPr lang="en-US" sz="2000" dirty="0"/>
              <a:t>Avoid the “this doesn’t look like my classroom” trap.</a:t>
            </a:r>
            <a:endParaRPr dirty="0"/>
          </a:p>
          <a:p>
            <a:pPr lvl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/>
              <a:t>Viewing Basic #3: </a:t>
            </a:r>
            <a:r>
              <a:rPr lang="en-US" sz="2000" dirty="0"/>
              <a:t>Avoid making snap judgments about the teaching or learning in the classroom you are viewing. </a:t>
            </a:r>
            <a:endParaRPr dirty="0"/>
          </a:p>
        </p:txBody>
      </p:sp>
      <p:sp>
        <p:nvSpPr>
          <p:cNvPr id="231" name="Google Shape;231;p32"/>
          <p:cNvSpPr txBox="1">
            <a:spLocks noGrp="1"/>
          </p:cNvSpPr>
          <p:nvPr>
            <p:ph type="body" idx="4294967295"/>
          </p:nvPr>
        </p:nvSpPr>
        <p:spPr>
          <a:xfrm>
            <a:off x="5029200" y="2057399"/>
            <a:ext cx="3887787" cy="420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/>
              <a:t>Analysis Basics</a:t>
            </a:r>
            <a:endParaRPr/>
          </a:p>
        </p:txBody>
      </p:sp>
      <p:sp>
        <p:nvSpPr>
          <p:cNvPr id="232" name="Google Shape;232;p32"/>
          <p:cNvSpPr txBox="1">
            <a:spLocks noGrp="1"/>
          </p:cNvSpPr>
          <p:nvPr>
            <p:ph type="body" idx="4294967295"/>
          </p:nvPr>
        </p:nvSpPr>
        <p:spPr>
          <a:xfrm>
            <a:off x="4840697" y="2644995"/>
            <a:ext cx="3887787" cy="420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/>
                <a:ea typeface="Calibri"/>
                <a:cs typeface="Calibri"/>
                <a:sym typeface="Calibri"/>
              </a:rPr>
              <a:t>Analysis Basic #1: 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Focus on student thinking and the science content storyline</a:t>
            </a:r>
            <a:endParaRPr dirty="0"/>
          </a:p>
          <a:p>
            <a:pPr lvl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/>
                <a:ea typeface="Calibri"/>
                <a:cs typeface="Calibri"/>
                <a:sym typeface="Calibri"/>
              </a:rPr>
              <a:t>Analysis Basic #2: 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Look for evidence to support any claims</a:t>
            </a:r>
            <a:endParaRPr dirty="0"/>
          </a:p>
          <a:p>
            <a:pPr lvl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/>
                <a:ea typeface="Calibri"/>
                <a:cs typeface="Calibri"/>
                <a:sym typeface="Calibri"/>
              </a:rPr>
              <a:t>Analysis Basic #3: 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Look more than once</a:t>
            </a:r>
            <a:endParaRPr dirty="0"/>
          </a:p>
          <a:p>
            <a:pPr lvl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/>
                <a:ea typeface="Calibri"/>
                <a:cs typeface="Calibri"/>
                <a:sym typeface="Calibri"/>
              </a:rPr>
              <a:t>Analysis Basic #4: 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Consider alternative explanations and teaching strategies. 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BSCS">
      <a:dk1>
        <a:srgbClr val="4C4C4C"/>
      </a:dk1>
      <a:lt1>
        <a:srgbClr val="FFFFFF"/>
      </a:lt1>
      <a:dk2>
        <a:srgbClr val="4C4C4C"/>
      </a:dk2>
      <a:lt2>
        <a:srgbClr val="FFFFFF"/>
      </a:lt2>
      <a:accent1>
        <a:srgbClr val="293476"/>
      </a:accent1>
      <a:accent2>
        <a:srgbClr val="3087B4"/>
      </a:accent2>
      <a:accent3>
        <a:srgbClr val="4C4C4C"/>
      </a:accent3>
      <a:accent4>
        <a:srgbClr val="DFE5ED"/>
      </a:accent4>
      <a:accent5>
        <a:srgbClr val="FDF3E7"/>
      </a:accent5>
      <a:accent6>
        <a:srgbClr val="5E3C7C"/>
      </a:accent6>
      <a:hlink>
        <a:srgbClr val="5E3C7C"/>
      </a:hlink>
      <a:folHlink>
        <a:srgbClr val="5E3C7C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20814</TotalTime>
  <Words>954</Words>
  <Application>Microsoft Office PowerPoint</Application>
  <PresentationFormat>On-screen Show (4:3)</PresentationFormat>
  <Paragraphs>132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Open Sans</vt:lpstr>
      <vt:lpstr>Open Sans Light</vt:lpstr>
      <vt:lpstr>Wingdings 2</vt:lpstr>
      <vt:lpstr>Frame</vt:lpstr>
      <vt:lpstr>Microsoft Word Document</vt:lpstr>
      <vt:lpstr>STeLLA Scale Up and Sustainability Study (SSUP) </vt:lpstr>
      <vt:lpstr>Opening</vt:lpstr>
      <vt:lpstr>Agenda</vt:lpstr>
      <vt:lpstr>STeLLA Program Goals</vt:lpstr>
      <vt:lpstr>STeLLA Norms [CUSTOMIZE]</vt:lpstr>
      <vt:lpstr>SG # 3 Focus Questions</vt:lpstr>
      <vt:lpstr>STeLLA Conceptual Framework</vt:lpstr>
      <vt:lpstr>PowerPoint Presentation</vt:lpstr>
      <vt:lpstr>Lesson Analysis: The Basics (pp. 1-2)</vt:lpstr>
      <vt:lpstr>   Preparing for Video Analysis:  The Process</vt:lpstr>
      <vt:lpstr>Lesson Analysis Protocol: L#_Name_C#</vt:lpstr>
      <vt:lpstr>Lesson Analysis Protocol: L#_Name_C#</vt:lpstr>
      <vt:lpstr>Purpose &amp; Key Features of Strategy 7</vt:lpstr>
      <vt:lpstr>SG # 3 Focus Questions</vt:lpstr>
      <vt:lpstr>Closing</vt:lpstr>
      <vt:lpstr>Next Steps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Genetics education needs to move beyond Mendel to combat white supremacy</dc:title>
  <dc:creator>Brian Donovan</dc:creator>
  <cp:lastModifiedBy>Ashley Whitaker</cp:lastModifiedBy>
  <cp:revision>577</cp:revision>
  <dcterms:created xsi:type="dcterms:W3CDTF">2021-09-15T21:06:18Z</dcterms:created>
  <dcterms:modified xsi:type="dcterms:W3CDTF">2024-11-15T19:09:54Z</dcterms:modified>
</cp:coreProperties>
</file>