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22"/>
  </p:notesMasterIdLst>
  <p:sldIdLst>
    <p:sldId id="257" r:id="rId2"/>
    <p:sldId id="258" r:id="rId3"/>
    <p:sldId id="260" r:id="rId4"/>
    <p:sldId id="259" r:id="rId5"/>
    <p:sldId id="261" r:id="rId6"/>
    <p:sldId id="262" r:id="rId7"/>
    <p:sldId id="278" r:id="rId8"/>
    <p:sldId id="264" r:id="rId9"/>
    <p:sldId id="274" r:id="rId10"/>
    <p:sldId id="265" r:id="rId11"/>
    <p:sldId id="267" r:id="rId12"/>
    <p:sldId id="275" r:id="rId13"/>
    <p:sldId id="268" r:id="rId14"/>
    <p:sldId id="263" r:id="rId15"/>
    <p:sldId id="279" r:id="rId16"/>
    <p:sldId id="280" r:id="rId17"/>
    <p:sldId id="270" r:id="rId18"/>
    <p:sldId id="271" r:id="rId19"/>
    <p:sldId id="272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3CC442-DE53-5730-A6E9-821F8F472A54}" name="Stacey Luce" initials="SL" userId="S::sluce@bscs.org::a19ad6fe-fa41-43b8-8ab0-df1e5af5216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5026" autoAdjust="0"/>
  </p:normalViewPr>
  <p:slideViewPr>
    <p:cSldViewPr snapToObjects="1">
      <p:cViewPr varScale="1">
        <p:scale>
          <a:sx n="105" d="100"/>
          <a:sy n="105" d="100"/>
        </p:scale>
        <p:origin x="1794" y="108"/>
      </p:cViewPr>
      <p:guideLst/>
    </p:cSldViewPr>
  </p:slid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BE962-1FB3-6B49-8A55-F3E7302325D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D6761-AFE7-9F4D-B59A-2D4BC90C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7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1" name="Google Shape;81;p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36" name="Google Shape;236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>
          <a:extLst>
            <a:ext uri="{FF2B5EF4-FFF2-40B4-BE49-F238E27FC236}">
              <a16:creationId xmlns:a16="http://schemas.microsoft.com/office/drawing/2014/main" id="{6BE10857-5C8F-FAF2-3289-DBE4378A4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>
            <a:extLst>
              <a:ext uri="{FF2B5EF4-FFF2-40B4-BE49-F238E27FC236}">
                <a16:creationId xmlns:a16="http://schemas.microsoft.com/office/drawing/2014/main" id="{5E2DCCF6-63A8-654F-CE7F-7740BA4665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10:notes">
            <a:extLst>
              <a:ext uri="{FF2B5EF4-FFF2-40B4-BE49-F238E27FC236}">
                <a16:creationId xmlns:a16="http://schemas.microsoft.com/office/drawing/2014/main" id="{D61772FE-1FAF-78D4-E6E1-2E0D67B5AA3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98665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130" name="Google Shape;13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1" name="Google Shape;131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*Move/add the yellow box to highlight which strategies will be focal during the analysis today.</a:t>
            </a:r>
            <a:endParaRPr/>
          </a:p>
        </p:txBody>
      </p:sp>
      <p:sp>
        <p:nvSpPr>
          <p:cNvPr id="132" name="Google Shape;132;p1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133" name="Google Shape;133;p1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189" name="Google Shape;189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0" name="Google Shape;190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191" name="Google Shape;191;p3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192" name="Google Shape;192;p3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193" name="Google Shape;193;p3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this slide based on the plan for the next study group.</a:t>
            </a:r>
            <a:endParaRPr/>
          </a:p>
        </p:txBody>
      </p:sp>
      <p:sp>
        <p:nvSpPr>
          <p:cNvPr id="206" name="Google Shape;206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5" name="Google Shape;325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*Timing should be adjusted for the number of video clips and discussion you plan for participants to have during video analysis.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*Deciding when and how participants chart strategies 5, 7, 8 during the Fall study group sessions should be done with intentionality.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u="sng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u="sng"/>
              <a:t>Possible Timing: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Opening – 15 min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Analysis of Practice - 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     Round 1 – 45 min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     Round 2 – 30-35 min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"Chart" Strategy 5  - 15 – 20 min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Closing – 10 min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8/23/2022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BSCS: STeLLA High School Leadership Institute</a:t>
            </a:r>
            <a:endParaRPr/>
          </a:p>
        </p:txBody>
      </p:sp>
      <p:sp>
        <p:nvSpPr>
          <p:cNvPr id="113" name="Google Shape;113;p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20" name="Google Shape;12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Google Shape;12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122" name="Google Shape;122;p14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123" name="Google Shape;123;p1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124" name="Google Shape;124;p14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206" name="Google Shape;20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7" name="Google Shape;20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7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209" name="Google Shape;209;p7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5" name="Google Shape;22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26" name="Google Shape;226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614A090-640F-FA4D-B1E1-5DE60F8DE1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75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7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10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Layou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20E47A-C020-DE60-A9E7-5017913F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2CDF0-186F-85D3-4021-B432EDAC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F24C346-A28C-C8E4-B39C-8E98C0EA4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A8942DF-8257-C512-F1F9-41E2E522F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971800"/>
            <a:ext cx="3868340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4B5BCDA-6E9E-66AA-6037-0B4BE9E9B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2048843"/>
            <a:ext cx="3887391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8DB153D-2DC3-4BCA-D213-379FD9BE0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971800"/>
            <a:ext cx="3887391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017C6-A274-3584-1B86-A5B69C16F11A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48A5EF-8972-08B4-0F90-97A73A6AE259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E8C92A13-3809-01EC-3FD2-4802A19F2E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B07BD32-C2DD-0295-168C-924B20169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976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2B863-9A62-9D0D-BF3E-435D37FBE54F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32BD13-F1CD-2655-AD2C-1E9D0EEAA5A0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4AB93CE-8921-2C09-4AED-6B7964F82F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951DF1-A573-65B1-56E7-AAE29EFB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8282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esearch presention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4E0E83A-50AE-80E5-3345-3435C6C45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5A4A7BD-65A9-1C7C-FB92-0218423C52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59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Research presention no 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78AB91-A682-7F17-FEC5-65EC4BEAF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08BDA23-EDBF-8B42-A4DC-AD22A9D4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0992917-D77A-8B37-F3EF-1700F5D41D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A710DF-67E4-CDFA-814E-3D81E8543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6DA0391-58A8-044B-AED3-EB6EFF71C13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6728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/titl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FC0FE-AD08-F1F4-ED14-6BE5A2316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33E0B12-985B-CD63-10A2-B08D28FC827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508AEAE-0465-1085-2826-8C7AEA1F4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E3E8EFE-5761-E017-4FE8-801C91B6F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9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SCS title page">
  <p:cSld name="1_BSCS title pag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6"/>
          <p:cNvSpPr txBox="1">
            <a:spLocks noGrp="1"/>
          </p:cNvSpPr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body" idx="1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body" idx="2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4" name="Google Shape;14;p36"/>
          <p:cNvCxnSpPr/>
          <p:nvPr/>
        </p:nvCxnSpPr>
        <p:spPr>
          <a:xfrm>
            <a:off x="679391" y="1114679"/>
            <a:ext cx="7785219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15;p36"/>
          <p:cNvSpPr txBox="1">
            <a:spLocks noGrp="1"/>
          </p:cNvSpPr>
          <p:nvPr>
            <p:ph type="body" idx="3"/>
          </p:nvPr>
        </p:nvSpPr>
        <p:spPr>
          <a:xfrm>
            <a:off x="0" y="1097306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1251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 Body ">
  <p:cSld name="01 Body 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 txBox="1">
            <a:spLocks noGrp="1"/>
          </p:cNvSpPr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26" name="Google Shape;26;p21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" name="Google Shape;27;p21"/>
          <p:cNvSpPr txBox="1">
            <a:spLocks noGrp="1"/>
          </p:cNvSpPr>
          <p:nvPr>
            <p:ph type="body" idx="1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706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27ABDEE-C6DF-5F0F-3A22-E03B9155E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2379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5 Body">
  <p:cSld name="05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22"/>
          <p:cNvSpPr txBox="1">
            <a:spLocks noGrp="1"/>
          </p:cNvSpPr>
          <p:nvPr>
            <p:ph type="body" idx="1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2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body" idx="3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body" idx="4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cxnSp>
        <p:nvCxnSpPr>
          <p:cNvPr id="34" name="Google Shape;34;p22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637274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clusion">
  <p:cSld name="Conclus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sz="21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sz="4050" b="1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48" name="Google Shape;48;p6" descr="Graphical user interface, text, application, chat or text messag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6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121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</p:spPr>
        <p:txBody>
          <a:bodyPr anchor="b">
            <a:normAutofit/>
          </a:bodyPr>
          <a:lstStyle>
            <a:lvl1pPr>
              <a:defRPr sz="5400" b="1" spc="-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9D9FD-B1C9-684E-8973-BF3FDEBB0C48}"/>
              </a:ext>
            </a:extLst>
          </p:cNvPr>
          <p:cNvSpPr/>
          <p:nvPr userDrawn="1"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3923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9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5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6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2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9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8AC2799-2430-A81A-14AB-EE20F49D35FE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6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698" r:id="rId12"/>
    <p:sldLayoutId id="2147483699" r:id="rId13"/>
    <p:sldLayoutId id="2147483705" r:id="rId14"/>
    <p:sldLayoutId id="2147483706" r:id="rId15"/>
    <p:sldLayoutId id="2147483707" r:id="rId16"/>
    <p:sldLayoutId id="2147483708" r:id="rId17"/>
    <p:sldLayoutId id="2147483721" r:id="rId18"/>
    <p:sldLayoutId id="2147483722" r:id="rId19"/>
    <p:sldLayoutId id="2147483723" r:id="rId20"/>
    <p:sldLayoutId id="2147483725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STeLLA Scale Up and Sustainability Study (SSUP)</a:t>
            </a:r>
            <a:br>
              <a:rPr lang="en-US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33"/>
          <p:cNvSpPr txBox="1">
            <a:spLocks noGrp="1"/>
          </p:cNvSpPr>
          <p:nvPr>
            <p:ph type="subTitle" idx="1"/>
          </p:nvPr>
        </p:nvSpPr>
        <p:spPr>
          <a:xfrm>
            <a:off x="825011" y="3886200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SG # 4: Science Teachers Learning From Lesson Analysis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Grade 5</a:t>
            </a:r>
            <a:endParaRPr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218181"/>
              <a:buNone/>
            </a:pPr>
            <a:r>
              <a:rPr lang="en-US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Sun’s Effect on Climate and Seasons</a:t>
            </a: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TEAM NAME</a:t>
            </a:r>
            <a:endParaRPr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Rectangle 243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48" name="Rectangle 24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38" name="Google Shape;238;p33"/>
          <p:cNvSpPr txBox="1">
            <a:spLocks noGrp="1"/>
          </p:cNvSpPr>
          <p:nvPr>
            <p:ph type="title"/>
          </p:nvPr>
        </p:nvSpPr>
        <p:spPr>
          <a:xfrm>
            <a:off x="972659" y="583540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Autofit/>
          </a:bodyPr>
          <a:lstStyle/>
          <a:p>
            <a:pPr marL="0" lvl="0" indent="0">
              <a:spcAft>
                <a:spcPts val="0"/>
              </a:spcAft>
              <a:buClr>
                <a:schemeClr val="dk1"/>
              </a:buClr>
              <a:buSzPts val="3200"/>
            </a:pP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r>
              <a:rPr lang="en-US" sz="3500" dirty="0">
                <a:solidFill>
                  <a:srgbClr val="FFFFFF"/>
                </a:solidFill>
                <a:sym typeface="Calibri"/>
              </a:rPr>
              <a:t>Preparing for Video Analysis: </a:t>
            </a: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r>
              <a:rPr lang="en-US" sz="3500" dirty="0">
                <a:solidFill>
                  <a:srgbClr val="FFFFFF"/>
                </a:solidFill>
                <a:sym typeface="Calibri"/>
              </a:rPr>
              <a:t>The Process</a:t>
            </a:r>
            <a:endParaRPr lang="en-US" sz="3500" dirty="0">
              <a:solidFill>
                <a:srgbClr val="FFFFFF"/>
              </a:solidFill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39" name="Google Shape;239;p33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1">
                <a:sym typeface="Calibri"/>
              </a:rPr>
              <a:t>Identify</a:t>
            </a:r>
            <a:r>
              <a:rPr lang="en-US">
                <a:sym typeface="Calibri"/>
              </a:rPr>
              <a:t>- to create a shared image of the strategy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1">
                <a:sym typeface="Calibri"/>
              </a:rPr>
              <a:t>Analyze</a:t>
            </a:r>
            <a:r>
              <a:rPr lang="en-US">
                <a:sym typeface="Calibri"/>
              </a:rPr>
              <a:t>- to consider the impact of the strategy on students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1">
                <a:sym typeface="Calibri"/>
              </a:rPr>
              <a:t>Reflect and apply</a:t>
            </a:r>
            <a:r>
              <a:rPr lang="en-US">
                <a:sym typeface="Calibri"/>
              </a:rPr>
              <a:t>- to make the strategy part of our own practice</a:t>
            </a: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96BA0CD-834F-85F1-C7DB-2AFB0FA90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8392" y="6206344"/>
            <a:ext cx="1063756" cy="2999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0"/>
          <p:cNvGraphicFramePr/>
          <p:nvPr>
            <p:extLst>
              <p:ext uri="{D42A27DB-BD31-4B8C-83A1-F6EECF244321}">
                <p14:modId xmlns:p14="http://schemas.microsoft.com/office/powerpoint/2010/main" val="2174285624"/>
              </p:ext>
            </p:extLst>
          </p:nvPr>
        </p:nvGraphicFramePr>
        <p:xfrm>
          <a:off x="1371600" y="1223780"/>
          <a:ext cx="6289711" cy="477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289711" imgH="4778742" progId="Word.Document.12">
                  <p:embed/>
                </p:oleObj>
              </mc:Choice>
              <mc:Fallback>
                <p:oleObj r:id="rId3" imgW="6289711" imgH="4778742" progId="Word.Document.12">
                  <p:embed/>
                  <p:pic>
                    <p:nvPicPr>
                      <p:cNvPr id="167" name="Google Shape;167;p10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1371600" y="1223780"/>
                        <a:ext cx="6289711" cy="4778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Google Shape;168;p10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sz="2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253;p35">
            <a:extLst>
              <a:ext uri="{FF2B5EF4-FFF2-40B4-BE49-F238E27FC236}">
                <a16:creationId xmlns:a16="http://schemas.microsoft.com/office/drawing/2014/main" id="{84BF6118-C407-B694-6C39-993EDC026D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 dirty="0">
                <a:solidFill>
                  <a:srgbClr val="FF0000"/>
                </a:solidFill>
              </a:rPr>
              <a:t>L#_</a:t>
            </a:r>
            <a:r>
              <a:rPr lang="en-US" sz="3600" dirty="0" err="1">
                <a:solidFill>
                  <a:srgbClr val="FF0000"/>
                </a:solidFill>
              </a:rPr>
              <a:t>Name_C</a:t>
            </a:r>
            <a:r>
              <a:rPr lang="en-US" sz="3600" dirty="0">
                <a:solidFill>
                  <a:srgbClr val="FF0000"/>
                </a:solidFill>
              </a:rPr>
              <a:t>#</a:t>
            </a:r>
            <a:endParaRPr sz="3600" dirty="0">
              <a:solidFill>
                <a:srgbClr val="FF0000"/>
              </a:solidFill>
            </a:endParaRPr>
          </a:p>
        </p:txBody>
      </p:sp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C01CB36-29D6-105D-2860-CA088B3DB6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3160" y="6370708"/>
            <a:ext cx="1063756" cy="2999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>
          <a:extLst>
            <a:ext uri="{FF2B5EF4-FFF2-40B4-BE49-F238E27FC236}">
              <a16:creationId xmlns:a16="http://schemas.microsoft.com/office/drawing/2014/main" id="{05385DE4-D9E0-4900-9DFD-85241F65E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0">
            <a:extLst>
              <a:ext uri="{FF2B5EF4-FFF2-40B4-BE49-F238E27FC236}">
                <a16:creationId xmlns:a16="http://schemas.microsoft.com/office/drawing/2014/main" id="{A74BCAB2-E165-327D-F047-5AB4D0FEE7D2}"/>
              </a:ext>
            </a:extLst>
          </p:cNvPr>
          <p:cNvGraphicFramePr/>
          <p:nvPr/>
        </p:nvGraphicFramePr>
        <p:xfrm>
          <a:off x="1371600" y="1223780"/>
          <a:ext cx="6289711" cy="477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289711" imgH="4778742" progId="Word.Document.12">
                  <p:embed/>
                </p:oleObj>
              </mc:Choice>
              <mc:Fallback>
                <p:oleObj r:id="rId3" imgW="6289711" imgH="4778742" progId="Word.Document.12">
                  <p:embed/>
                  <p:pic>
                    <p:nvPicPr>
                      <p:cNvPr id="167" name="Google Shape;167;p10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1371600" y="1223780"/>
                        <a:ext cx="6289711" cy="4778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Google Shape;168;p10">
            <a:extLst>
              <a:ext uri="{FF2B5EF4-FFF2-40B4-BE49-F238E27FC236}">
                <a16:creationId xmlns:a16="http://schemas.microsoft.com/office/drawing/2014/main" id="{2D8F7B45-F2C9-B5E9-60D0-04BFCF3D23BA}"/>
              </a:ext>
            </a:extLst>
          </p:cNvPr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sz="2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253;p35">
            <a:extLst>
              <a:ext uri="{FF2B5EF4-FFF2-40B4-BE49-F238E27FC236}">
                <a16:creationId xmlns:a16="http://schemas.microsoft.com/office/drawing/2014/main" id="{35A7417F-027A-83FC-E186-2975D66628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 dirty="0">
                <a:solidFill>
                  <a:srgbClr val="FF0000"/>
                </a:solidFill>
              </a:rPr>
              <a:t>L#_</a:t>
            </a:r>
            <a:r>
              <a:rPr lang="en-US" sz="3600" dirty="0" err="1">
                <a:solidFill>
                  <a:srgbClr val="FF0000"/>
                </a:solidFill>
              </a:rPr>
              <a:t>Name_C</a:t>
            </a:r>
            <a:r>
              <a:rPr lang="en-US" sz="3600" dirty="0">
                <a:solidFill>
                  <a:srgbClr val="FF0000"/>
                </a:solidFill>
              </a:rPr>
              <a:t>#</a:t>
            </a:r>
            <a:endParaRPr sz="3600" dirty="0">
              <a:solidFill>
                <a:srgbClr val="FF0000"/>
              </a:solidFill>
            </a:endParaRPr>
          </a:p>
        </p:txBody>
      </p:sp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F28C8C34-7566-A501-9823-60C041A67B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3160" y="6370708"/>
            <a:ext cx="1063756" cy="29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5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3"/>
          <p:cNvSpPr txBox="1">
            <a:spLocks noGrp="1"/>
          </p:cNvSpPr>
          <p:nvPr>
            <p:ph type="title"/>
          </p:nvPr>
        </p:nvSpPr>
        <p:spPr>
          <a:xfrm>
            <a:off x="1188720" y="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 dirty="0"/>
              <a:t>Analysis of Student Work</a:t>
            </a:r>
            <a:endParaRPr sz="4500" dirty="0"/>
          </a:p>
        </p:txBody>
      </p:sp>
      <p:sp>
        <p:nvSpPr>
          <p:cNvPr id="258" name="Google Shape;258;p13"/>
          <p:cNvSpPr txBox="1">
            <a:spLocks noGrp="1"/>
          </p:cNvSpPr>
          <p:nvPr>
            <p:ph type="body" idx="1"/>
          </p:nvPr>
        </p:nvSpPr>
        <p:spPr>
          <a:xfrm>
            <a:off x="1289304" y="2057400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Individually, examine the student work samples and FACs on the Jamboard.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Where do you see evidence of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/>
              <a:t>growth in understanding of science ideas and ability to engage in science and engineering practices and crosscutting concepts?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/>
              <a:t>struggles or common student ideas?</a:t>
            </a:r>
            <a:endParaRPr dirty="0"/>
          </a:p>
          <a:p>
            <a:pPr marL="228600" lvl="0" indent="-76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Be prepared to share patterns in your observations with your small group.</a:t>
            </a:r>
            <a:endParaRPr dirty="0"/>
          </a:p>
        </p:txBody>
      </p:sp>
      <p:pic>
        <p:nvPicPr>
          <p:cNvPr id="259" name="Google Shape;25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8625" y="6350532"/>
            <a:ext cx="4000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Google Shape;260;p13"/>
          <p:cNvSpPr txBox="1"/>
          <p:nvPr/>
        </p:nvSpPr>
        <p:spPr>
          <a:xfrm>
            <a:off x="733425" y="6352419"/>
            <a:ext cx="136207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Link to Jamboard</a:t>
            </a:r>
            <a:endParaRPr sz="12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ACD7E2F-E84C-ACC4-A8A2-19442C516C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3160" y="6370708"/>
            <a:ext cx="1063756" cy="29995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>
            <a:spLocks noGrp="1"/>
          </p:cNvSpPr>
          <p:nvPr>
            <p:ph type="title"/>
          </p:nvPr>
        </p:nvSpPr>
        <p:spPr>
          <a:xfrm>
            <a:off x="936287" y="246405"/>
            <a:ext cx="7886359" cy="397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 dirty="0"/>
              <a:t>STeLLA Conceptual Framework</a:t>
            </a:r>
            <a:endParaRPr sz="4500" dirty="0"/>
          </a:p>
        </p:txBody>
      </p:sp>
      <p:pic>
        <p:nvPicPr>
          <p:cNvPr id="136" name="Google Shape;13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84558" y="1083290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5"/>
          <p:cNvSpPr/>
          <p:nvPr/>
        </p:nvSpPr>
        <p:spPr>
          <a:xfrm>
            <a:off x="4469431" y="3209253"/>
            <a:ext cx="1809300" cy="317100"/>
          </a:xfrm>
          <a:prstGeom prst="rect">
            <a:avLst/>
          </a:prstGeom>
          <a:solidFill>
            <a:srgbClr val="FFFF00">
              <a:alpha val="23921"/>
            </a:srgbClr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8" name="Google Shape;138;p15"/>
          <p:cNvSpPr txBox="1"/>
          <p:nvPr/>
        </p:nvSpPr>
        <p:spPr>
          <a:xfrm rot="-1767147">
            <a:off x="6451262" y="2568122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Copy yellow box (if needed) and move the yellow highlight over the strategies that will be focused on during the video analyses. </a:t>
            </a:r>
            <a:endParaRPr sz="18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A68C602-5258-B9DC-D865-34B459F6E5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9747" y="6190389"/>
            <a:ext cx="1632899" cy="460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4"/>
          <p:cNvSpPr txBox="1">
            <a:spLocks noGrp="1"/>
          </p:cNvSpPr>
          <p:nvPr>
            <p:ph type="title"/>
          </p:nvPr>
        </p:nvSpPr>
        <p:spPr>
          <a:xfrm>
            <a:off x="1371600" y="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 dirty="0"/>
              <a:t>Analysis of Student Work</a:t>
            </a:r>
            <a:endParaRPr sz="4500" dirty="0"/>
          </a:p>
        </p:txBody>
      </p:sp>
      <p:sp>
        <p:nvSpPr>
          <p:cNvPr id="266" name="Google Shape;266;p14"/>
          <p:cNvSpPr txBox="1">
            <a:spLocks noGrp="1"/>
          </p:cNvSpPr>
          <p:nvPr>
            <p:ph type="body" idx="1"/>
          </p:nvPr>
        </p:nvSpPr>
        <p:spPr>
          <a:xfrm>
            <a:off x="1307592" y="2057400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In your small group, share patterns in your observations.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Use the Jamboard to identify evidence of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/>
              <a:t>growth in understanding of science ideas and ability to engage in science and engineering practices and crosscutting concepts?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/>
              <a:t>struggles or common student ideas?</a:t>
            </a:r>
            <a:endParaRPr dirty="0"/>
          </a:p>
          <a:p>
            <a:pPr marL="228600" lvl="0" indent="-76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Be prepared to share your ideas with the whole group.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Analysis of Student Work</a:t>
            </a:r>
            <a:endParaRPr/>
          </a:p>
        </p:txBody>
      </p:sp>
      <p:sp>
        <p:nvSpPr>
          <p:cNvPr id="272" name="Google Shape;272;p15"/>
          <p:cNvSpPr txBox="1">
            <a:spLocks noGrp="1"/>
          </p:cNvSpPr>
          <p:nvPr>
            <p:ph type="body" idx="4294967295"/>
          </p:nvPr>
        </p:nvSpPr>
        <p:spPr>
          <a:xfrm>
            <a:off x="628650" y="2263585"/>
            <a:ext cx="7886700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How does examination of student artifacts and FACs reveal student thinking?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What do you want to remember for our spring unit?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SG # 4 Focus Questions</a:t>
            </a:r>
            <a:endParaRPr dirty="0"/>
          </a:p>
        </p:txBody>
      </p:sp>
      <p:sp>
        <p:nvSpPr>
          <p:cNvPr id="2" name="Google Shape;282;p16">
            <a:extLst>
              <a:ext uri="{FF2B5EF4-FFF2-40B4-BE49-F238E27FC236}">
                <a16:creationId xmlns:a16="http://schemas.microsoft.com/office/drawing/2014/main" id="{42DCD7DB-C177-2D24-4F31-579B0147DBB8}"/>
              </a:ext>
            </a:extLst>
          </p:cNvPr>
          <p:cNvSpPr/>
          <p:nvPr/>
        </p:nvSpPr>
        <p:spPr>
          <a:xfrm>
            <a:off x="1279649" y="2152081"/>
            <a:ext cx="6584701" cy="4171478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lang="en-US" sz="2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learn from analysis of practice to intentionally use elicit, probe, and challenge questions, and </a:t>
            </a:r>
            <a:r>
              <a:rPr lang="en-US" sz="21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analyzing and interpreting data and observations </a:t>
            </a:r>
            <a:r>
              <a:rPr lang="en-US" sz="2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reveal and challenge student thinking about </a:t>
            </a:r>
            <a:r>
              <a:rPr lang="en-US" sz="21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content area?</a:t>
            </a:r>
            <a:r>
              <a:rPr lang="en-US" sz="2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students be empowered to reveal their thinking and to listen to and interact with each other during classroom conversations? 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student thinking is revealed through examining student work and FACs?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206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11" name="Rectangle 210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1" name="Google Shape;201;p12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</a:rPr>
              <a:t>Closing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2" name="Google Shape;202;p12"/>
          <p:cNvSpPr txBox="1">
            <a:spLocks noGrp="1"/>
          </p:cNvSpPr>
          <p:nvPr>
            <p:ph type="body" idx="4294967295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31B3B"/>
              </a:buClr>
              <a:buSzPts val="2400"/>
              <a:buNone/>
            </a:pPr>
            <a:r>
              <a:rPr lang="en-US" dirty="0">
                <a:solidFill>
                  <a:srgbClr val="131B3B"/>
                </a:solidFill>
                <a:latin typeface="Calibri"/>
                <a:ea typeface="Calibri"/>
                <a:cs typeface="Calibri"/>
                <a:sym typeface="Calibri"/>
              </a:rPr>
              <a:t>What have you learned from teaching our fall unit and study group sessions that you want to remember for our spring unit?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3"/>
          <p:cNvSpPr txBox="1">
            <a:spLocks noGrp="1"/>
          </p:cNvSpPr>
          <p:nvPr>
            <p:ph type="title"/>
          </p:nvPr>
        </p:nvSpPr>
        <p:spPr>
          <a:xfrm>
            <a:off x="1371600" y="2286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 dirty="0"/>
          </a:p>
        </p:txBody>
      </p:sp>
      <p:sp>
        <p:nvSpPr>
          <p:cNvPr id="209" name="Google Shape;209;p13"/>
          <p:cNvSpPr txBox="1">
            <a:spLocks noGrp="1"/>
          </p:cNvSpPr>
          <p:nvPr>
            <p:ph type="body" idx="1"/>
          </p:nvPr>
        </p:nvSpPr>
        <p:spPr>
          <a:xfrm>
            <a:off x="1371600" y="2140967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Winter Institute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Dates</a:t>
            </a:r>
            <a:endParaRPr lang="en-US"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/>
              <a:t>Location TBD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dirty="0"/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US" dirty="0"/>
              <a:t>Preparation: 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/>
              <a:t>Watch your full classroom video clip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/>
              <a:t>Complete the reflection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/>
              <a:t>Bring your reflection to the Winter Institute</a:t>
            </a:r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en-US"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Opening</a:t>
            </a:r>
            <a:endParaRPr/>
          </a:p>
        </p:txBody>
      </p:sp>
      <p:sp>
        <p:nvSpPr>
          <p:cNvPr id="92" name="Google Shape;92;p2"/>
          <p:cNvSpPr txBox="1"/>
          <p:nvPr/>
        </p:nvSpPr>
        <p:spPr>
          <a:xfrm>
            <a:off x="626853" y="2057400"/>
            <a:ext cx="7890294" cy="4093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en-US"/>
            </a:defPPr>
            <a:lvl1pPr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en-US" dirty="0">
                <a:sym typeface="Calibri"/>
              </a:rPr>
              <a:t>Share... </a:t>
            </a:r>
            <a:endParaRPr dirty="0">
              <a:sym typeface="Calibri"/>
            </a:endParaRPr>
          </a:p>
          <a:p>
            <a:endParaRPr dirty="0">
              <a:sym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ym typeface="Calibri"/>
              </a:rPr>
              <a:t>Take a minute to update us on how your year has started.  In your update, be sure to include a brag about a success that you've had so far.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ym typeface="Calibri"/>
              </a:rPr>
              <a:t>What is a learning goal that you have personally for our Study Group Sessions?</a:t>
            </a:r>
            <a:endParaRPr lang="en-US" dirty="0"/>
          </a:p>
          <a:p>
            <a:endParaRPr dirty="0">
              <a:sym typeface="Calibri"/>
            </a:endParaRPr>
          </a:p>
          <a:p>
            <a:br>
              <a:rPr lang="en-US" dirty="0">
                <a:sym typeface="Calibri"/>
              </a:rPr>
            </a:br>
            <a:r>
              <a:rPr lang="en-US" dirty="0">
                <a:sym typeface="Calibri"/>
              </a:rPr>
              <a:t> </a:t>
            </a:r>
            <a:br>
              <a:rPr lang="en-US" dirty="0">
                <a:sym typeface="Calibri"/>
              </a:rPr>
            </a:br>
            <a:endParaRPr dirty="0"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STeLLA Program Goals</a:t>
            </a:r>
          </a:p>
        </p:txBody>
      </p:sp>
      <p:sp>
        <p:nvSpPr>
          <p:cNvPr id="106" name="Google Shape;106;p4"/>
          <p:cNvSpPr txBox="1">
            <a:spLocks noGrp="1"/>
          </p:cNvSpPr>
          <p:nvPr>
            <p:ph type="body" idx="4294967295"/>
          </p:nvPr>
        </p:nvSpPr>
        <p:spPr>
          <a:xfrm>
            <a:off x="851095" y="2514600"/>
            <a:ext cx="6737350" cy="35544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Autofit/>
          </a:bodyPr>
          <a:lstStyle/>
          <a:p>
            <a:pPr marL="228600" lvl="0" indent="-18288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Deepen knowledge of teaching and learning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ability to analyze and reflect on teaching and learning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ability to use content knowledge and knowledge of teaching and learning to transform classroom practice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Deepen teacher content knowledge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student learning in science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08" name="Rectangle 10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8" name="Google Shape;98;p3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Agenda</a:t>
            </a:r>
            <a:endParaRPr lang="en-US" sz="36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9" name="Google Shape;99;p3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ym typeface="Calibri"/>
              </a:rPr>
              <a:t>Opening 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ym typeface="Calibri"/>
              </a:rPr>
              <a:t>Analysis of Practice</a:t>
            </a:r>
          </a:p>
          <a:p>
            <a:pPr lvl="1" indent="-182880"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ym typeface="Calibri"/>
              </a:rPr>
              <a:t>Round 1</a:t>
            </a:r>
          </a:p>
          <a:p>
            <a:pPr lvl="1" indent="-182880"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olidFill>
                  <a:srgbClr val="FF0000"/>
                </a:solidFill>
                <a:sym typeface="Calibri"/>
              </a:rPr>
              <a:t>Round 2</a:t>
            </a:r>
          </a:p>
          <a:p>
            <a:pPr marR="0" lvl="1" indent="-18288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dirty="0">
                <a:sym typeface="Calibri"/>
              </a:rPr>
              <a:t>Student work and FAC analysis</a:t>
            </a:r>
            <a:endParaRPr lang="en-US" dirty="0"/>
          </a:p>
          <a:p>
            <a:pPr marL="0" marR="0" lvl="0" indent="-18288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ym typeface="Calibri"/>
              </a:rPr>
              <a:t>Closing</a:t>
            </a: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90223892-ED0E-C981-11AF-EA6C128FB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6457114"/>
            <a:ext cx="1048790" cy="2957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26" name="Rectangle 125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5" name="Google Shape;115;p5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STeLLA Norms [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CUSTOMIZE</a:t>
            </a: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]</a:t>
            </a:r>
            <a:endParaRPr lang="en-US" sz="36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6" name="Google Shape;116;p5"/>
          <p:cNvSpPr txBox="1">
            <a:spLocks noGrp="1"/>
          </p:cNvSpPr>
          <p:nvPr>
            <p:ph type="body" idx="1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-18288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The Basics</a:t>
            </a:r>
            <a:endParaRPr lang="en-US" sz="1700">
              <a:solidFill>
                <a:schemeClr val="tx1"/>
              </a:solidFill>
              <a:latin typeface="+mn-lt"/>
              <a:ea typeface="+mn-ea"/>
              <a:cs typeface="+mn-cs"/>
              <a:sym typeface="Calibri"/>
            </a:endParaRP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Arrive prepared and on time; stay for the duration.</a:t>
            </a: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Remain attentive, thoughtful, and mindful of our community; eliminate interruptions.</a:t>
            </a: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Make room for participation from all and monitor your talk time. </a:t>
            </a:r>
          </a:p>
          <a:p>
            <a:pPr marL="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The Heart</a:t>
            </a:r>
            <a:endParaRPr lang="en-US" sz="1700">
              <a:solidFill>
                <a:schemeClr val="tx1"/>
              </a:solidFill>
              <a:latin typeface="+mn-lt"/>
              <a:ea typeface="+mn-ea"/>
              <a:cs typeface="+mn-cs"/>
              <a:sym typeface="Calibri"/>
            </a:endParaRP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Keep the goal in mind: We are analyzing teaching to improve student learning.</a:t>
            </a: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 your ideas, uncertainties, disagreements, and questions.</a:t>
            </a: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Expect and ask questions to deepen everyone’s learning!</a:t>
            </a:r>
          </a:p>
        </p:txBody>
      </p:sp>
      <p:sp>
        <p:nvSpPr>
          <p:cNvPr id="117" name="Google Shape;117;p5"/>
          <p:cNvSpPr txBox="1"/>
          <p:nvPr/>
        </p:nvSpPr>
        <p:spPr>
          <a:xfrm>
            <a:off x="628651" y="964071"/>
            <a:ext cx="7886699" cy="538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Clr>
                <a:srgbClr val="273676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lang="en-US" sz="1800" b="0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Build trust and develop a productive study group for all participants</a:t>
            </a:r>
            <a:endParaRPr lang="en-US" sz="2400" b="0" i="0" u="none" strike="noStrike" cap="non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9F428D7-C515-BD57-A4D6-DB50CAF504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2400" y="6172200"/>
            <a:ext cx="1063756" cy="299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SG # 4 Focus Questions</a:t>
            </a:r>
            <a:endParaRPr dirty="0"/>
          </a:p>
        </p:txBody>
      </p:sp>
      <p:sp>
        <p:nvSpPr>
          <p:cNvPr id="2" name="Google Shape;203;p6">
            <a:extLst>
              <a:ext uri="{FF2B5EF4-FFF2-40B4-BE49-F238E27FC236}">
                <a16:creationId xmlns:a16="http://schemas.microsoft.com/office/drawing/2014/main" id="{0A354720-60F3-5E13-708E-6A404AE010EE}"/>
              </a:ext>
            </a:extLst>
          </p:cNvPr>
          <p:cNvSpPr/>
          <p:nvPr/>
        </p:nvSpPr>
        <p:spPr>
          <a:xfrm>
            <a:off x="2750459" y="909829"/>
            <a:ext cx="6133289" cy="50292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learn from analysis of practice to intentionally use elicit, probe, and challenge questions, and </a:t>
            </a:r>
            <a:r>
              <a:rPr lang="en-US" sz="21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analyzing and interpreting data and observations 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reveal and challenge student thinking about </a:t>
            </a:r>
            <a:r>
              <a:rPr lang="en-US" sz="21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content area?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students be empowered to reveal their thinking and to listen to and interact with each other during classroom conversations? 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student thinking is revealed through examining student work and FACs?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Google Shape;212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84558" y="1083290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7"/>
          <p:cNvSpPr/>
          <p:nvPr/>
        </p:nvSpPr>
        <p:spPr>
          <a:xfrm>
            <a:off x="2327005" y="3278185"/>
            <a:ext cx="1780673" cy="1855136"/>
          </a:xfrm>
          <a:prstGeom prst="rect">
            <a:avLst/>
          </a:prstGeom>
          <a:solidFill>
            <a:srgbClr val="FFFF00">
              <a:alpha val="24705"/>
            </a:srgbClr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4" name="Google Shape;214;p7"/>
          <p:cNvSpPr/>
          <p:nvPr/>
        </p:nvSpPr>
        <p:spPr>
          <a:xfrm>
            <a:off x="4244519" y="4778655"/>
            <a:ext cx="1780673" cy="354549"/>
          </a:xfrm>
          <a:prstGeom prst="rect">
            <a:avLst/>
          </a:prstGeom>
          <a:solidFill>
            <a:srgbClr val="FFFF00">
              <a:alpha val="24705"/>
            </a:srgbClr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5" name="Google Shape;215;p7"/>
          <p:cNvSpPr txBox="1"/>
          <p:nvPr/>
        </p:nvSpPr>
        <p:spPr>
          <a:xfrm rot="-1767147">
            <a:off x="6337303" y="2600820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Copy yellow box (if needed) and move the yellow highlight over the strategies that will be focused on during the video analyses. </a:t>
            </a:r>
            <a:endParaRPr sz="18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35;p15">
            <a:extLst>
              <a:ext uri="{FF2B5EF4-FFF2-40B4-BE49-F238E27FC236}">
                <a16:creationId xmlns:a16="http://schemas.microsoft.com/office/drawing/2014/main" id="{02979A7C-EF6A-E82C-D46A-78682350C035}"/>
              </a:ext>
            </a:extLst>
          </p:cNvPr>
          <p:cNvSpPr txBox="1">
            <a:spLocks/>
          </p:cNvSpPr>
          <p:nvPr/>
        </p:nvSpPr>
        <p:spPr>
          <a:xfrm>
            <a:off x="936287" y="246405"/>
            <a:ext cx="7886359" cy="39749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 spc="-1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/>
              <a:t>STeLLA Conceptual Framework</a:t>
            </a:r>
            <a:endParaRPr lang="en-US" sz="4500" dirty="0"/>
          </a:p>
        </p:txBody>
      </p:sp>
      <p:pic>
        <p:nvPicPr>
          <p:cNvPr id="7" name="Picture 6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0F88826C-34B6-2B54-D805-8059E622C6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2400" y="6311645"/>
            <a:ext cx="1063756" cy="299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tangle 148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53" name="Rectangle 152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3" name="Google Shape;143;p6"/>
          <p:cNvSpPr txBox="1"/>
          <p:nvPr/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ts val="3200"/>
            </a:pPr>
            <a:r>
              <a:rPr lang="en-US" sz="3600" b="1" i="0" u="none" strike="noStrike" cap="none" spc="-6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Video Analysis:  Purposes</a:t>
            </a:r>
            <a:endParaRPr lang="en-US" sz="3600" b="0" i="0" u="none" strike="noStrike" cap="none" spc="-60">
              <a:solidFill>
                <a:srgbClr val="FFFFFF"/>
              </a:solidFill>
              <a:latin typeface="+mj-lt"/>
              <a:ea typeface="+mj-ea"/>
              <a:cs typeface="+mj-cs"/>
              <a:sym typeface="Open Sans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4" name="Google Shape;144;p6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Gain a deeper understanding of the strategies in messy reality</a:t>
            </a:r>
            <a:endParaRPr lang="en-US" sz="2000" b="0" i="0" u="none" strike="noStrike" cap="none" dirty="0">
              <a:sym typeface="Arial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endParaRPr lang="en-US" sz="2000" b="0" i="0" u="none" strike="noStrike" cap="none" dirty="0">
              <a:sym typeface="Calibri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Slow analysis can lead to changes in practice at “full speed”</a:t>
            </a:r>
            <a:endParaRPr lang="en-US" sz="2000" b="0" i="0" u="none" strike="noStrike" cap="none" dirty="0">
              <a:sym typeface="Arial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endParaRPr lang="en-US" sz="2000" b="0" i="0" u="none" strike="noStrike" cap="none" dirty="0">
              <a:sym typeface="Calibri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Practice our focus on what students are saying and thinking</a:t>
            </a:r>
            <a:endParaRPr lang="en-US" sz="2000" b="0" i="0" u="none" strike="noStrike" cap="none" dirty="0">
              <a:sym typeface="Arial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endParaRPr lang="en-US" sz="2000" b="0" i="0" u="none" strike="noStrike" cap="none" dirty="0">
              <a:sym typeface="Calibri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Another way to dig into our ideas about the science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endParaRPr lang="en-US" sz="2000" b="0" i="0" u="none" strike="noStrike" cap="none" dirty="0">
              <a:sym typeface="Calibri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0FA1436C-5DA5-9BC3-A6EA-44563CDE5E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7748" y="6206344"/>
            <a:ext cx="1335005" cy="37643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2"/>
          <p:cNvSpPr txBox="1">
            <a:spLocks noGrp="1"/>
          </p:cNvSpPr>
          <p:nvPr>
            <p:ph type="title"/>
          </p:nvPr>
        </p:nvSpPr>
        <p:spPr>
          <a:xfrm>
            <a:off x="448147" y="650848"/>
            <a:ext cx="6337980" cy="60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Analysis: The Basics </a:t>
            </a:r>
            <a:r>
              <a:rPr lang="en-US" sz="2000"/>
              <a:t>(pp. 1-2)</a:t>
            </a:r>
            <a:endParaRPr/>
          </a:p>
        </p:txBody>
      </p:sp>
      <p:sp>
        <p:nvSpPr>
          <p:cNvPr id="229" name="Google Shape;229;p32"/>
          <p:cNvSpPr txBox="1">
            <a:spLocks noGrp="1"/>
          </p:cNvSpPr>
          <p:nvPr>
            <p:ph type="body" idx="4294967295"/>
          </p:nvPr>
        </p:nvSpPr>
        <p:spPr>
          <a:xfrm>
            <a:off x="325925" y="2057400"/>
            <a:ext cx="3868738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Viewing Basics</a:t>
            </a:r>
            <a:endParaRPr/>
          </a:p>
        </p:txBody>
      </p:sp>
      <p:sp>
        <p:nvSpPr>
          <p:cNvPr id="230" name="Google Shape;230;p32"/>
          <p:cNvSpPr txBox="1">
            <a:spLocks noGrp="1"/>
          </p:cNvSpPr>
          <p:nvPr>
            <p:ph type="body" idx="4294967295"/>
          </p:nvPr>
        </p:nvSpPr>
        <p:spPr>
          <a:xfrm>
            <a:off x="325925" y="2651125"/>
            <a:ext cx="3868738" cy="420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#1: </a:t>
            </a:r>
            <a:r>
              <a:rPr lang="en-US" sz="2000" dirty="0"/>
              <a:t>Look past the trivial, the little things that “bug” you.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#2: </a:t>
            </a:r>
            <a:r>
              <a:rPr lang="en-US" sz="2000" dirty="0"/>
              <a:t>Avoid the “this doesn’t look like my classroom” trap.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#3: </a:t>
            </a:r>
            <a:r>
              <a:rPr lang="en-US" sz="2000" dirty="0"/>
              <a:t>Avoid making snap judgments about the teaching or learning in the classroom you are viewing. </a:t>
            </a:r>
            <a:endParaRPr dirty="0"/>
          </a:p>
        </p:txBody>
      </p:sp>
      <p:sp>
        <p:nvSpPr>
          <p:cNvPr id="231" name="Google Shape;231;p32"/>
          <p:cNvSpPr txBox="1">
            <a:spLocks noGrp="1"/>
          </p:cNvSpPr>
          <p:nvPr>
            <p:ph type="body" idx="4294967295"/>
          </p:nvPr>
        </p:nvSpPr>
        <p:spPr>
          <a:xfrm>
            <a:off x="5029200" y="2057399"/>
            <a:ext cx="3887787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Analysis Basics</a:t>
            </a:r>
            <a:endParaRPr/>
          </a:p>
        </p:txBody>
      </p:sp>
      <p:sp>
        <p:nvSpPr>
          <p:cNvPr id="232" name="Google Shape;232;p32"/>
          <p:cNvSpPr txBox="1">
            <a:spLocks noGrp="1"/>
          </p:cNvSpPr>
          <p:nvPr>
            <p:ph type="body" idx="4294967295"/>
          </p:nvPr>
        </p:nvSpPr>
        <p:spPr>
          <a:xfrm>
            <a:off x="4840697" y="2644995"/>
            <a:ext cx="3887787" cy="420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#1: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Focus on student thinking and the science content storyline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#2: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Look for evidence to support any claims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#3: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Look more than once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#4: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Consider alternative explanations and teaching strategies.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20839</TotalTime>
  <Words>1090</Words>
  <Application>Microsoft Office PowerPoint</Application>
  <PresentationFormat>On-screen Show (4:3)</PresentationFormat>
  <Paragraphs>154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Open Sans</vt:lpstr>
      <vt:lpstr>Open Sans Light</vt:lpstr>
      <vt:lpstr>Wingdings 2</vt:lpstr>
      <vt:lpstr>Frame</vt:lpstr>
      <vt:lpstr>Microsoft Word Document</vt:lpstr>
      <vt:lpstr>STeLLA Scale Up and Sustainability Study (SSUP) </vt:lpstr>
      <vt:lpstr>Opening</vt:lpstr>
      <vt:lpstr>STeLLA Program Goals</vt:lpstr>
      <vt:lpstr>Agenda</vt:lpstr>
      <vt:lpstr>STeLLA Norms [CUSTOMIZE]</vt:lpstr>
      <vt:lpstr>SG # 4 Focus Questions</vt:lpstr>
      <vt:lpstr>PowerPoint Presentation</vt:lpstr>
      <vt:lpstr>PowerPoint Presentation</vt:lpstr>
      <vt:lpstr>Lesson Analysis: The Basics (pp. 1-2)</vt:lpstr>
      <vt:lpstr>   Preparing for Video Analysis:  The Process</vt:lpstr>
      <vt:lpstr>Lesson Analysis Protocol: L#_Name_C#</vt:lpstr>
      <vt:lpstr>Lesson Analysis Protocol: L#_Name_C#</vt:lpstr>
      <vt:lpstr>Analysis of Student Work</vt:lpstr>
      <vt:lpstr>STeLLA Conceptual Framework</vt:lpstr>
      <vt:lpstr>Analysis of Student Work</vt:lpstr>
      <vt:lpstr>Analysis of Student Work</vt:lpstr>
      <vt:lpstr>SG # 4 Focus Questions</vt:lpstr>
      <vt:lpstr>Closing</vt:lpstr>
      <vt:lpstr>Next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 education needs to move beyond Mendel to combat white supremacy</dc:title>
  <dc:creator>Brian Donovan</dc:creator>
  <cp:lastModifiedBy>Ashley Whitaker</cp:lastModifiedBy>
  <cp:revision>581</cp:revision>
  <dcterms:created xsi:type="dcterms:W3CDTF">2021-09-15T21:06:18Z</dcterms:created>
  <dcterms:modified xsi:type="dcterms:W3CDTF">2024-11-15T19:36:35Z</dcterms:modified>
</cp:coreProperties>
</file>