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22"/>
  </p:notesMasterIdLst>
  <p:sldIdLst>
    <p:sldId id="257" r:id="rId2"/>
    <p:sldId id="258" r:id="rId3"/>
    <p:sldId id="260" r:id="rId4"/>
    <p:sldId id="259" r:id="rId5"/>
    <p:sldId id="261" r:id="rId6"/>
    <p:sldId id="262" r:id="rId7"/>
    <p:sldId id="278" r:id="rId8"/>
    <p:sldId id="264" r:id="rId9"/>
    <p:sldId id="274" r:id="rId10"/>
    <p:sldId id="265" r:id="rId11"/>
    <p:sldId id="267" r:id="rId12"/>
    <p:sldId id="275" r:id="rId13"/>
    <p:sldId id="268" r:id="rId14"/>
    <p:sldId id="263" r:id="rId15"/>
    <p:sldId id="279" r:id="rId16"/>
    <p:sldId id="280" r:id="rId17"/>
    <p:sldId id="270" r:id="rId18"/>
    <p:sldId id="271" r:id="rId19"/>
    <p:sldId id="272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1794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6BE10857-5C8F-FAF2-3289-DBE4378A4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>
            <a:extLst>
              <a:ext uri="{FF2B5EF4-FFF2-40B4-BE49-F238E27FC236}">
                <a16:creationId xmlns:a16="http://schemas.microsoft.com/office/drawing/2014/main" id="{5E2DCCF6-63A8-654F-CE7F-7740BA4665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>
            <a:extLst>
              <a:ext uri="{FF2B5EF4-FFF2-40B4-BE49-F238E27FC236}">
                <a16:creationId xmlns:a16="http://schemas.microsoft.com/office/drawing/2014/main" id="{D61772FE-1FAF-78D4-E6E1-2E0D67B5AA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8665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30" name="Google Shape;1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132" name="Google Shape;132;p1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133" name="Google Shape;133;p1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189" name="Google Shape;1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Google Shape;19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91" name="Google Shape;191;p3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92" name="Google Shape;192;p3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93" name="Google Shape;193;p3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206" name="Google Shape;20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u="sng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Opening – 15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Analysis of Practice - 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     Round 1 – 45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     Round 2 – 30-35 min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Closing – 10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0" name="Google Shape;1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22" name="Google Shape;122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23" name="Google Shape;123;p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24" name="Google Shape;124;p1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06" name="Google Shape;2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09" name="Google Shape;209;p7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body" idx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body" idx="2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36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6"/>
          <p:cNvSpPr txBox="1">
            <a:spLocks noGrp="1"/>
          </p:cNvSpPr>
          <p:nvPr>
            <p:ph type="body" idx="3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25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6" name="Google Shape;26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27;p21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70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5 Body">
  <p:cSld name="05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cxnSp>
        <p:nvCxnSpPr>
          <p:cNvPr id="34" name="Google Shape;34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37274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8" name="Google Shape;48;p6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2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3"/>
          <p:cNvSpPr txBox="1">
            <a:spLocks noGrp="1"/>
          </p:cNvSpPr>
          <p:nvPr>
            <p:ph type="subTitle" idx="1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SG # 4: Science Teachers Learning From Lesson Analysis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Grade 5</a:t>
            </a: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Sun’s Effect on Climate and Seasons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48" name="Rectangle 24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Preparing for Video Analysis: </a:t>
            </a: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The Process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9" name="Google Shape;239;p3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Identify</a:t>
            </a:r>
            <a:r>
              <a:rPr lang="en-US">
                <a:sym typeface="Calibri"/>
              </a:rPr>
              <a:t>- to create a shared image of the strategy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Analyze</a:t>
            </a:r>
            <a:r>
              <a:rPr lang="en-US">
                <a:sym typeface="Calibri"/>
              </a:rPr>
              <a:t>- to consider the impact of the strategy on students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Reflect and apply</a:t>
            </a:r>
            <a:r>
              <a:rPr lang="en-US">
                <a:sym typeface="Calibri"/>
              </a:rPr>
              <a:t>- to make the strategy part of our own practice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96BA0CD-834F-85F1-C7DB-2AFB0FA90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392" y="6206344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/>
          <p:cNvGraphicFramePr/>
          <p:nvPr>
            <p:extLst>
              <p:ext uri="{D42A27DB-BD31-4B8C-83A1-F6EECF244321}">
                <p14:modId xmlns:p14="http://schemas.microsoft.com/office/powerpoint/2010/main" val="2174285624"/>
              </p:ext>
            </p:extLst>
          </p:nvPr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84BF6118-C407-B694-6C39-993EDC026D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C01CB36-29D6-105D-2860-CA088B3DB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05385DE4-D9E0-4900-9DFD-85241F65E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>
            <a:extLst>
              <a:ext uri="{FF2B5EF4-FFF2-40B4-BE49-F238E27FC236}">
                <a16:creationId xmlns:a16="http://schemas.microsoft.com/office/drawing/2014/main" id="{A74BCAB2-E165-327D-F047-5AB4D0FEE7D2}"/>
              </a:ext>
            </a:extLst>
          </p:cNvPr>
          <p:cNvGraphicFramePr/>
          <p:nvPr/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>
            <a:extLst>
              <a:ext uri="{FF2B5EF4-FFF2-40B4-BE49-F238E27FC236}">
                <a16:creationId xmlns:a16="http://schemas.microsoft.com/office/drawing/2014/main" id="{2D8F7B45-F2C9-B5E9-60D0-04BFCF3D23BA}"/>
              </a:ext>
            </a:extLst>
          </p:cNvPr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35A7417F-027A-83FC-E186-2975D66628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28C8C34-7566-A501-9823-60C041A67B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5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"/>
          <p:cNvSpPr txBox="1">
            <a:spLocks noGrp="1"/>
          </p:cNvSpPr>
          <p:nvPr>
            <p:ph type="title"/>
          </p:nvPr>
        </p:nvSpPr>
        <p:spPr>
          <a:xfrm>
            <a:off x="1188720" y="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Analysis of Student Work</a:t>
            </a:r>
            <a:endParaRPr sz="4500" dirty="0"/>
          </a:p>
        </p:txBody>
      </p:sp>
      <p:sp>
        <p:nvSpPr>
          <p:cNvPr id="258" name="Google Shape;258;p13"/>
          <p:cNvSpPr txBox="1">
            <a:spLocks noGrp="1"/>
          </p:cNvSpPr>
          <p:nvPr>
            <p:ph type="body" idx="1"/>
          </p:nvPr>
        </p:nvSpPr>
        <p:spPr>
          <a:xfrm>
            <a:off x="1289304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Individually, examine the student work samples and FACs on the Jamboard.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Where do you see evidence of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growth in understanding of science ideas and ability to engage in science and engineering practices and crosscutting concepts?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struggles or common student ideas?</a:t>
            </a:r>
            <a:endParaRPr dirty="0"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Be prepared to share patterns in your observations with your small group.</a:t>
            </a:r>
            <a:endParaRPr dirty="0"/>
          </a:p>
        </p:txBody>
      </p:sp>
      <p:pic>
        <p:nvPicPr>
          <p:cNvPr id="259" name="Google Shape;25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625" y="6350532"/>
            <a:ext cx="4000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13"/>
          <p:cNvSpPr txBox="1"/>
          <p:nvPr/>
        </p:nvSpPr>
        <p:spPr>
          <a:xfrm>
            <a:off x="733425" y="6352419"/>
            <a:ext cx="136207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Link to Jamboard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ACD7E2F-E84C-ACC4-A8A2-19442C516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STeLLA Conceptual Framework</a:t>
            </a:r>
            <a:endParaRPr sz="4500" dirty="0"/>
          </a:p>
        </p:txBody>
      </p:sp>
      <p:pic>
        <p:nvPicPr>
          <p:cNvPr id="136" name="Google Shape;13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5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921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sz="1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A68C602-5258-B9DC-D865-34B459F6E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747" y="6190389"/>
            <a:ext cx="1632899" cy="46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Analysis of Student Work</a:t>
            </a:r>
            <a:endParaRPr sz="4500" dirty="0"/>
          </a:p>
        </p:txBody>
      </p:sp>
      <p:sp>
        <p:nvSpPr>
          <p:cNvPr id="266" name="Google Shape;266;p14"/>
          <p:cNvSpPr txBox="1">
            <a:spLocks noGrp="1"/>
          </p:cNvSpPr>
          <p:nvPr>
            <p:ph type="body" idx="1"/>
          </p:nvPr>
        </p:nvSpPr>
        <p:spPr>
          <a:xfrm>
            <a:off x="1307592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In your small group, share patterns in your observations.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Use the Jamboard to identify evidence of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growth in understanding of science ideas and ability to engage in science and engineering practices and crosscutting concepts?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struggles or common student ideas?</a:t>
            </a:r>
            <a:endParaRPr dirty="0"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Be prepared to share your ideas with the whole group.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Analysis of Student Work</a:t>
            </a:r>
            <a:endParaRPr/>
          </a:p>
        </p:txBody>
      </p:sp>
      <p:sp>
        <p:nvSpPr>
          <p:cNvPr id="272" name="Google Shape;272;p15"/>
          <p:cNvSpPr txBox="1">
            <a:spLocks noGrp="1"/>
          </p:cNvSpPr>
          <p:nvPr>
            <p:ph type="body" idx="4294967295"/>
          </p:nvPr>
        </p:nvSpPr>
        <p:spPr>
          <a:xfrm>
            <a:off x="628650" y="2263585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How does examination of student artifacts and FACs reveal student thinking?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What do you want to remember for our spring unit?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4 Focus Questions</a:t>
            </a:r>
            <a:endParaRPr dirty="0"/>
          </a:p>
        </p:txBody>
      </p:sp>
      <p:sp>
        <p:nvSpPr>
          <p:cNvPr id="2" name="Google Shape;282;p16">
            <a:extLst>
              <a:ext uri="{FF2B5EF4-FFF2-40B4-BE49-F238E27FC236}">
                <a16:creationId xmlns:a16="http://schemas.microsoft.com/office/drawing/2014/main" id="{42DCD7DB-C177-2D24-4F31-579B0147DBB8}"/>
              </a:ext>
            </a:extLst>
          </p:cNvPr>
          <p:cNvSpPr/>
          <p:nvPr/>
        </p:nvSpPr>
        <p:spPr>
          <a:xfrm>
            <a:off x="1279649" y="2152081"/>
            <a:ext cx="6584701" cy="417147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lang="en-US" sz="21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lang="en-US" sz="21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student thinking is revealed through examining student work and FACs?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11" name="Rectangle 21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1" name="Google Shape;201;p12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</a:rPr>
              <a:t>Closing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2" name="Google Shape;202;p12"/>
          <p:cNvSpPr txBox="1">
            <a:spLocks noGrp="1"/>
          </p:cNvSpPr>
          <p:nvPr>
            <p:ph type="body" idx="4294967295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31B3B"/>
              </a:buClr>
              <a:buSzPts val="2400"/>
              <a:buNone/>
            </a:pPr>
            <a:r>
              <a:rPr lang="en-US" dirty="0">
                <a:solidFill>
                  <a:srgbClr val="131B3B"/>
                </a:solidFill>
                <a:latin typeface="Calibri"/>
                <a:ea typeface="Calibri"/>
                <a:cs typeface="Calibri"/>
                <a:sym typeface="Calibri"/>
              </a:rPr>
              <a:t>What have you learned from teaching our fall unit and study group sessions that you want to remember for our spring unit?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 dirty="0"/>
          </a:p>
        </p:txBody>
      </p:sp>
      <p:sp>
        <p:nvSpPr>
          <p:cNvPr id="209" name="Google Shape;209;p13"/>
          <p:cNvSpPr txBox="1">
            <a:spLocks noGrp="1"/>
          </p:cNvSpPr>
          <p:nvPr>
            <p:ph type="body" idx="1"/>
          </p:nvPr>
        </p:nvSpPr>
        <p:spPr>
          <a:xfrm>
            <a:off x="1371600" y="2140967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Winter Institute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Dates</a:t>
            </a: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Location TBD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dirty="0"/>
              <a:t>Preparation: 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Watch your full classroom video clip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Complete the reflection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Bring your reflection to the Winter Institute</a:t>
            </a: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626853" y="2057400"/>
            <a:ext cx="7890294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dirty="0">
                <a:sym typeface="Calibri"/>
              </a:rPr>
              <a:t>Share... </a:t>
            </a:r>
            <a:endParaRPr dirty="0">
              <a:sym typeface="Calibri"/>
            </a:endParaRPr>
          </a:p>
          <a:p>
            <a:endParaRPr dirty="0">
              <a:sym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ym typeface="Calibri"/>
              </a:rPr>
              <a:t>Take a minute to update us on how your year has started.  In your update, be sure to include a brag about a success that you've had so far.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ym typeface="Calibri"/>
              </a:rPr>
              <a:t>What is a learning goal that you have personally for our Study Group Sessions?</a:t>
            </a:r>
            <a:endParaRPr lang="en-US" dirty="0"/>
          </a:p>
          <a:p>
            <a:endParaRPr dirty="0">
              <a:sym typeface="Calibri"/>
            </a:endParaRPr>
          </a:p>
          <a:p>
            <a:br>
              <a:rPr lang="en-US" dirty="0">
                <a:sym typeface="Calibri"/>
              </a:rPr>
            </a:br>
            <a:r>
              <a:rPr lang="en-US" dirty="0">
                <a:sym typeface="Calibri"/>
              </a:rPr>
              <a:t> </a:t>
            </a:r>
            <a:br>
              <a:rPr lang="en-US" dirty="0">
                <a:sym typeface="Calibri"/>
              </a:rPr>
            </a:br>
            <a:endParaRPr dirty="0"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STeLLA Program Goals</a:t>
            </a:r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4294967295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22860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knowledge of teaching and learning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analyze and reflect on teaching and learning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use content knowledge and knowledge of teaching and learning to transform classroom practice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teacher content knowledge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student learning in science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Agenda</a:t>
            </a:r>
            <a:endParaRPr lang="en-US" sz="36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Opening 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Analysis of Practice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Round 1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olidFill>
                  <a:srgbClr val="FF0000"/>
                </a:solidFill>
                <a:sym typeface="Calibri"/>
              </a:rPr>
              <a:t>Round 2</a:t>
            </a:r>
          </a:p>
          <a:p>
            <a:pPr marR="0" lvl="1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dirty="0">
                <a:sym typeface="Calibri"/>
              </a:rPr>
              <a:t>Student work and FAC analysis</a:t>
            </a:r>
            <a:endParaRPr lang="en-US" dirty="0"/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Closing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0223892-ED0E-C981-11AF-EA6C128FB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457114"/>
            <a:ext cx="1048790" cy="2957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STeLLA Norms [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CUSTOMIZE</a:t>
            </a: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]</a:t>
            </a:r>
            <a:endParaRPr lang="en-US" sz="3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Basics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Arrive prepared and on time; stay for the duration.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Remain attentive, thoughtful, and mindful of our community; eliminate interruptions.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Make room for participation from all and monitor your talk time. </a:t>
            </a:r>
          </a:p>
          <a:p>
            <a:pPr marL="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Heart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the goal in mind: We are analyzing teaching to improve student learning.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your ideas, uncertainties, disagreements, and questions.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 and ask questions to deepen everyone’s learning!</a:t>
            </a:r>
          </a:p>
        </p:txBody>
      </p:sp>
      <p:sp>
        <p:nvSpPr>
          <p:cNvPr id="117" name="Google Shape;117;p5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1800" b="0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lang="en-US" sz="24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9F428D7-C515-BD57-A4D6-DB50CAF50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400" y="6172200"/>
            <a:ext cx="1063756" cy="29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4 Focus Questions</a:t>
            </a:r>
            <a:endParaRPr dirty="0"/>
          </a:p>
        </p:txBody>
      </p:sp>
      <p:sp>
        <p:nvSpPr>
          <p:cNvPr id="2" name="Google Shape;203;p6">
            <a:extLst>
              <a:ext uri="{FF2B5EF4-FFF2-40B4-BE49-F238E27FC236}">
                <a16:creationId xmlns:a16="http://schemas.microsoft.com/office/drawing/2014/main" id="{0A354720-60F3-5E13-708E-6A404AE010EE}"/>
              </a:ext>
            </a:extLst>
          </p:cNvPr>
          <p:cNvSpPr/>
          <p:nvPr/>
        </p:nvSpPr>
        <p:spPr>
          <a:xfrm>
            <a:off x="2750459" y="909829"/>
            <a:ext cx="6133289" cy="5029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student thinking is revealed through examining student work and FACs?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7"/>
          <p:cNvSpPr/>
          <p:nvPr/>
        </p:nvSpPr>
        <p:spPr>
          <a:xfrm>
            <a:off x="2327005" y="3278185"/>
            <a:ext cx="1780673" cy="1855136"/>
          </a:xfrm>
          <a:prstGeom prst="rect">
            <a:avLst/>
          </a:prstGeom>
          <a:solidFill>
            <a:srgbClr val="FFFF00">
              <a:alpha val="24705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7"/>
          <p:cNvSpPr/>
          <p:nvPr/>
        </p:nvSpPr>
        <p:spPr>
          <a:xfrm>
            <a:off x="4244519" y="4778655"/>
            <a:ext cx="1780673" cy="354549"/>
          </a:xfrm>
          <a:prstGeom prst="rect">
            <a:avLst/>
          </a:prstGeom>
          <a:solidFill>
            <a:srgbClr val="FFFF00">
              <a:alpha val="24705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Google Shape;215;p7"/>
          <p:cNvSpPr txBox="1"/>
          <p:nvPr/>
        </p:nvSpPr>
        <p:spPr>
          <a:xfrm rot="-1767147">
            <a:off x="6337303" y="2600820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sz="18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35;p15">
            <a:extLst>
              <a:ext uri="{FF2B5EF4-FFF2-40B4-BE49-F238E27FC236}">
                <a16:creationId xmlns:a16="http://schemas.microsoft.com/office/drawing/2014/main" id="{02979A7C-EF6A-E82C-D46A-78682350C035}"/>
              </a:ext>
            </a:extLst>
          </p:cNvPr>
          <p:cNvSpPr txBox="1">
            <a:spLocks/>
          </p:cNvSpPr>
          <p:nvPr/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spc="-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STeLLA Conceptual Framework</a:t>
            </a:r>
            <a:endParaRPr lang="en-US" sz="4500" dirty="0"/>
          </a:p>
        </p:txBody>
      </p:sp>
      <p:pic>
        <p:nvPicPr>
          <p:cNvPr id="7" name="Picture 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F88826C-34B6-2B54-D805-8059E622C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6311645"/>
            <a:ext cx="1063756" cy="29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" name="Google Shape;143;p6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3200"/>
            </a:pPr>
            <a:r>
              <a:rPr lang="en-US" sz="3600" b="1" i="0" u="none" strike="noStrike" cap="none" spc="-6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Video Analysis:  Purposes</a:t>
            </a:r>
            <a:endParaRPr lang="en-US" sz="3600" b="0" i="0" u="none" strike="noStrike" cap="none" spc="-60">
              <a:solidFill>
                <a:srgbClr val="FFFFFF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Gain a deeper understanding of the strategies in messy reality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Slow analysis can lead to changes in practice at “full speed”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Practice our focus on what students are saying and thinking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Another way to dig into our ideas about the science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sz="2000" b="0" i="0" u="none" strike="noStrike" cap="none" dirty="0"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FA1436C-5DA5-9BC3-A6EA-44563CDE5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748" y="6206344"/>
            <a:ext cx="1335005" cy="3764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4294967295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4294967295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#1: </a:t>
            </a:r>
            <a:r>
              <a:rPr lang="en-US" sz="2000" dirty="0"/>
              <a:t>Look past the trivial, the little things that “bug” you.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#2: </a:t>
            </a:r>
            <a:r>
              <a:rPr lang="en-US" sz="2000" dirty="0"/>
              <a:t>Avoid the “this doesn’t look like my classroom” trap.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#3: </a:t>
            </a:r>
            <a:r>
              <a:rPr lang="en-US" sz="2000" dirty="0"/>
              <a:t>Avoid making snap judgments about the teaching or learning in the classroom you are viewing. </a:t>
            </a:r>
            <a:endParaRPr dirty="0"/>
          </a:p>
        </p:txBody>
      </p:sp>
      <p:sp>
        <p:nvSpPr>
          <p:cNvPr id="231" name="Google Shape;231;p32"/>
          <p:cNvSpPr txBox="1">
            <a:spLocks noGrp="1"/>
          </p:cNvSpPr>
          <p:nvPr>
            <p:ph type="body" idx="4294967295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4294967295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20839</TotalTime>
  <Words>1090</Words>
  <Application>Microsoft Office PowerPoint</Application>
  <PresentationFormat>On-screen Show (4:3)</PresentationFormat>
  <Paragraphs>154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Open Sans</vt:lpstr>
      <vt:lpstr>Open Sans Light</vt:lpstr>
      <vt:lpstr>Wingdings 2</vt:lpstr>
      <vt:lpstr>Frame</vt:lpstr>
      <vt:lpstr>Microsoft Word Document</vt:lpstr>
      <vt:lpstr>STeLLA Scale Up and Sustainability Study (SSUP) </vt:lpstr>
      <vt:lpstr>Opening</vt:lpstr>
      <vt:lpstr>STeLLA Program Goals</vt:lpstr>
      <vt:lpstr>Agenda</vt:lpstr>
      <vt:lpstr>STeLLA Norms [CUSTOMIZE]</vt:lpstr>
      <vt:lpstr>SG # 4 Focus Questions</vt:lpstr>
      <vt:lpstr>PowerPoint Presentation</vt:lpstr>
      <vt:lpstr>PowerPoint Presentation</vt:lpstr>
      <vt:lpstr>Lesson Analysis: The Basics (pp. 1-2)</vt:lpstr>
      <vt:lpstr>   Preparing for Video Analysis:  The Process</vt:lpstr>
      <vt:lpstr>Lesson Analysis Protocol: L#_Name_C#</vt:lpstr>
      <vt:lpstr>Lesson Analysis Protocol: L#_Name_C#</vt:lpstr>
      <vt:lpstr>Analysis of Student Work</vt:lpstr>
      <vt:lpstr>STeLLA Conceptual Framework</vt:lpstr>
      <vt:lpstr>Analysis of Student Work</vt:lpstr>
      <vt:lpstr>Analysis of Student Work</vt:lpstr>
      <vt:lpstr>SG # 4 Focus Questions</vt:lpstr>
      <vt:lpstr>Closing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581</cp:revision>
  <dcterms:created xsi:type="dcterms:W3CDTF">2021-09-15T21:06:18Z</dcterms:created>
  <dcterms:modified xsi:type="dcterms:W3CDTF">2024-11-15T19:36:35Z</dcterms:modified>
</cp:coreProperties>
</file>