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54"/>
  </p:notesMasterIdLst>
  <p:sldIdLst>
    <p:sldId id="725" r:id="rId2"/>
    <p:sldId id="365" r:id="rId3"/>
    <p:sldId id="726" r:id="rId4"/>
    <p:sldId id="744" r:id="rId5"/>
    <p:sldId id="673" r:id="rId6"/>
    <p:sldId id="674" r:id="rId7"/>
    <p:sldId id="568" r:id="rId8"/>
    <p:sldId id="660" r:id="rId9"/>
    <p:sldId id="539" r:id="rId10"/>
    <p:sldId id="728" r:id="rId11"/>
    <p:sldId id="671" r:id="rId12"/>
    <p:sldId id="672" r:id="rId13"/>
    <p:sldId id="669" r:id="rId14"/>
    <p:sldId id="668" r:id="rId15"/>
    <p:sldId id="667" r:id="rId16"/>
    <p:sldId id="666" r:id="rId17"/>
    <p:sldId id="663" r:id="rId18"/>
    <p:sldId id="569" r:id="rId19"/>
    <p:sldId id="715" r:id="rId20"/>
    <p:sldId id="729" r:id="rId21"/>
    <p:sldId id="685" r:id="rId22"/>
    <p:sldId id="730" r:id="rId23"/>
    <p:sldId id="566" r:id="rId24"/>
    <p:sldId id="567" r:id="rId25"/>
    <p:sldId id="650" r:id="rId26"/>
    <p:sldId id="676" r:id="rId27"/>
    <p:sldId id="680" r:id="rId28"/>
    <p:sldId id="732" r:id="rId29"/>
    <p:sldId id="692" r:id="rId30"/>
    <p:sldId id="686" r:id="rId31"/>
    <p:sldId id="719" r:id="rId32"/>
    <p:sldId id="687" r:id="rId33"/>
    <p:sldId id="691" r:id="rId34"/>
    <p:sldId id="690" r:id="rId35"/>
    <p:sldId id="722" r:id="rId36"/>
    <p:sldId id="688" r:id="rId37"/>
    <p:sldId id="693" r:id="rId38"/>
    <p:sldId id="694" r:id="rId39"/>
    <p:sldId id="695" r:id="rId40"/>
    <p:sldId id="733" r:id="rId41"/>
    <p:sldId id="700" r:id="rId42"/>
    <p:sldId id="723" r:id="rId43"/>
    <p:sldId id="734" r:id="rId44"/>
    <p:sldId id="706" r:id="rId45"/>
    <p:sldId id="720" r:id="rId46"/>
    <p:sldId id="710" r:id="rId47"/>
    <p:sldId id="712" r:id="rId48"/>
    <p:sldId id="721" r:id="rId49"/>
    <p:sldId id="731" r:id="rId50"/>
    <p:sldId id="551" r:id="rId51"/>
    <p:sldId id="717" r:id="rId52"/>
    <p:sldId id="27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CC442-DE53-5730-A6E9-821F8F472A54}" name="Stacey Luce" initials="SL" userId="S::sluce@bscs.org::a19ad6fe-fa41-43b8-8ab0-df1e5af5216f" providerId="AD"/>
  <p188:author id="{F033B894-745C-D157-B840-9F6B25FB699C}" name="Belcastro,Amy" initials="AB" userId="S::abelcast@colostate.edu::9a6f5f2d-9fab-4364-979e-c96831d765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92"/>
    <p:restoredTop sz="96327" autoAdjust="0"/>
  </p:normalViewPr>
  <p:slideViewPr>
    <p:cSldViewPr snapToObjects="1">
      <p:cViewPr varScale="1">
        <p:scale>
          <a:sx n="59" d="100"/>
          <a:sy n="59" d="100"/>
        </p:scale>
        <p:origin x="84" y="354"/>
      </p:cViewPr>
      <p:guideLst/>
    </p:cSldViewPr>
  </p:slideViewPr>
  <p:notesTextViewPr>
    <p:cViewPr>
      <p:scale>
        <a:sx n="135" d="100"/>
        <a:sy n="13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BE962-1FB3-6B49-8A55-F3E7302325D0}" type="datetimeFigureOut">
              <a:rPr lang="en-US" smtClean="0"/>
              <a:t>11/19/2024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6761-AFE7-9F4D-B59A-2D4BC90CA7B8}" type="slidenum">
              <a:rPr lang="en-US" smtClean="0"/>
              <a:t>‹#›</a:t>
            </a:fld>
            <a:endParaRPr lang="en-US"/>
          </a:p>
        </p:txBody>
      </p:sp>
    </p:spTree>
    <p:extLst>
      <p:ext uri="{BB962C8B-B14F-4D97-AF65-F5344CB8AC3E}">
        <p14:creationId xmlns:p14="http://schemas.microsoft.com/office/powerpoint/2010/main" val="167807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ropbox.com/sh/3ncw2sri0spfpe3/AACG0WViwHRu3P44B8t0-AL3a?dl=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ropbox.com/sh/3ncw2sri0spfpe3/AACG0WViwHRu3P44B8t0-AL3a?dl=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ropbox.com/sh/3ncw2sri0spfpe3/AACG0WViwHRu3P44B8t0-AL3a?dl=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https://www.dropbox.com/sh/3ncw2sri0spfpe3/AACG0WViwHRu3P44B8t0-AL3a?dl=0</a:t>
            </a:r>
            <a:r>
              <a:rPr lang="en-US"/>
              <a:t> </a:t>
            </a:r>
          </a:p>
        </p:txBody>
      </p:sp>
      <p:sp>
        <p:nvSpPr>
          <p:cNvPr id="4" name="Slide Number Placeholder 3"/>
          <p:cNvSpPr>
            <a:spLocks noGrp="1"/>
          </p:cNvSpPr>
          <p:nvPr>
            <p:ph type="sldNum" sz="quarter" idx="5"/>
          </p:nvPr>
        </p:nvSpPr>
        <p:spPr/>
        <p:txBody>
          <a:bodyPr/>
          <a:lstStyle/>
          <a:p>
            <a:fld id="{04DE66CF-8383-2248-8620-05F7202EAAE1}" type="slidenum">
              <a:rPr lang="en-US" smtClean="0"/>
              <a:t>15</a:t>
            </a:fld>
            <a:endParaRPr lang="en-US"/>
          </a:p>
        </p:txBody>
      </p:sp>
    </p:spTree>
    <p:extLst>
      <p:ext uri="{BB962C8B-B14F-4D97-AF65-F5344CB8AC3E}">
        <p14:creationId xmlns:p14="http://schemas.microsoft.com/office/powerpoint/2010/main" val="376165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 a list of pollutants (salt, dirt, fertilizer, Soap, oil) </a:t>
            </a:r>
          </a:p>
          <a:p>
            <a:r>
              <a:rPr lang="en-US"/>
              <a:t>Generate ideas for testing</a:t>
            </a:r>
          </a:p>
          <a:p>
            <a:r>
              <a:rPr lang="en-US"/>
              <a:t>Explain that we have samples of these pollutants to investigate</a:t>
            </a:r>
          </a:p>
          <a:p>
            <a:r>
              <a:rPr lang="en-US"/>
              <a:t>How might we investigate these pollutants to find out if they are in the water?</a:t>
            </a:r>
          </a:p>
          <a:p>
            <a:r>
              <a:rPr lang="en-US"/>
              <a:t>	*Why might it me helpful for each of our groups to record information in a similar way? </a:t>
            </a:r>
          </a:p>
          <a:p>
            <a:r>
              <a:rPr lang="en-US"/>
              <a:t>	*Does anyone have ideas about how we can organize that information ?</a:t>
            </a:r>
          </a:p>
        </p:txBody>
      </p:sp>
      <p:sp>
        <p:nvSpPr>
          <p:cNvPr id="4" name="Slide Number Placeholder 3"/>
          <p:cNvSpPr>
            <a:spLocks noGrp="1"/>
          </p:cNvSpPr>
          <p:nvPr>
            <p:ph type="sldNum" sz="quarter" idx="5"/>
          </p:nvPr>
        </p:nvSpPr>
        <p:spPr/>
        <p:txBody>
          <a:bodyPr/>
          <a:lstStyle/>
          <a:p>
            <a:fld id="{04DE66CF-8383-2248-8620-05F7202EAAE1}" type="slidenum">
              <a:rPr lang="en-US" smtClean="0"/>
              <a:t>16</a:t>
            </a:fld>
            <a:endParaRPr lang="en-US"/>
          </a:p>
        </p:txBody>
      </p:sp>
    </p:spTree>
    <p:extLst>
      <p:ext uri="{BB962C8B-B14F-4D97-AF65-F5344CB8AC3E}">
        <p14:creationId xmlns:p14="http://schemas.microsoft.com/office/powerpoint/2010/main" val="265020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notes for transition into whole group, bring effective science teaching charts</a:t>
            </a:r>
          </a:p>
          <a:p>
            <a:r>
              <a:rPr lang="en-US"/>
              <a:t>How do you think CSW can help your Ss? Why is that important?</a:t>
            </a:r>
          </a:p>
          <a:p>
            <a:pPr marL="0" indent="0">
              <a:buNone/>
            </a:pPr>
            <a:r>
              <a:rPr lang="en-US"/>
              <a:t>Journal…</a:t>
            </a:r>
          </a:p>
          <a:p>
            <a:r>
              <a:rPr lang="en-US"/>
              <a:t>How did the experience invite you into wondering and learning?</a:t>
            </a:r>
            <a:endParaRPr lang="en-US">
              <a:solidFill>
                <a:srgbClr val="FF0000"/>
              </a:solidFill>
            </a:endParaRPr>
          </a:p>
          <a:p>
            <a:r>
              <a:rPr lang="en-US"/>
              <a:t>What are the features that supported your curiosity and engagement? </a:t>
            </a:r>
          </a:p>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18</a:t>
            </a:fld>
            <a:endParaRPr lang="en-US"/>
          </a:p>
        </p:txBody>
      </p:sp>
    </p:spTree>
    <p:extLst>
      <p:ext uri="{BB962C8B-B14F-4D97-AF65-F5344CB8AC3E}">
        <p14:creationId xmlns:p14="http://schemas.microsoft.com/office/powerpoint/2010/main" val="414515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20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0950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stand out to you and why? </a:t>
            </a:r>
          </a:p>
        </p:txBody>
      </p:sp>
      <p:sp>
        <p:nvSpPr>
          <p:cNvPr id="4" name="Slide Number Placeholder 3"/>
          <p:cNvSpPr>
            <a:spLocks noGrp="1"/>
          </p:cNvSpPr>
          <p:nvPr>
            <p:ph type="sldNum" sz="quarter" idx="5"/>
          </p:nvPr>
        </p:nvSpPr>
        <p:spPr/>
        <p:txBody>
          <a:bodyPr/>
          <a:lstStyle/>
          <a:p>
            <a:fld id="{F9FB2763-A6E9-4AE2-817C-183BF27EE03E}" type="slidenum">
              <a:rPr lang="en-US" smtClean="0"/>
              <a:t>21</a:t>
            </a:fld>
            <a:endParaRPr lang="en-US"/>
          </a:p>
        </p:txBody>
      </p:sp>
    </p:spTree>
    <p:extLst>
      <p:ext uri="{BB962C8B-B14F-4D97-AF65-F5344CB8AC3E}">
        <p14:creationId xmlns:p14="http://schemas.microsoft.com/office/powerpoint/2010/main" val="1653842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watch classroom video for 4 main purposes: </a:t>
            </a:r>
            <a:endParaRPr lang="en-US" b="0" dirty="0">
              <a:effectLst/>
            </a:endParaRPr>
          </a:p>
          <a:p>
            <a:pPr rtl="0" fontAlgn="base"/>
            <a:r>
              <a:rPr lang="en-US" dirty="0"/>
              <a:t>We’ve all read the strategy, but may have different mental images of what the strategies would look like in practice.  The first role of video analysis is to make sure we have a common vision of the strategy - that we mean the same thing when we say the words selecting and engaging students with content representations and models.  In the identify phase, we will make sure that we all see the same thing when we are talking about the strategy. </a:t>
            </a:r>
          </a:p>
          <a:p>
            <a:pPr rtl="0" fontAlgn="base"/>
            <a:r>
              <a:rPr lang="en-US" dirty="0"/>
              <a:t>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student thinking, and hone our skills as we develop a “student thinking lens.”  To do this we make a claim about either the interesting student thinking made visible in the clip, or how the strategy influenced students’ ways of thinking.  </a:t>
            </a:r>
          </a:p>
          <a:p>
            <a:pPr lvl="1" rtl="0" fontAlgn="base"/>
            <a:r>
              <a:rPr lang="en-US" dirty="0"/>
              <a:t>Alternate 2: 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the classroom. In the case of these three strategies within the “science content storyline lens,” we want to think about where we see evidence of teacher planning and preparation that took these strategies into account and whether that preparation has an impact on student learning. To do this we make a claim about either the interesting student thinking made visible in the clip, or how we observed the strategy in practice..  </a:t>
            </a:r>
          </a:p>
          <a:p>
            <a:pPr rtl="0" fontAlgn="base"/>
            <a:r>
              <a:rPr lang="en-US" dirty="0"/>
              <a:t>In the analysis phase, we might also consider alternatives, what might I have done differently in this situation?  Where would I like to know more about what a student is thinking or clarify what they mean. We might consider multiple ways of interpreting the teaching and learning in the selection.  We’ll dig deeper into the analysis phase in future video analysis opportunities, but if you want to know more, refer to pg. 2 of the strategy document for norms for analysis.  </a:t>
            </a:r>
          </a:p>
          <a:p>
            <a:pPr rtl="0" fontAlgn="base"/>
            <a:r>
              <a:rPr lang="en-US" dirty="0"/>
              <a:t>The last goal of video analysis is to transfer what you learn by watching other teachers or discussing the strategy in action with your colleagues is to reflect and apply new learning to your own teaching practice.  </a:t>
            </a:r>
          </a:p>
          <a:p>
            <a:pPr rtl="0"/>
            <a:r>
              <a:rPr lang="en-US" dirty="0"/>
              <a:t>This is a quick overview of the process we will use when viewing classroom video:  Identify, Analyze, Reflect and Apply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22</a:t>
            </a:fld>
            <a:endParaRPr lang="en-US"/>
          </a:p>
        </p:txBody>
      </p:sp>
    </p:spTree>
    <p:extLst>
      <p:ext uri="{BB962C8B-B14F-4D97-AF65-F5344CB8AC3E}">
        <p14:creationId xmlns:p14="http://schemas.microsoft.com/office/powerpoint/2010/main" val="203739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23</a:t>
            </a:fld>
            <a:endParaRPr lang="en-US"/>
          </a:p>
        </p:txBody>
      </p:sp>
    </p:spTree>
    <p:extLst>
      <p:ext uri="{BB962C8B-B14F-4D97-AF65-F5344CB8AC3E}">
        <p14:creationId xmlns:p14="http://schemas.microsoft.com/office/powerpoint/2010/main" val="58568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a:t>n your journal, </a:t>
            </a:r>
          </a:p>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24</a:t>
            </a:fld>
            <a:endParaRPr lang="en-US"/>
          </a:p>
        </p:txBody>
      </p:sp>
    </p:spTree>
    <p:extLst>
      <p:ext uri="{BB962C8B-B14F-4D97-AF65-F5344CB8AC3E}">
        <p14:creationId xmlns:p14="http://schemas.microsoft.com/office/powerpoint/2010/main" val="412827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a:t>n your journal, </a:t>
            </a:r>
          </a:p>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25</a:t>
            </a:fld>
            <a:endParaRPr lang="en-US"/>
          </a:p>
        </p:txBody>
      </p:sp>
    </p:spTree>
    <p:extLst>
      <p:ext uri="{BB962C8B-B14F-4D97-AF65-F5344CB8AC3E}">
        <p14:creationId xmlns:p14="http://schemas.microsoft.com/office/powerpoint/2010/main" val="175864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https://www.dropbox.com/sh/3ncw2sri0spfpe3/AACG0WViwHRu3P44B8t0-AL3a?dl=0</a:t>
            </a:r>
            <a:r>
              <a:rPr lang="en-US"/>
              <a:t> </a:t>
            </a:r>
          </a:p>
        </p:txBody>
      </p:sp>
      <p:sp>
        <p:nvSpPr>
          <p:cNvPr id="4" name="Slide Number Placeholder 3"/>
          <p:cNvSpPr>
            <a:spLocks noGrp="1"/>
          </p:cNvSpPr>
          <p:nvPr>
            <p:ph type="sldNum" sz="quarter" idx="5"/>
          </p:nvPr>
        </p:nvSpPr>
        <p:spPr/>
        <p:txBody>
          <a:bodyPr/>
          <a:lstStyle/>
          <a:p>
            <a:fld id="{04DE66CF-8383-2248-8620-05F7202EAAE1}" type="slidenum">
              <a:rPr lang="en-US" smtClean="0"/>
              <a:t>29</a:t>
            </a:fld>
            <a:endParaRPr lang="en-US"/>
          </a:p>
        </p:txBody>
      </p:sp>
    </p:spTree>
    <p:extLst>
      <p:ext uri="{BB962C8B-B14F-4D97-AF65-F5344CB8AC3E}">
        <p14:creationId xmlns:p14="http://schemas.microsoft.com/office/powerpoint/2010/main" val="402311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57AFD-26C1-42A5-8821-D7F000601906}" type="slidenum">
              <a:rPr lang="en-US" smtClean="0"/>
              <a:t>2</a:t>
            </a:fld>
            <a:endParaRPr lang="en-US"/>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03474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https://www.dropbox.com/sh/3ncw2sri0spfpe3/AACG0WViwHRu3P44B8t0-AL3a?dl=0</a:t>
            </a:r>
            <a:r>
              <a:rPr lang="en-US"/>
              <a:t> </a:t>
            </a:r>
          </a:p>
        </p:txBody>
      </p:sp>
      <p:sp>
        <p:nvSpPr>
          <p:cNvPr id="4" name="Slide Number Placeholder 3"/>
          <p:cNvSpPr>
            <a:spLocks noGrp="1"/>
          </p:cNvSpPr>
          <p:nvPr>
            <p:ph type="sldNum" sz="quarter" idx="5"/>
          </p:nvPr>
        </p:nvSpPr>
        <p:spPr/>
        <p:txBody>
          <a:bodyPr/>
          <a:lstStyle/>
          <a:p>
            <a:fld id="{04DE66CF-8383-2248-8620-05F7202EAAE1}" type="slidenum">
              <a:rPr lang="en-US" smtClean="0"/>
              <a:t>33</a:t>
            </a:fld>
            <a:endParaRPr lang="en-US"/>
          </a:p>
        </p:txBody>
      </p:sp>
    </p:spTree>
    <p:extLst>
      <p:ext uri="{BB962C8B-B14F-4D97-AF65-F5344CB8AC3E}">
        <p14:creationId xmlns:p14="http://schemas.microsoft.com/office/powerpoint/2010/main" val="337390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https://phet.colorado.edu/sims/html/states-of-matter-basics/latest/states-of-matter-basics_en.html</a:t>
            </a:r>
          </a:p>
        </p:txBody>
      </p:sp>
      <p:sp>
        <p:nvSpPr>
          <p:cNvPr id="4" name="Slide Number Placeholder 3"/>
          <p:cNvSpPr>
            <a:spLocks noGrp="1"/>
          </p:cNvSpPr>
          <p:nvPr>
            <p:ph type="sldNum" sz="quarter" idx="5"/>
          </p:nvPr>
        </p:nvSpPr>
        <p:spPr/>
        <p:txBody>
          <a:bodyPr/>
          <a:lstStyle/>
          <a:p>
            <a:fld id="{04DE66CF-8383-2248-8620-05F7202EAAE1}" type="slidenum">
              <a:rPr lang="en-US" smtClean="0"/>
              <a:t>37</a:t>
            </a:fld>
            <a:endParaRPr lang="en-US"/>
          </a:p>
        </p:txBody>
      </p:sp>
    </p:spTree>
    <p:extLst>
      <p:ext uri="{BB962C8B-B14F-4D97-AF65-F5344CB8AC3E}">
        <p14:creationId xmlns:p14="http://schemas.microsoft.com/office/powerpoint/2010/main" val="2462048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DE66CF-8383-2248-8620-05F7202EAAE1}" type="slidenum">
              <a:rPr lang="en-US" smtClean="0"/>
              <a:t>46</a:t>
            </a:fld>
            <a:endParaRPr lang="en-US"/>
          </a:p>
        </p:txBody>
      </p:sp>
    </p:spTree>
    <p:extLst>
      <p:ext uri="{BB962C8B-B14F-4D97-AF65-F5344CB8AC3E}">
        <p14:creationId xmlns:p14="http://schemas.microsoft.com/office/powerpoint/2010/main" val="2161683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notes for transition into whole group, bring effective science teaching charts</a:t>
            </a:r>
          </a:p>
          <a:p>
            <a:r>
              <a:rPr lang="en-US"/>
              <a:t>How do you think CSW can help your Ss? Why is that important?</a:t>
            </a:r>
          </a:p>
          <a:p>
            <a:pPr marL="0" indent="0">
              <a:buNone/>
            </a:pPr>
            <a:r>
              <a:rPr lang="en-US"/>
              <a:t>Journal…</a:t>
            </a:r>
          </a:p>
          <a:p>
            <a:r>
              <a:rPr lang="en-US"/>
              <a:t>How did the experience invite you into wondering and learning?</a:t>
            </a:r>
            <a:endParaRPr lang="en-US">
              <a:solidFill>
                <a:srgbClr val="FF0000"/>
              </a:solidFill>
            </a:endParaRPr>
          </a:p>
          <a:p>
            <a:r>
              <a:rPr lang="en-US"/>
              <a:t>What are the features that supported your curiosity and engagement? </a:t>
            </a:r>
          </a:p>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48</a:t>
            </a:fld>
            <a:endParaRPr lang="en-US"/>
          </a:p>
        </p:txBody>
      </p:sp>
    </p:spTree>
    <p:extLst>
      <p:ext uri="{BB962C8B-B14F-4D97-AF65-F5344CB8AC3E}">
        <p14:creationId xmlns:p14="http://schemas.microsoft.com/office/powerpoint/2010/main" val="414515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2599453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51</a:t>
            </a:fld>
            <a:endParaRPr lang="en-US"/>
          </a:p>
        </p:txBody>
      </p:sp>
    </p:spTree>
    <p:extLst>
      <p:ext uri="{BB962C8B-B14F-4D97-AF65-F5344CB8AC3E}">
        <p14:creationId xmlns:p14="http://schemas.microsoft.com/office/powerpoint/2010/main" val="378992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52</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11/19/2024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85169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9</a:t>
            </a:fld>
            <a:endParaRPr lang="en-US"/>
          </a:p>
        </p:txBody>
      </p:sp>
    </p:spTree>
    <p:extLst>
      <p:ext uri="{BB962C8B-B14F-4D97-AF65-F5344CB8AC3E}">
        <p14:creationId xmlns:p14="http://schemas.microsoft.com/office/powerpoint/2010/main" val="37677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10</a:t>
            </a:fld>
            <a:endParaRPr lang="en-US"/>
          </a:p>
        </p:txBody>
      </p:sp>
    </p:spTree>
    <p:extLst>
      <p:ext uri="{BB962C8B-B14F-4D97-AF65-F5344CB8AC3E}">
        <p14:creationId xmlns:p14="http://schemas.microsoft.com/office/powerpoint/2010/main" val="24873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https://pixabay.com/photos/lake-aerial-view-fields-meadows-2755907/ </a:t>
            </a:r>
          </a:p>
        </p:txBody>
      </p:sp>
      <p:sp>
        <p:nvSpPr>
          <p:cNvPr id="4" name="Slide Number Placeholder 3"/>
          <p:cNvSpPr>
            <a:spLocks noGrp="1"/>
          </p:cNvSpPr>
          <p:nvPr>
            <p:ph type="sldNum" sz="quarter" idx="5"/>
          </p:nvPr>
        </p:nvSpPr>
        <p:spPr/>
        <p:txBody>
          <a:bodyPr/>
          <a:lstStyle/>
          <a:p>
            <a:fld id="{04DE66CF-8383-2248-8620-05F7202EAAE1}" type="slidenum">
              <a:rPr lang="en-US" smtClean="0"/>
              <a:t>11</a:t>
            </a:fld>
            <a:endParaRPr lang="en-US"/>
          </a:p>
        </p:txBody>
      </p:sp>
    </p:spTree>
    <p:extLst>
      <p:ext uri="{BB962C8B-B14F-4D97-AF65-F5344CB8AC3E}">
        <p14:creationId xmlns:p14="http://schemas.microsoft.com/office/powerpoint/2010/main" val="4165223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7077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215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451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11/19/2024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F5017C6-A274-3584-1B86-A5B69C16F11A}"/>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3497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11/19/2024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2828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11/19/2024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5685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11/19/2024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11637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11/19/2024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672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11/19/2024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63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a:t>Transforming Science Education Through Research-Driven Innovation</a:t>
            </a:r>
          </a:p>
        </p:txBody>
      </p:sp>
    </p:spTree>
    <p:extLst>
      <p:ext uri="{BB962C8B-B14F-4D97-AF65-F5344CB8AC3E}">
        <p14:creationId xmlns:p14="http://schemas.microsoft.com/office/powerpoint/2010/main" val="359723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a:t>Only use for a single line title</a:t>
            </a:r>
          </a:p>
        </p:txBody>
      </p: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a:t>Edit sub title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8408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237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28"/>
            <a:ext cx="7886700" cy="507439"/>
          </a:xfrm>
          <a:prstGeom prst="rect">
            <a:avLst/>
          </a:prstGeom>
        </p:spPr>
        <p:txBody>
          <a:bodyPr/>
          <a:lstStyle>
            <a:lvl1pPr>
              <a:defRPr sz="3600" b="1">
                <a:solidFill>
                  <a:schemeClr val="tx1"/>
                </a:solidFill>
                <a:latin typeface="Calibri" panose="020F0502020204030204" pitchFamily="34" charset="0"/>
              </a:defRPr>
            </a:lvl1pPr>
          </a:lstStyle>
          <a:p>
            <a:r>
              <a:rPr lang="en-US"/>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pic>
        <p:nvPicPr>
          <p:cNvPr id="10" name="Picture 9">
            <a:extLst>
              <a:ext uri="{FF2B5EF4-FFF2-40B4-BE49-F238E27FC236}">
                <a16:creationId xmlns:a16="http://schemas.microsoft.com/office/drawing/2014/main" id="{38F81442-E848-44B5-852E-75C7009DA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89860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a:t>Click to edit Master two line long title </a:t>
            </a:r>
            <a:br>
              <a:rPr lang="en-US"/>
            </a:br>
            <a:r>
              <a:rPr lang="en-US"/>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738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a:t>Edit sub title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a:t>Only use this template for a two line long title, if longer reduce font size</a:t>
            </a:r>
          </a:p>
        </p:txBody>
      </p:sp>
    </p:spTree>
    <p:extLst>
      <p:ext uri="{BB962C8B-B14F-4D97-AF65-F5344CB8AC3E}">
        <p14:creationId xmlns:p14="http://schemas.microsoft.com/office/powerpoint/2010/main" val="3609366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11/19/2024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71331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userDrawn="1"/>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923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B16017-14D2-AA4A-A4D5-00E73FBB99F7}" type="datetimeFigureOut">
              <a:rPr lang="en-US" smtClean="0"/>
              <a:t>11/19/2024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899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11/19/2024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775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11/19/2024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896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781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11/19/2024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312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11/19/2024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167749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11/19/2024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userDrawn="1"/>
        </p:nvPicPr>
        <p:blipFill>
          <a:blip r:embed="rId25"/>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016606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98" r:id="rId12"/>
    <p:sldLayoutId id="2147483699" r:id="rId13"/>
    <p:sldLayoutId id="2147483705" r:id="rId14"/>
    <p:sldLayoutId id="2147483706" r:id="rId15"/>
    <p:sldLayoutId id="2147483707" r:id="rId16"/>
    <p:sldLayoutId id="2147483708" r:id="rId17"/>
    <p:sldLayoutId id="2147483721" r:id="rId18"/>
    <p:sldLayoutId id="2147483724" r:id="rId19"/>
    <p:sldLayoutId id="2147483725" r:id="rId20"/>
    <p:sldLayoutId id="2147483726" r:id="rId21"/>
    <p:sldLayoutId id="2147483727" r:id="rId22"/>
    <p:sldLayoutId id="2147483729" r:id="rId23"/>
  </p:sldLayoutIdLst>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VSedGzOAynBj4kFJlS4_lztj-_C80KWP/view?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phet.colorado.edu/sims/html/states-of-matter-basics/latest/states-of-matter-basics_en.html" TargetMode="Externa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11" y="188557"/>
            <a:ext cx="1643511" cy="453471"/>
          </a:xfrm>
          <a:prstGeom prst="rect">
            <a:avLst/>
          </a:prstGeom>
        </p:spPr>
      </p:pic>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lIns="91440" tIns="45720" rIns="91440" bIns="45720" anchor="t">
            <a:normAutofit/>
          </a:bodyPr>
          <a:lstStyle/>
          <a:p>
            <a:pPr marL="0" indent="0">
              <a:buNone/>
            </a:pPr>
            <a:r>
              <a:rPr lang="en-US" altLang="en-US" b="1" dirty="0">
                <a:solidFill>
                  <a:schemeClr val="bg1"/>
                </a:solidFill>
                <a:ea typeface="+mj-ea"/>
                <a:cs typeface="+mj-cs"/>
              </a:rPr>
              <a:t>Day 1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a:p>
            <a:endParaRPr lang="en-US" sz="2800" dirty="0">
              <a:solidFill>
                <a:schemeClr val="bg1"/>
              </a:solidFill>
            </a:endParaRPr>
          </a:p>
        </p:txBody>
      </p:sp>
    </p:spTree>
    <p:extLst>
      <p:ext uri="{BB962C8B-B14F-4D97-AF65-F5344CB8AC3E}">
        <p14:creationId xmlns:p14="http://schemas.microsoft.com/office/powerpoint/2010/main" val="211418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anchor="ctr">
            <a:normAutofit/>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sz="half" idx="1"/>
          </p:nvPr>
        </p:nvSpPr>
        <p:spPr>
          <a:xfrm>
            <a:off x="2900934" y="868680"/>
            <a:ext cx="5947644" cy="5120640"/>
          </a:xfrm>
        </p:spPr>
        <p:txBody>
          <a:bodyPr lIns="91440" tIns="45720" rIns="91440" bIns="45720" anchor="ctr">
            <a:normAutofit/>
          </a:bodyPr>
          <a:lstStyle/>
          <a:p>
            <a:r>
              <a:rPr lang="en-US" sz="2000" dirty="0">
                <a:latin typeface="Calibri"/>
                <a:cs typeface="Calibri"/>
              </a:rPr>
              <a:t>Consider the Ideas related to Matter Mash Up on </a:t>
            </a:r>
            <a:r>
              <a:rPr lang="en-US" sz="2000" dirty="0">
                <a:solidFill>
                  <a:srgbClr val="FF0000"/>
                </a:solidFill>
                <a:latin typeface="Calibri"/>
                <a:cs typeface="Calibri"/>
              </a:rPr>
              <a:t>p. __</a:t>
            </a:r>
            <a:r>
              <a:rPr lang="en-US" sz="2000" dirty="0">
                <a:latin typeface="Calibri"/>
                <a:cs typeface="Calibri"/>
              </a:rPr>
              <a:t>.</a:t>
            </a:r>
          </a:p>
          <a:p>
            <a:r>
              <a:rPr lang="en-US" sz="2000" dirty="0"/>
              <a:t>Add dots to the left-hand column as you analyze each idea.</a:t>
            </a:r>
          </a:p>
          <a:p>
            <a:pPr lvl="1"/>
            <a:r>
              <a:rPr lang="en-US" dirty="0">
                <a:highlight>
                  <a:srgbClr val="00FF00"/>
                </a:highlight>
              </a:rPr>
              <a:t>Green dot</a:t>
            </a:r>
            <a:r>
              <a:rPr lang="en-US" dirty="0"/>
              <a:t>: science idea (accurate statement)</a:t>
            </a:r>
          </a:p>
          <a:p>
            <a:pPr lvl="1"/>
            <a:r>
              <a:rPr lang="en-US" dirty="0">
                <a:highlight>
                  <a:srgbClr val="FFFF00"/>
                </a:highlight>
              </a:rPr>
              <a:t>Yellow dot</a:t>
            </a:r>
            <a:r>
              <a:rPr lang="en-US" dirty="0"/>
              <a:t>: uncertain</a:t>
            </a:r>
          </a:p>
          <a:p>
            <a:pPr lvl="1"/>
            <a:r>
              <a:rPr lang="en-US" dirty="0">
                <a:highlight>
                  <a:srgbClr val="FF0000"/>
                </a:highlight>
              </a:rPr>
              <a:t>Red dot</a:t>
            </a:r>
            <a:r>
              <a:rPr lang="en-US" dirty="0"/>
              <a:t>: common student idea (inaccurate statement)</a:t>
            </a:r>
          </a:p>
          <a:p>
            <a:r>
              <a:rPr lang="en-US" sz="2000" dirty="0"/>
              <a:t>Add sticky notes to clarify statements or add your own thoughts.</a:t>
            </a:r>
          </a:p>
          <a:p>
            <a:r>
              <a:rPr lang="en-US" sz="2000" dirty="0"/>
              <a:t>We’ll revisit these ideas periodically throughout the institute.</a:t>
            </a:r>
          </a:p>
        </p:txBody>
      </p:sp>
      <p:pic>
        <p:nvPicPr>
          <p:cNvPr id="3" name="Picture 2">
            <a:extLst>
              <a:ext uri="{FF2B5EF4-FFF2-40B4-BE49-F238E27FC236}">
                <a16:creationId xmlns:a16="http://schemas.microsoft.com/office/drawing/2014/main" id="{C63D33E3-F09F-4404-9EF9-36244EAFE01D}"/>
              </a:ext>
            </a:extLst>
          </p:cNvPr>
          <p:cNvPicPr>
            <a:picLocks noChangeAspect="1"/>
          </p:cNvPicPr>
          <p:nvPr/>
        </p:nvPicPr>
        <p:blipFill>
          <a:blip r:embed="rId3"/>
          <a:stretch>
            <a:fillRect/>
          </a:stretch>
        </p:blipFill>
        <p:spPr>
          <a:xfrm>
            <a:off x="7844722" y="14249"/>
            <a:ext cx="1109589" cy="1109589"/>
          </a:xfrm>
          <a:prstGeom prst="rect">
            <a:avLst/>
          </a:prstGeom>
          <a:noFill/>
        </p:spPr>
      </p:pic>
    </p:spTree>
    <p:extLst>
      <p:ext uri="{BB962C8B-B14F-4D97-AF65-F5344CB8AC3E}">
        <p14:creationId xmlns:p14="http://schemas.microsoft.com/office/powerpoint/2010/main" val="372087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t>The Situation</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4294967295"/>
          </p:nvPr>
        </p:nvSpPr>
        <p:spPr>
          <a:xfrm>
            <a:off x="3657600" y="863600"/>
            <a:ext cx="5486400" cy="5121275"/>
          </a:xfrm>
        </p:spPr>
        <p:txBody>
          <a:bodyPr lIns="91440" tIns="45720" rIns="91440" bIns="45720" anchor="t"/>
          <a:lstStyle/>
          <a:p>
            <a:pPr marL="0" indent="0">
              <a:buNone/>
            </a:pPr>
            <a:endParaRPr lang="en-US"/>
          </a:p>
          <a:p>
            <a:pPr marL="0" indent="0" algn="ctr">
              <a:buNone/>
            </a:pPr>
            <a:endParaRPr lang="en-US" sz="3600" b="1" i="1">
              <a:cs typeface="Calibri"/>
            </a:endParaRPr>
          </a:p>
        </p:txBody>
      </p:sp>
      <p:pic>
        <p:nvPicPr>
          <p:cNvPr id="4" name="Picture 3">
            <a:extLst>
              <a:ext uri="{FF2B5EF4-FFF2-40B4-BE49-F238E27FC236}">
                <a16:creationId xmlns:a16="http://schemas.microsoft.com/office/drawing/2014/main" id="{782E2F16-AD16-453F-87EE-CF4A6C80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pic>
        <p:nvPicPr>
          <p:cNvPr id="6" name="Picture 2">
            <a:extLst>
              <a:ext uri="{FF2B5EF4-FFF2-40B4-BE49-F238E27FC236}">
                <a16:creationId xmlns:a16="http://schemas.microsoft.com/office/drawing/2014/main" id="{C34C1D63-A243-F24F-A8E9-AAF264FB5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816" y="153284"/>
            <a:ext cx="6985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iagram&#10;&#10;Description automatically generated">
            <a:extLst>
              <a:ext uri="{FF2B5EF4-FFF2-40B4-BE49-F238E27FC236}">
                <a16:creationId xmlns:a16="http://schemas.microsoft.com/office/drawing/2014/main" id="{4D2E24B8-3CB5-4F0E-87A5-BFB474456F66}"/>
              </a:ext>
            </a:extLst>
          </p:cNvPr>
          <p:cNvPicPr>
            <a:picLocks noChangeAspect="1"/>
          </p:cNvPicPr>
          <p:nvPr/>
        </p:nvPicPr>
        <p:blipFill>
          <a:blip r:embed="rId5"/>
          <a:stretch>
            <a:fillRect/>
          </a:stretch>
        </p:blipFill>
        <p:spPr>
          <a:xfrm>
            <a:off x="3355029" y="1718224"/>
            <a:ext cx="5064680" cy="3306372"/>
          </a:xfrm>
          <a:prstGeom prst="rect">
            <a:avLst/>
          </a:prstGeom>
        </p:spPr>
      </p:pic>
    </p:spTree>
    <p:extLst>
      <p:ext uri="{BB962C8B-B14F-4D97-AF65-F5344CB8AC3E}">
        <p14:creationId xmlns:p14="http://schemas.microsoft.com/office/powerpoint/2010/main" val="412061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1</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268979" y="2005350"/>
            <a:ext cx="5185703" cy="249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How can the kids figure out what’s in the water that could have caused these changes? </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53642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t>Notice and Wonder</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pPr marL="0" indent="0">
              <a:buNone/>
            </a:pPr>
            <a:endParaRPr lang="en-US" dirty="0">
              <a:cs typeface="Calibri"/>
            </a:endParaRPr>
          </a:p>
          <a:p>
            <a:pPr marL="0" indent="0">
              <a:buNone/>
            </a:pPr>
            <a:r>
              <a:rPr lang="en-US" dirty="0">
                <a:cs typeface="Calibri"/>
              </a:rPr>
              <a:t>Looking at the two samples, what do you notice? What do you wonder ?</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pic>
        <p:nvPicPr>
          <p:cNvPr id="4" name="Picture 3">
            <a:extLst>
              <a:ext uri="{FF2B5EF4-FFF2-40B4-BE49-F238E27FC236}">
                <a16:creationId xmlns:a16="http://schemas.microsoft.com/office/drawing/2014/main" id="{782E2F16-AD16-453F-87EE-CF4A6C802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graphicFrame>
        <p:nvGraphicFramePr>
          <p:cNvPr id="6" name="Table 6">
            <a:extLst>
              <a:ext uri="{FF2B5EF4-FFF2-40B4-BE49-F238E27FC236}">
                <a16:creationId xmlns:a16="http://schemas.microsoft.com/office/drawing/2014/main" id="{FE5F5184-7D99-7A41-B7F9-168385465D83}"/>
              </a:ext>
            </a:extLst>
          </p:cNvPr>
          <p:cNvGraphicFramePr>
            <a:graphicFrameLocks noGrp="1"/>
          </p:cNvGraphicFramePr>
          <p:nvPr>
            <p:extLst>
              <p:ext uri="{D42A27DB-BD31-4B8C-83A1-F6EECF244321}">
                <p14:modId xmlns:p14="http://schemas.microsoft.com/office/powerpoint/2010/main" val="3763562601"/>
              </p:ext>
            </p:extLst>
          </p:nvPr>
        </p:nvGraphicFramePr>
        <p:xfrm>
          <a:off x="2743200" y="2670934"/>
          <a:ext cx="6096000" cy="2291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36511461"/>
                    </a:ext>
                  </a:extLst>
                </a:gridCol>
                <a:gridCol w="3048000">
                  <a:extLst>
                    <a:ext uri="{9D8B030D-6E8A-4147-A177-3AD203B41FA5}">
                      <a16:colId xmlns:a16="http://schemas.microsoft.com/office/drawing/2014/main" val="448830578"/>
                    </a:ext>
                  </a:extLst>
                </a:gridCol>
              </a:tblGrid>
              <a:tr h="370840">
                <a:tc>
                  <a:txBody>
                    <a:bodyPr/>
                    <a:lstStyle/>
                    <a:p>
                      <a:r>
                        <a:rPr lang="en-US" dirty="0"/>
                        <a:t>Notice</a:t>
                      </a:r>
                    </a:p>
                  </a:txBody>
                  <a:tcPr/>
                </a:tc>
                <a:tc>
                  <a:txBody>
                    <a:bodyPr/>
                    <a:lstStyle/>
                    <a:p>
                      <a:r>
                        <a:rPr lang="en-US"/>
                        <a:t>Wonder</a:t>
                      </a:r>
                    </a:p>
                  </a:txBody>
                  <a:tcPr/>
                </a:tc>
                <a:extLst>
                  <a:ext uri="{0D108BD9-81ED-4DB2-BD59-A6C34878D82A}">
                    <a16:rowId xmlns:a16="http://schemas.microsoft.com/office/drawing/2014/main" val="1930139516"/>
                  </a:ext>
                </a:extLst>
              </a:tr>
              <a:tr h="370840">
                <a:tc>
                  <a:txBody>
                    <a:bodyPr/>
                    <a:lstStyle/>
                    <a:p>
                      <a:endParaRPr lang="en-US"/>
                    </a:p>
                    <a:p>
                      <a:pPr lvl="0">
                        <a:buNone/>
                      </a:pPr>
                      <a:endParaRPr lang="en-US"/>
                    </a:p>
                  </a:txBody>
                  <a:tcPr/>
                </a:tc>
                <a:tc>
                  <a:txBody>
                    <a:bodyPr/>
                    <a:lstStyle/>
                    <a:p>
                      <a:endParaRPr lang="en-US"/>
                    </a:p>
                  </a:txBody>
                  <a:tcPr/>
                </a:tc>
                <a:extLst>
                  <a:ext uri="{0D108BD9-81ED-4DB2-BD59-A6C34878D82A}">
                    <a16:rowId xmlns:a16="http://schemas.microsoft.com/office/drawing/2014/main" val="2473085192"/>
                  </a:ext>
                </a:extLst>
              </a:tr>
              <a:tr h="370840">
                <a:tc>
                  <a:txBody>
                    <a:bodyPr/>
                    <a:lstStyle/>
                    <a:p>
                      <a:endParaRPr lang="en-US"/>
                    </a:p>
                    <a:p>
                      <a:pPr lvl="0">
                        <a:buNone/>
                      </a:pPr>
                      <a:endParaRPr lang="en-US"/>
                    </a:p>
                  </a:txBody>
                  <a:tcPr/>
                </a:tc>
                <a:tc>
                  <a:txBody>
                    <a:bodyPr/>
                    <a:lstStyle/>
                    <a:p>
                      <a:endParaRPr lang="en-US"/>
                    </a:p>
                  </a:txBody>
                  <a:tcPr/>
                </a:tc>
                <a:extLst>
                  <a:ext uri="{0D108BD9-81ED-4DB2-BD59-A6C34878D82A}">
                    <a16:rowId xmlns:a16="http://schemas.microsoft.com/office/drawing/2014/main" val="70919692"/>
                  </a:ext>
                </a:extLst>
              </a:tr>
              <a:tr h="370840">
                <a:tc>
                  <a:txBody>
                    <a:bodyPr/>
                    <a:lstStyle/>
                    <a:p>
                      <a:endParaRPr lang="en-US"/>
                    </a:p>
                    <a:p>
                      <a:pPr lvl="0">
                        <a:buNone/>
                      </a:pPr>
                      <a:endParaRPr lang="en-US"/>
                    </a:p>
                  </a:txBody>
                  <a:tcPr/>
                </a:tc>
                <a:tc>
                  <a:txBody>
                    <a:bodyPr/>
                    <a:lstStyle/>
                    <a:p>
                      <a:endParaRPr lang="en-US" dirty="0"/>
                    </a:p>
                  </a:txBody>
                  <a:tcPr/>
                </a:tc>
                <a:extLst>
                  <a:ext uri="{0D108BD9-81ED-4DB2-BD59-A6C34878D82A}">
                    <a16:rowId xmlns:a16="http://schemas.microsoft.com/office/drawing/2014/main" val="2998447535"/>
                  </a:ext>
                </a:extLst>
              </a:tr>
            </a:tbl>
          </a:graphicData>
        </a:graphic>
      </p:graphicFrame>
      <p:pic>
        <p:nvPicPr>
          <p:cNvPr id="3074" name="Picture 2">
            <a:extLst>
              <a:ext uri="{FF2B5EF4-FFF2-40B4-BE49-F238E27FC236}">
                <a16:creationId xmlns:a16="http://schemas.microsoft.com/office/drawing/2014/main" id="{B6E9EDDD-A095-AA43-88CC-1A24CF80C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566" y="128815"/>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5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Developing Models</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pPr marL="0" indent="0">
              <a:buNone/>
            </a:pPr>
            <a:r>
              <a:rPr lang="en-US">
                <a:latin typeface="Calibri"/>
                <a:cs typeface="Calibri"/>
              </a:rPr>
              <a:t>Develop a model to show us what you're picturing. </a:t>
            </a:r>
            <a:endParaRPr lang="en-US">
              <a:cs typeface="Calibri" panose="020F0502020204030204" pitchFamily="34" charset="0"/>
            </a:endParaRPr>
          </a:p>
          <a:p>
            <a:pPr lvl="1"/>
            <a:r>
              <a:rPr lang="en-US">
                <a:latin typeface="Calibri"/>
                <a:cs typeface="Calibri"/>
              </a:rPr>
              <a:t>Imagine you zoom way </a:t>
            </a:r>
            <a:r>
              <a:rPr lang="en-US" err="1">
                <a:latin typeface="Calibri"/>
                <a:cs typeface="Calibri"/>
              </a:rPr>
              <a:t>WAY</a:t>
            </a:r>
            <a:r>
              <a:rPr lang="en-US">
                <a:latin typeface="Calibri"/>
                <a:cs typeface="Calibri"/>
              </a:rPr>
              <a:t> in to each sample. </a:t>
            </a:r>
            <a:endParaRPr lang="en-US">
              <a:cs typeface="Calibri"/>
            </a:endParaRPr>
          </a:p>
          <a:p>
            <a:pPr lvl="1"/>
            <a:r>
              <a:rPr lang="en-US" i="1">
                <a:latin typeface="Calibri"/>
                <a:cs typeface="Calibri"/>
              </a:rPr>
              <a:t>Use words, pictures, and/or symbols to show what each sample looks like. </a:t>
            </a:r>
            <a:endParaRPr lang="en-US">
              <a:latin typeface="Calibri"/>
              <a:cs typeface="Calibri"/>
            </a:endParaRPr>
          </a:p>
          <a:p>
            <a:pPr marL="0" indent="0">
              <a:buNone/>
            </a:pPr>
            <a:endParaRPr lang="en-US" i="1">
              <a:cs typeface="Calibri"/>
            </a:endParaRPr>
          </a:p>
          <a:p>
            <a:pPr marL="0" indent="0">
              <a:buNone/>
            </a:pPr>
            <a:r>
              <a:rPr lang="en-US">
                <a:latin typeface="Calibri"/>
                <a:cs typeface="Calibri"/>
              </a:rPr>
              <a:t>Capture your questions at the bottom of the page. </a:t>
            </a:r>
            <a:endParaRPr lang="en-US" i="1">
              <a:cs typeface="Calibri"/>
            </a:endParaRPr>
          </a:p>
          <a:p>
            <a:pPr marL="0" indent="0">
              <a:buNone/>
            </a:pPr>
            <a:r>
              <a:rPr lang="en-US" i="1">
                <a:latin typeface="Calibri"/>
                <a:cs typeface="Calibri"/>
              </a:rPr>
              <a:t>Testable or non-testable? </a:t>
            </a:r>
            <a:endParaRPr lang="en-US">
              <a:cs typeface="Calibri"/>
            </a:endParaRPr>
          </a:p>
          <a:p>
            <a:pPr marL="0" indent="0">
              <a:buNone/>
            </a:pPr>
            <a:endParaRPr lang="en-US" i="1">
              <a:cs typeface="Calibri"/>
            </a:endParaRPr>
          </a:p>
        </p:txBody>
      </p:sp>
      <p:pic>
        <p:nvPicPr>
          <p:cNvPr id="4" name="Picture 3">
            <a:extLst>
              <a:ext uri="{FF2B5EF4-FFF2-40B4-BE49-F238E27FC236}">
                <a16:creationId xmlns:a16="http://schemas.microsoft.com/office/drawing/2014/main" id="{782E2F16-AD16-453F-87EE-CF4A6C802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pic>
        <p:nvPicPr>
          <p:cNvPr id="4098" name="Picture 2">
            <a:extLst>
              <a:ext uri="{FF2B5EF4-FFF2-40B4-BE49-F238E27FC236}">
                <a16:creationId xmlns:a16="http://schemas.microsoft.com/office/drawing/2014/main" id="{E472DC52-F89C-4047-9936-0AA458E5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368" y="9501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EDBEEE-565A-C246-8D85-AC7F220210EB}"/>
              </a:ext>
            </a:extLst>
          </p:cNvPr>
          <p:cNvSpPr>
            <a:spLocks noGrp="1"/>
          </p:cNvSpPr>
          <p:nvPr>
            <p:ph type="title"/>
          </p:nvPr>
        </p:nvSpPr>
        <p:spPr/>
        <p:txBody>
          <a:bodyPr>
            <a:normAutofit/>
          </a:bodyPr>
          <a:lstStyle/>
          <a:p>
            <a:r>
              <a:rPr lang="en-US"/>
              <a:t>A Field Trip to the Tennessee Aquarium</a:t>
            </a:r>
          </a:p>
        </p:txBody>
      </p:sp>
      <p:sp>
        <p:nvSpPr>
          <p:cNvPr id="9" name="Content Placeholder 8">
            <a:extLst>
              <a:ext uri="{FF2B5EF4-FFF2-40B4-BE49-F238E27FC236}">
                <a16:creationId xmlns:a16="http://schemas.microsoft.com/office/drawing/2014/main" id="{F7B28DA4-E0A4-9843-8634-D1CE61C8BB6B}"/>
              </a:ext>
            </a:extLst>
          </p:cNvPr>
          <p:cNvSpPr>
            <a:spLocks noGrp="1"/>
          </p:cNvSpPr>
          <p:nvPr>
            <p:ph sz="half" idx="1"/>
          </p:nvPr>
        </p:nvSpPr>
        <p:spPr/>
        <p:txBody>
          <a:bodyPr lIns="91440" tIns="45720" rIns="91440" bIns="45720" anchor="t">
            <a:normAutofit fontScale="92500" lnSpcReduction="20000"/>
          </a:bodyPr>
          <a:lstStyle/>
          <a:p>
            <a:pPr marL="0" indent="0">
              <a:buNone/>
            </a:pPr>
            <a:r>
              <a:rPr lang="en-US"/>
              <a:t>Sarah is from the Tennessee Aquarium in Chattanooga, TN. </a:t>
            </a:r>
          </a:p>
          <a:p>
            <a:pPr marL="0" indent="0">
              <a:buNone/>
            </a:pPr>
            <a:endParaRPr lang="en-US"/>
          </a:p>
          <a:p>
            <a:pPr marL="0" indent="0">
              <a:buNone/>
            </a:pPr>
            <a:r>
              <a:rPr lang="en-US"/>
              <a:t>She is going to help us with our question:</a:t>
            </a:r>
          </a:p>
          <a:p>
            <a:pPr marL="0" indent="0">
              <a:buNone/>
            </a:pPr>
            <a:r>
              <a:rPr lang="en-US">
                <a:ea typeface="+mn-lt"/>
                <a:cs typeface="+mn-lt"/>
              </a:rPr>
              <a:t>How can the kids figure out what’s in the water that could have caused these changes? </a:t>
            </a:r>
          </a:p>
        </p:txBody>
      </p:sp>
      <p:pic>
        <p:nvPicPr>
          <p:cNvPr id="5122" name="Picture 2">
            <a:extLst>
              <a:ext uri="{FF2B5EF4-FFF2-40B4-BE49-F238E27FC236}">
                <a16:creationId xmlns:a16="http://schemas.microsoft.com/office/drawing/2014/main" id="{198B3562-5F7B-E04E-A529-20CEEAD7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74067"/>
            <a:ext cx="698500" cy="698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5A80E5-20F6-A749-41AD-6ACF6F7331B8}"/>
              </a:ext>
            </a:extLst>
          </p:cNvPr>
          <p:cNvPicPr>
            <a:picLocks noChangeAspect="1"/>
          </p:cNvPicPr>
          <p:nvPr/>
        </p:nvPicPr>
        <p:blipFill>
          <a:blip r:embed="rId4"/>
          <a:stretch>
            <a:fillRect/>
          </a:stretch>
        </p:blipFill>
        <p:spPr>
          <a:xfrm>
            <a:off x="5703522" y="1567180"/>
            <a:ext cx="2926175" cy="3549650"/>
          </a:xfrm>
          <a:prstGeom prst="rect">
            <a:avLst/>
          </a:prstGeom>
        </p:spPr>
      </p:pic>
    </p:spTree>
    <p:extLst>
      <p:ext uri="{BB962C8B-B14F-4D97-AF65-F5344CB8AC3E}">
        <p14:creationId xmlns:p14="http://schemas.microsoft.com/office/powerpoint/2010/main" val="273307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080B-4910-B64C-9E6C-61B421842A65}"/>
              </a:ext>
            </a:extLst>
          </p:cNvPr>
          <p:cNvSpPr>
            <a:spLocks noGrp="1"/>
          </p:cNvSpPr>
          <p:nvPr>
            <p:ph type="title"/>
          </p:nvPr>
        </p:nvSpPr>
        <p:spPr>
          <a:xfrm>
            <a:off x="189689" y="2438400"/>
            <a:ext cx="2210612" cy="3286621"/>
          </a:xfrm>
        </p:spPr>
        <p:txBody>
          <a:bodyPr lIns="91440" tIns="45720" rIns="91440" bIns="45720" anchor="t">
            <a:normAutofit/>
          </a:bodyPr>
          <a:lstStyle/>
          <a:p>
            <a:r>
              <a:rPr lang="en-US" dirty="0">
                <a:latin typeface="Calibri"/>
                <a:cs typeface="Calibri"/>
              </a:rPr>
              <a:t>Our Questions</a:t>
            </a:r>
            <a:endParaRPr lang="en-US" dirty="0">
              <a:cs typeface="Calibri" panose="020F0502020204030204" pitchFamily="34" charset="0"/>
            </a:endParaRPr>
          </a:p>
        </p:txBody>
      </p:sp>
      <p:sp>
        <p:nvSpPr>
          <p:cNvPr id="4" name="Content Placeholder 3">
            <a:extLst>
              <a:ext uri="{FF2B5EF4-FFF2-40B4-BE49-F238E27FC236}">
                <a16:creationId xmlns:a16="http://schemas.microsoft.com/office/drawing/2014/main" id="{134C2A91-EB06-4A09-980D-601496918F25}"/>
              </a:ext>
            </a:extLst>
          </p:cNvPr>
          <p:cNvSpPr>
            <a:spLocks noGrp="1"/>
          </p:cNvSpPr>
          <p:nvPr>
            <p:ph idx="1"/>
          </p:nvPr>
        </p:nvSpPr>
        <p:spPr/>
        <p:txBody>
          <a:bodyPr lIns="91440" tIns="45720" rIns="91440" bIns="45720" anchor="t"/>
          <a:lstStyle/>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r>
              <a:rPr lang="en-US" dirty="0">
                <a:cs typeface="Calibri"/>
              </a:rPr>
              <a:t>Write down your testable questions </a:t>
            </a:r>
            <a:r>
              <a:rPr lang="en-US" i="1" dirty="0">
                <a:cs typeface="Calibri"/>
              </a:rPr>
              <a:t>one per sticky note. </a:t>
            </a:r>
            <a:endParaRPr lang="en-US" dirty="0"/>
          </a:p>
        </p:txBody>
      </p:sp>
      <p:pic>
        <p:nvPicPr>
          <p:cNvPr id="6146" name="Picture 2">
            <a:extLst>
              <a:ext uri="{FF2B5EF4-FFF2-40B4-BE49-F238E27FC236}">
                <a16:creationId xmlns:a16="http://schemas.microsoft.com/office/drawing/2014/main" id="{7A65FD23-D8B6-9048-AC93-D3A736D77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476" y="17406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3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D12B-F38B-403B-A059-756DC6436665}"/>
              </a:ext>
            </a:extLst>
          </p:cNvPr>
          <p:cNvSpPr>
            <a:spLocks noGrp="1"/>
          </p:cNvSpPr>
          <p:nvPr>
            <p:ph type="title"/>
          </p:nvPr>
        </p:nvSpPr>
        <p:spPr/>
        <p:txBody>
          <a:bodyPr/>
          <a:lstStyle/>
          <a:p>
            <a:r>
              <a:rPr lang="en-US" dirty="0">
                <a:latin typeface="Calibri"/>
                <a:cs typeface="Calibri"/>
              </a:rPr>
              <a:t>Anchor </a:t>
            </a:r>
            <a:r>
              <a:rPr lang="en-US" sz="2800" dirty="0">
                <a:latin typeface="Calibri"/>
                <a:cs typeface="Calibri"/>
              </a:rPr>
              <a:t>Phenomenon</a:t>
            </a:r>
            <a:r>
              <a:rPr lang="en-US" dirty="0">
                <a:latin typeface="Calibri"/>
                <a:cs typeface="Calibri"/>
              </a:rPr>
              <a:t>: Revising Our Questions</a:t>
            </a:r>
            <a:endParaRPr lang="en-US" dirty="0"/>
          </a:p>
        </p:txBody>
      </p:sp>
      <p:sp>
        <p:nvSpPr>
          <p:cNvPr id="3" name="Text Placeholder 2">
            <a:extLst>
              <a:ext uri="{FF2B5EF4-FFF2-40B4-BE49-F238E27FC236}">
                <a16:creationId xmlns:a16="http://schemas.microsoft.com/office/drawing/2014/main" id="{EADAB0E2-68E6-47C2-ABD3-6120344A4E4F}"/>
              </a:ext>
            </a:extLst>
          </p:cNvPr>
          <p:cNvSpPr>
            <a:spLocks noGrp="1"/>
          </p:cNvSpPr>
          <p:nvPr>
            <p:ph sz="half" idx="1"/>
          </p:nvPr>
        </p:nvSpPr>
        <p:spPr>
          <a:xfrm>
            <a:off x="6038446" y="864109"/>
            <a:ext cx="2606040" cy="5120640"/>
          </a:xfrm>
        </p:spPr>
        <p:txBody>
          <a:bodyPr lIns="91440" tIns="45720" rIns="91440" bIns="45720" anchor="t">
            <a:normAutofit/>
          </a:bodyPr>
          <a:lstStyle/>
          <a:p>
            <a:pPr marL="0" indent="0">
              <a:buNone/>
            </a:pPr>
            <a:r>
              <a:rPr lang="en-US" sz="2600" b="1" dirty="0">
                <a:ea typeface="+mn-lt"/>
                <a:cs typeface="Calibri"/>
              </a:rPr>
              <a:t>Building Our Driving Question Board</a:t>
            </a:r>
          </a:p>
          <a:p>
            <a:pPr marL="0" indent="0">
              <a:spcBef>
                <a:spcPts val="0"/>
              </a:spcBef>
              <a:buNone/>
            </a:pPr>
            <a:endParaRPr lang="en-US" sz="1400" dirty="0">
              <a:latin typeface="Calibri"/>
              <a:cs typeface="Calibri"/>
            </a:endParaRPr>
          </a:p>
          <a:p>
            <a:pPr marL="0" indent="0">
              <a:spcBef>
                <a:spcPts val="0"/>
              </a:spcBef>
              <a:buNone/>
            </a:pPr>
            <a:r>
              <a:rPr lang="en-US" sz="2000" dirty="0">
                <a:latin typeface="Calibri"/>
                <a:cs typeface="Calibri"/>
              </a:rPr>
              <a:t>Consider all the questions you have written so far. Do you have new questions you can add?</a:t>
            </a:r>
          </a:p>
          <a:p>
            <a:pPr marL="0" indent="0">
              <a:spcBef>
                <a:spcPts val="0"/>
              </a:spcBef>
              <a:buNone/>
            </a:pPr>
            <a:endParaRPr lang="en-US" sz="1200" dirty="0"/>
          </a:p>
          <a:p>
            <a:pPr marL="342900" lvl="1" indent="-190500"/>
            <a:r>
              <a:rPr lang="en-US" sz="1800" dirty="0">
                <a:latin typeface="Calibri"/>
                <a:cs typeface="Calibri"/>
              </a:rPr>
              <a:t>Write out your questions on sticky notes. </a:t>
            </a:r>
            <a:endParaRPr lang="en-US" sz="1800" dirty="0"/>
          </a:p>
          <a:p>
            <a:pPr marL="342900" lvl="1" indent="-190500"/>
            <a:r>
              <a:rPr lang="en-US" sz="1800" dirty="0">
                <a:latin typeface="Calibri"/>
                <a:cs typeface="Calibri"/>
              </a:rPr>
              <a:t>Write one question per sticky note. </a:t>
            </a:r>
          </a:p>
          <a:p>
            <a:pPr marL="342900"/>
            <a:endParaRPr lang="en-US" dirty="0"/>
          </a:p>
        </p:txBody>
      </p:sp>
      <p:pic>
        <p:nvPicPr>
          <p:cNvPr id="6" name="Picture 6" descr="A sign on the side of a building&#10;&#10;Description automatically generated">
            <a:extLst>
              <a:ext uri="{FF2B5EF4-FFF2-40B4-BE49-F238E27FC236}">
                <a16:creationId xmlns:a16="http://schemas.microsoft.com/office/drawing/2014/main" id="{58A872EB-90E4-4872-9996-ECBBFFA836CA}"/>
              </a:ext>
            </a:extLst>
          </p:cNvPr>
          <p:cNvPicPr>
            <a:picLocks noChangeAspect="1"/>
          </p:cNvPicPr>
          <p:nvPr/>
        </p:nvPicPr>
        <p:blipFill>
          <a:blip r:embed="rId2"/>
          <a:stretch>
            <a:fillRect/>
          </a:stretch>
        </p:blipFill>
        <p:spPr>
          <a:xfrm>
            <a:off x="2762712" y="2362200"/>
            <a:ext cx="3042980" cy="1992448"/>
          </a:xfrm>
          <a:prstGeom prst="rect">
            <a:avLst/>
          </a:prstGeom>
        </p:spPr>
      </p:pic>
      <p:pic>
        <p:nvPicPr>
          <p:cNvPr id="7" name="Content Placeholder 4" descr="A close up of a hat&#10;&#10;Description generated with high confidence">
            <a:extLst>
              <a:ext uri="{FF2B5EF4-FFF2-40B4-BE49-F238E27FC236}">
                <a16:creationId xmlns:a16="http://schemas.microsoft.com/office/drawing/2014/main" id="{3EC92B8C-5ED5-4FFD-847F-59110D503502}"/>
              </a:ext>
            </a:extLst>
          </p:cNvPr>
          <p:cNvPicPr>
            <a:picLocks noChangeAspect="1"/>
          </p:cNvPicPr>
          <p:nvPr/>
        </p:nvPicPr>
        <p:blipFill>
          <a:blip r:embed="rId3"/>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26858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a:t>Content Deepening: Teacher Follow-up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lIns="91440" tIns="45720" rIns="91440" bIns="45720" anchor="t">
            <a:normAutofit lnSpcReduction="10000"/>
          </a:bodyPr>
          <a:lstStyle/>
          <a:p>
            <a:pPr marL="0" indent="0">
              <a:buNone/>
            </a:pPr>
            <a:r>
              <a:rPr lang="en-US" dirty="0">
                <a:latin typeface="Calibri"/>
                <a:cs typeface="Calibri"/>
              </a:rPr>
              <a:t>Look at your Lesson 1 "Placemat:"</a:t>
            </a:r>
            <a:endParaRPr lang="en-US" dirty="0"/>
          </a:p>
          <a:p>
            <a:pPr marL="0" indent="0">
              <a:buNone/>
            </a:pPr>
            <a:endParaRPr lang="en-US" sz="1300" dirty="0">
              <a:latin typeface="Calibri"/>
              <a:cs typeface="Calibri"/>
            </a:endParaRPr>
          </a:p>
          <a:p>
            <a:pPr marL="342900" indent="-342900">
              <a:spcAft>
                <a:spcPts val="1000"/>
              </a:spcAft>
            </a:pPr>
            <a:r>
              <a:rPr lang="en-US" dirty="0">
                <a:latin typeface="Calibri"/>
                <a:cs typeface="Calibri"/>
              </a:rPr>
              <a:t>Which </a:t>
            </a:r>
            <a:r>
              <a:rPr lang="en-US" dirty="0" err="1">
                <a:latin typeface="Calibri"/>
                <a:cs typeface="Calibri"/>
              </a:rPr>
              <a:t>STeLLA</a:t>
            </a:r>
            <a:r>
              <a:rPr lang="en-US" dirty="0">
                <a:latin typeface="Calibri"/>
                <a:cs typeface="Calibri"/>
              </a:rPr>
              <a:t> Strategies were focal in this anchor lesson? </a:t>
            </a:r>
          </a:p>
          <a:p>
            <a:pPr marL="342900" indent="-342900">
              <a:spcAft>
                <a:spcPts val="1000"/>
              </a:spcAft>
            </a:pPr>
            <a:r>
              <a:rPr lang="en-US" dirty="0">
                <a:latin typeface="Calibri"/>
                <a:cs typeface="Calibri"/>
              </a:rPr>
              <a:t>How did these focal strategies help support your thinking as a learner? </a:t>
            </a:r>
            <a:endParaRPr lang="en-US" dirty="0"/>
          </a:p>
          <a:p>
            <a:pPr marL="342900" indent="-342900">
              <a:spcAft>
                <a:spcPts val="1000"/>
              </a:spcAft>
            </a:pPr>
            <a:r>
              <a:rPr lang="en-US" dirty="0">
                <a:latin typeface="Calibri"/>
                <a:cs typeface="Calibri"/>
              </a:rPr>
              <a:t>Notes: ideas that emerged, teacher moves, or thoughts about the experience you want to capture for yourself. </a:t>
            </a:r>
            <a:endParaRPr lang="en-US" dirty="0"/>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1301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C842-502C-41BD-BC35-028989F8C911}"/>
              </a:ext>
            </a:extLst>
          </p:cNvPr>
          <p:cNvSpPr>
            <a:spLocks noGrp="1"/>
          </p:cNvSpPr>
          <p:nvPr>
            <p:ph type="title"/>
          </p:nvPr>
        </p:nvSpPr>
        <p:spPr/>
        <p:txBody>
          <a:bodyPr/>
          <a:lstStyle/>
          <a:p>
            <a:r>
              <a:rPr lang="en-US">
                <a:latin typeface="Calibri"/>
                <a:cs typeface="Calibri"/>
              </a:rPr>
              <a:t>Meta Moment</a:t>
            </a:r>
            <a:endParaRPr lang="en-US"/>
          </a:p>
        </p:txBody>
      </p:sp>
      <p:sp>
        <p:nvSpPr>
          <p:cNvPr id="3" name="Text Placeholder 2">
            <a:extLst>
              <a:ext uri="{FF2B5EF4-FFF2-40B4-BE49-F238E27FC236}">
                <a16:creationId xmlns:a16="http://schemas.microsoft.com/office/drawing/2014/main" id="{72E569C4-3F8F-41F2-8255-8EE8B1920AFC}"/>
              </a:ext>
            </a:extLst>
          </p:cNvPr>
          <p:cNvSpPr>
            <a:spLocks noGrp="1"/>
          </p:cNvSpPr>
          <p:nvPr>
            <p:ph idx="1"/>
          </p:nvPr>
        </p:nvSpPr>
        <p:spPr/>
        <p:txBody>
          <a:bodyPr lIns="91440" tIns="45720" rIns="91440" bIns="45720" anchor="t">
            <a:normAutofit fontScale="92500"/>
          </a:bodyPr>
          <a:lstStyle/>
          <a:p>
            <a:pPr marL="0" indent="0">
              <a:buNone/>
            </a:pPr>
            <a:r>
              <a:rPr lang="en-US" dirty="0">
                <a:latin typeface="Calibri"/>
                <a:cs typeface="Calibri"/>
              </a:rPr>
              <a:t>Journal . . .</a:t>
            </a:r>
            <a:endParaRPr lang="en-US" dirty="0"/>
          </a:p>
          <a:p>
            <a:pPr marL="0" indent="0">
              <a:buNone/>
            </a:pPr>
            <a:endParaRPr lang="en-US" sz="1300" dirty="0"/>
          </a:p>
          <a:p>
            <a:pPr marL="0" indent="0">
              <a:buNone/>
            </a:pPr>
            <a:r>
              <a:rPr lang="en-US" dirty="0">
                <a:latin typeface="Calibri"/>
                <a:cs typeface="Calibri"/>
              </a:rPr>
              <a:t>What ideas do you want to add to your effective teaching and learning charts?</a:t>
            </a:r>
            <a:endParaRPr lang="en-US" dirty="0"/>
          </a:p>
          <a:p>
            <a:pPr marL="342900" indent="-342900"/>
            <a:r>
              <a:rPr lang="en-US" dirty="0">
                <a:latin typeface="Calibri"/>
                <a:cs typeface="Calibri"/>
              </a:rPr>
              <a:t>How did the experience engage your curiosity and make you wonder?</a:t>
            </a:r>
          </a:p>
          <a:p>
            <a:pPr marL="342900" indent="-342900"/>
            <a:r>
              <a:rPr lang="en-US" dirty="0">
                <a:latin typeface="Calibri"/>
                <a:cs typeface="Calibri"/>
              </a:rPr>
              <a:t>What role did using CSW stems play in the lesson? </a:t>
            </a:r>
          </a:p>
          <a:p>
            <a:pPr marL="342900" indent="-342900"/>
            <a:r>
              <a:rPr lang="en-US" dirty="0">
                <a:latin typeface="Calibri"/>
                <a:cs typeface="Calibri"/>
              </a:rPr>
              <a:t>What role did the "teacher/PDL" play in the process?</a:t>
            </a:r>
          </a:p>
        </p:txBody>
      </p:sp>
      <p:pic>
        <p:nvPicPr>
          <p:cNvPr id="4" name="Picture 3">
            <a:extLst>
              <a:ext uri="{FF2B5EF4-FFF2-40B4-BE49-F238E27FC236}">
                <a16:creationId xmlns:a16="http://schemas.microsoft.com/office/drawing/2014/main" id="{236CFAE4-6238-C514-B168-41B23D4A3A0E}"/>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4023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Calibri"/>
                <a:cs typeface="Calibri"/>
              </a:rPr>
              <a:t>Welcome to the </a:t>
            </a:r>
            <a:r>
              <a:rPr lang="en-US" sz="3600" err="1">
                <a:latin typeface="Calibri"/>
                <a:cs typeface="Calibri"/>
              </a:rPr>
              <a:t>STeLLA</a:t>
            </a:r>
            <a:r>
              <a:rPr lang="en-US" sz="3600">
                <a:latin typeface="Calibri"/>
                <a:cs typeface="Calibri"/>
              </a:rPr>
              <a:t> Winter Institute!</a:t>
            </a:r>
          </a:p>
        </p:txBody>
      </p:sp>
      <p:sp>
        <p:nvSpPr>
          <p:cNvPr id="3" name="Content Placeholder 2"/>
          <p:cNvSpPr>
            <a:spLocks noGrp="1"/>
          </p:cNvSpPr>
          <p:nvPr>
            <p:ph idx="1"/>
          </p:nvPr>
        </p:nvSpPr>
        <p:spPr/>
        <p:txBody>
          <a:bodyPr lIns="91440" tIns="45720" rIns="91440" bIns="45720" anchor="t">
            <a:normAutofit/>
          </a:bodyPr>
          <a:lstStyle/>
          <a:p>
            <a:pPr marL="0" indent="0">
              <a:buNone/>
            </a:pPr>
            <a:r>
              <a:rPr lang="en-US">
                <a:latin typeface="Calibri"/>
                <a:cs typeface="Calibri"/>
              </a:rPr>
              <a:t>In your table groups, share the following information:</a:t>
            </a:r>
          </a:p>
          <a:p>
            <a:pPr lvl="1"/>
            <a:endParaRPr lang="en-US"/>
          </a:p>
          <a:p>
            <a:pPr lvl="1"/>
            <a:r>
              <a:rPr lang="en-US">
                <a:latin typeface="Calibri"/>
                <a:cs typeface="Calibri"/>
              </a:rPr>
              <a:t>One thing that brought you joy and revitalized you </a:t>
            </a:r>
            <a:r>
              <a:rPr lang="en-US">
                <a:solidFill>
                  <a:srgbClr val="FF0000"/>
                </a:solidFill>
                <a:latin typeface="Calibri"/>
                <a:cs typeface="Calibri"/>
              </a:rPr>
              <a:t>over the break</a:t>
            </a:r>
            <a:r>
              <a:rPr lang="en-US">
                <a:latin typeface="Calibri"/>
                <a:cs typeface="Calibri"/>
              </a:rPr>
              <a:t>. </a:t>
            </a:r>
            <a:endParaRPr lang="en-US"/>
          </a:p>
          <a:p>
            <a:pPr marL="457200" lvl="1" indent="0">
              <a:buNone/>
            </a:pPr>
            <a:endParaRPr lang="en-US">
              <a:latin typeface="Calibri"/>
              <a:cs typeface="Calibri"/>
            </a:endParaRPr>
          </a:p>
          <a:p>
            <a:pPr lvl="1"/>
            <a:r>
              <a:rPr lang="en-US">
                <a:latin typeface="Calibri"/>
                <a:cs typeface="Calibri"/>
              </a:rPr>
              <a:t>One thing that you are looking forward to getting out of our time together. </a:t>
            </a:r>
            <a:endParaRPr lang="en-US"/>
          </a:p>
        </p:txBody>
      </p:sp>
    </p:spTree>
    <p:extLst>
      <p:ext uri="{BB962C8B-B14F-4D97-AF65-F5344CB8AC3E}">
        <p14:creationId xmlns:p14="http://schemas.microsoft.com/office/powerpoint/2010/main" val="22349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en-US" dirty="0" err="1">
                <a:cs typeface="Times New Roman" pitchFamily="18" charset="0"/>
              </a:rPr>
              <a:t>STeLLA</a:t>
            </a:r>
            <a:r>
              <a:rPr lang="en-US" dirty="0">
                <a:cs typeface="Times New Roman" pitchFamily="18" charset="0"/>
              </a:rPr>
              <a:t> Conceptual Framework</a:t>
            </a:r>
            <a:endParaRPr lang="en-US" dirty="0"/>
          </a:p>
        </p:txBody>
      </p:sp>
      <p:pic>
        <p:nvPicPr>
          <p:cNvPr id="7" name="Google Shape;163;p29">
            <a:extLst>
              <a:ext uri="{FF2B5EF4-FFF2-40B4-BE49-F238E27FC236}">
                <a16:creationId xmlns:a16="http://schemas.microsoft.com/office/drawing/2014/main" id="{E87AAA50-91A3-43E4-93AF-2FC6B6F0AB28}"/>
              </a:ext>
            </a:extLst>
          </p:cNvPr>
          <p:cNvPicPr preferRelativeResize="0"/>
          <p:nvPr/>
        </p:nvPicPr>
        <p:blipFill rotWithShape="1">
          <a:blip r:embed="rId3">
            <a:alphaModFix/>
          </a:blip>
          <a:srcRect/>
          <a:stretch/>
        </p:blipFill>
        <p:spPr>
          <a:xfrm>
            <a:off x="5683989" y="1373927"/>
            <a:ext cx="3054054" cy="4110146"/>
          </a:xfrm>
          <a:prstGeom prst="rect">
            <a:avLst/>
          </a:prstGeom>
          <a:noFill/>
          <a:ln>
            <a:noFill/>
          </a:ln>
        </p:spPr>
      </p:pic>
      <p:sp>
        <p:nvSpPr>
          <p:cNvPr id="3" name="Rectangle 2">
            <a:extLst>
              <a:ext uri="{FF2B5EF4-FFF2-40B4-BE49-F238E27FC236}">
                <a16:creationId xmlns:a16="http://schemas.microsoft.com/office/drawing/2014/main" id="{DC1D8628-E8D2-43EC-BF3C-FC5DFB0F166E}"/>
              </a:ext>
            </a:extLst>
          </p:cNvPr>
          <p:cNvSpPr/>
          <p:nvPr/>
        </p:nvSpPr>
        <p:spPr>
          <a:xfrm>
            <a:off x="5841062" y="3124200"/>
            <a:ext cx="1369954" cy="213245"/>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0FBFBC-9DDF-9CEF-F3DB-AA5C2FA3BD87}"/>
              </a:ext>
            </a:extLst>
          </p:cNvPr>
          <p:cNvSpPr/>
          <p:nvPr/>
        </p:nvSpPr>
        <p:spPr>
          <a:xfrm>
            <a:off x="2787962" y="1123838"/>
            <a:ext cx="2783055" cy="4682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lgn="ctr" defTabSz="685800">
              <a:lnSpc>
                <a:spcPct val="90000"/>
              </a:lnSpc>
              <a:spcBef>
                <a:spcPct val="0"/>
              </a:spcBef>
              <a:spcAft>
                <a:spcPts val="900"/>
              </a:spcAft>
            </a:pPr>
            <a:r>
              <a:rPr lang="en-US" sz="2800" b="1" dirty="0">
                <a:solidFill>
                  <a:schemeClr val="bg1"/>
                </a:solidFill>
                <a:latin typeface="Calibri" panose="020F0502020204030204" pitchFamily="34" charset="0"/>
                <a:ea typeface="+mj-ea"/>
                <a:cs typeface="Times New Roman" pitchFamily="18" charset="0"/>
              </a:rPr>
              <a:t>Focus Questions: </a:t>
            </a:r>
          </a:p>
          <a:p>
            <a:pPr algn="ctr" defTabSz="685800">
              <a:lnSpc>
                <a:spcPct val="90000"/>
              </a:lnSpc>
              <a:spcBef>
                <a:spcPct val="0"/>
              </a:spcBef>
              <a:spcAft>
                <a:spcPts val="900"/>
              </a:spcAft>
            </a:pPr>
            <a:r>
              <a:rPr lang="en-US" sz="2200" b="1" dirty="0">
                <a:solidFill>
                  <a:schemeClr val="bg1"/>
                </a:solidFill>
                <a:latin typeface="Calibri" panose="020F0502020204030204" pitchFamily="34" charset="0"/>
                <a:ea typeface="+mj-ea"/>
                <a:cs typeface="Times New Roman" pitchFamily="18" charset="0"/>
              </a:rPr>
              <a:t>What are the </a:t>
            </a:r>
            <a:r>
              <a:rPr lang="en-US" sz="2200" b="1" dirty="0" err="1">
                <a:solidFill>
                  <a:schemeClr val="bg1"/>
                </a:solidFill>
                <a:latin typeface="Calibri" panose="020F0502020204030204" pitchFamily="34" charset="0"/>
                <a:ea typeface="+mj-ea"/>
                <a:cs typeface="Times New Roman" pitchFamily="18" charset="0"/>
              </a:rPr>
              <a:t>STeLLA</a:t>
            </a:r>
            <a:r>
              <a:rPr lang="en-US" sz="2200" b="1" dirty="0">
                <a:solidFill>
                  <a:schemeClr val="bg1"/>
                </a:solidFill>
                <a:latin typeface="Calibri" panose="020F0502020204030204" pitchFamily="34" charset="0"/>
                <a:ea typeface="+mj-ea"/>
                <a:cs typeface="Times New Roman" pitchFamily="18" charset="0"/>
              </a:rPr>
              <a:t> Lenses and Strategies, and why do we think they will make a difference in your science teaching? </a:t>
            </a:r>
          </a:p>
          <a:p>
            <a:pPr algn="ctr" defTabSz="685800">
              <a:lnSpc>
                <a:spcPct val="90000"/>
              </a:lnSpc>
              <a:spcBef>
                <a:spcPct val="0"/>
              </a:spcBef>
              <a:spcAft>
                <a:spcPts val="900"/>
              </a:spcAft>
            </a:pPr>
            <a:r>
              <a:rPr lang="en-US" sz="2200" b="1" dirty="0">
                <a:solidFill>
                  <a:schemeClr val="bg1"/>
                </a:solidFill>
                <a:latin typeface="Calibri" panose="020F0502020204030204" pitchFamily="34" charset="0"/>
                <a:ea typeface="+mj-ea"/>
                <a:cs typeface="Times New Roman" pitchFamily="18" charset="0"/>
              </a:rPr>
              <a:t>How can students be empowered to reveal their thinking and to listen, probe, and challenge each other during classroom conversations?</a:t>
            </a:r>
          </a:p>
          <a:p>
            <a:pPr algn="ctr" defTabSz="685800">
              <a:lnSpc>
                <a:spcPct val="90000"/>
              </a:lnSpc>
              <a:spcBef>
                <a:spcPct val="0"/>
              </a:spcBef>
              <a:spcAft>
                <a:spcPts val="900"/>
              </a:spcAft>
            </a:pPr>
            <a:endParaRPr lang="en-US" sz="2400" b="1" dirty="0">
              <a:solidFill>
                <a:schemeClr val="bg1"/>
              </a:solidFill>
              <a:latin typeface="Calibri" panose="020F0502020204030204" pitchFamily="34" charset="0"/>
              <a:ea typeface="+mj-ea"/>
              <a:cs typeface="Times New Roman" pitchFamily="18" charset="0"/>
            </a:endParaRPr>
          </a:p>
        </p:txBody>
      </p:sp>
    </p:spTree>
    <p:extLst>
      <p:ext uri="{BB962C8B-B14F-4D97-AF65-F5344CB8AC3E}">
        <p14:creationId xmlns:p14="http://schemas.microsoft.com/office/powerpoint/2010/main" val="408504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8529A-0016-4C22-BF56-2AA1FCC90A2C}"/>
              </a:ext>
            </a:extLst>
          </p:cNvPr>
          <p:cNvSpPr>
            <a:spLocks noGrp="1"/>
          </p:cNvSpPr>
          <p:nvPr>
            <p:ph type="title"/>
          </p:nvPr>
        </p:nvSpPr>
        <p:spPr/>
        <p:txBody>
          <a:bodyPr/>
          <a:lstStyle/>
          <a:p>
            <a:r>
              <a:rPr lang="en-US" dirty="0"/>
              <a:t>Lesson Analysis: The Basics </a:t>
            </a:r>
            <a:r>
              <a:rPr lang="en-US" sz="2000" dirty="0"/>
              <a:t>(pp. 1-2)</a:t>
            </a:r>
            <a:endParaRPr lang="en-US" dirty="0"/>
          </a:p>
        </p:txBody>
      </p:sp>
      <p:sp>
        <p:nvSpPr>
          <p:cNvPr id="5" name="Text Placeholder 4">
            <a:extLst>
              <a:ext uri="{FF2B5EF4-FFF2-40B4-BE49-F238E27FC236}">
                <a16:creationId xmlns:a16="http://schemas.microsoft.com/office/drawing/2014/main" id="{CBA0FF8A-E834-4DCE-8ACE-6AA0BD0FDDCC}"/>
              </a:ext>
            </a:extLst>
          </p:cNvPr>
          <p:cNvSpPr>
            <a:spLocks noGrp="1"/>
          </p:cNvSpPr>
          <p:nvPr>
            <p:ph type="body" idx="4294967295"/>
          </p:nvPr>
        </p:nvSpPr>
        <p:spPr>
          <a:xfrm>
            <a:off x="457200" y="1866858"/>
            <a:ext cx="3868738" cy="420687"/>
          </a:xfrm>
        </p:spPr>
        <p:txBody>
          <a:bodyPr>
            <a:normAutofit fontScale="92500" lnSpcReduction="20000"/>
          </a:bodyPr>
          <a:lstStyle/>
          <a:p>
            <a:pPr marL="0" indent="0">
              <a:buNone/>
            </a:pPr>
            <a:r>
              <a:rPr lang="en-US" dirty="0"/>
              <a:t>Viewing Basics</a:t>
            </a:r>
          </a:p>
        </p:txBody>
      </p:sp>
      <p:sp>
        <p:nvSpPr>
          <p:cNvPr id="2" name="Content Placeholder 1">
            <a:extLst>
              <a:ext uri="{FF2B5EF4-FFF2-40B4-BE49-F238E27FC236}">
                <a16:creationId xmlns:a16="http://schemas.microsoft.com/office/drawing/2014/main" id="{5147C257-2DF5-4978-BAD0-6CC9242D8482}"/>
              </a:ext>
            </a:extLst>
          </p:cNvPr>
          <p:cNvSpPr>
            <a:spLocks noGrp="1"/>
          </p:cNvSpPr>
          <p:nvPr>
            <p:ph sz="half" idx="4294967295"/>
          </p:nvPr>
        </p:nvSpPr>
        <p:spPr>
          <a:xfrm>
            <a:off x="457200" y="2077201"/>
            <a:ext cx="3868738" cy="4206875"/>
          </a:xfrm>
        </p:spPr>
        <p:txBody>
          <a:bodyPr/>
          <a:lstStyle/>
          <a:p>
            <a:pPr>
              <a:spcAft>
                <a:spcPts val="900"/>
              </a:spcAft>
            </a:pPr>
            <a:r>
              <a:rPr lang="en-US" sz="2000" b="1" dirty="0">
                <a:cs typeface="Calibri" panose="020F0502020204030204" pitchFamily="34" charset="0"/>
              </a:rPr>
              <a:t>Viewing Basic #1: </a:t>
            </a:r>
            <a:r>
              <a:rPr lang="en-US" sz="2000" dirty="0">
                <a:cs typeface="Calibri" panose="020F0502020204030204" pitchFamily="34" charset="0"/>
              </a:rPr>
              <a:t>Look past the trivial, the little things that “bug” you.</a:t>
            </a:r>
          </a:p>
          <a:p>
            <a:pPr>
              <a:spcAft>
                <a:spcPts val="900"/>
              </a:spcAft>
            </a:pPr>
            <a:r>
              <a:rPr lang="en-US" sz="2000" b="1" dirty="0">
                <a:cs typeface="Calibri" panose="020F0502020204030204" pitchFamily="34" charset="0"/>
              </a:rPr>
              <a:t>Viewing Basic #2: </a:t>
            </a:r>
            <a:r>
              <a:rPr lang="en-US" sz="2000" dirty="0">
                <a:cs typeface="Calibri" panose="020F0502020204030204" pitchFamily="34" charset="0"/>
              </a:rPr>
              <a:t>Avoid the “this doesn’t look like my classroom</a:t>
            </a:r>
            <a:r>
              <a:rPr lang="en-US" sz="2000" dirty="0"/>
              <a:t>”</a:t>
            </a:r>
            <a:r>
              <a:rPr lang="en-US" sz="2000" dirty="0">
                <a:cs typeface="Calibri" panose="020F0502020204030204" pitchFamily="34" charset="0"/>
              </a:rPr>
              <a:t> trap.</a:t>
            </a:r>
          </a:p>
          <a:p>
            <a:pPr>
              <a:spcAft>
                <a:spcPts val="900"/>
              </a:spcAft>
            </a:pPr>
            <a:r>
              <a:rPr lang="en-US" sz="2000" b="1" dirty="0">
                <a:cs typeface="Calibri" panose="020F0502020204030204" pitchFamily="34" charset="0"/>
              </a:rPr>
              <a:t>Viewing Basic #3: </a:t>
            </a:r>
            <a:r>
              <a:rPr lang="en-US" sz="2000" dirty="0">
                <a:cs typeface="Calibri" panose="020F0502020204030204" pitchFamily="34" charset="0"/>
              </a:rPr>
              <a:t>Avoid making snap judgments about the teaching or learning in the classroom you are viewing. </a:t>
            </a:r>
          </a:p>
        </p:txBody>
      </p:sp>
      <p:sp>
        <p:nvSpPr>
          <p:cNvPr id="6" name="Text Placeholder 5">
            <a:extLst>
              <a:ext uri="{FF2B5EF4-FFF2-40B4-BE49-F238E27FC236}">
                <a16:creationId xmlns:a16="http://schemas.microsoft.com/office/drawing/2014/main" id="{BE47CA96-AC7D-4BEF-ADDD-9F112CCDC952}"/>
              </a:ext>
            </a:extLst>
          </p:cNvPr>
          <p:cNvSpPr>
            <a:spLocks noGrp="1"/>
          </p:cNvSpPr>
          <p:nvPr>
            <p:ph type="body" sz="quarter" idx="4294967295"/>
          </p:nvPr>
        </p:nvSpPr>
        <p:spPr>
          <a:xfrm>
            <a:off x="4851286" y="1866857"/>
            <a:ext cx="3887787" cy="420687"/>
          </a:xfrm>
        </p:spPr>
        <p:txBody>
          <a:bodyPr>
            <a:normAutofit fontScale="92500" lnSpcReduction="20000"/>
          </a:bodyPr>
          <a:lstStyle/>
          <a:p>
            <a:pPr marL="0" indent="0">
              <a:buNone/>
            </a:pPr>
            <a:r>
              <a:rPr lang="en-US" dirty="0"/>
              <a:t>Analysis Basics</a:t>
            </a:r>
          </a:p>
        </p:txBody>
      </p:sp>
      <p:sp>
        <p:nvSpPr>
          <p:cNvPr id="3" name="Content Placeholder 2">
            <a:extLst>
              <a:ext uri="{FF2B5EF4-FFF2-40B4-BE49-F238E27FC236}">
                <a16:creationId xmlns:a16="http://schemas.microsoft.com/office/drawing/2014/main" id="{D2E0C165-4D2B-43AA-9C9B-A69806FEAD5F}"/>
              </a:ext>
            </a:extLst>
          </p:cNvPr>
          <p:cNvSpPr>
            <a:spLocks noGrp="1"/>
          </p:cNvSpPr>
          <p:nvPr>
            <p:ph sz="quarter" idx="4294967295"/>
          </p:nvPr>
        </p:nvSpPr>
        <p:spPr>
          <a:xfrm>
            <a:off x="4851286" y="2108972"/>
            <a:ext cx="3887787" cy="4206875"/>
          </a:xfrm>
        </p:spPr>
        <p:txBody>
          <a:bodyPr/>
          <a:lstStyle/>
          <a:p>
            <a:pPr>
              <a:spcAft>
                <a:spcPts val="900"/>
              </a:spcAft>
            </a:pPr>
            <a:r>
              <a:rPr lang="en-US" sz="2000" b="1" dirty="0">
                <a:latin typeface="Calibri" panose="020F0502020204030204" pitchFamily="34" charset="0"/>
                <a:cs typeface="Calibri" panose="020F0502020204030204" pitchFamily="34" charset="0"/>
              </a:rPr>
              <a:t>Analysis Basic #1: </a:t>
            </a:r>
            <a:r>
              <a:rPr lang="en-US" sz="2000" dirty="0">
                <a:latin typeface="Calibri" panose="020F0502020204030204" pitchFamily="34" charset="0"/>
                <a:cs typeface="Calibri" panose="020F0502020204030204" pitchFamily="34" charset="0"/>
              </a:rPr>
              <a:t>Focus on student thinking and the science content storyline</a:t>
            </a:r>
          </a:p>
          <a:p>
            <a:pPr>
              <a:spcAft>
                <a:spcPts val="900"/>
              </a:spcAft>
            </a:pPr>
            <a:r>
              <a:rPr lang="en-US" sz="2000" b="1" dirty="0">
                <a:latin typeface="Calibri" panose="020F0502020204030204" pitchFamily="34" charset="0"/>
                <a:cs typeface="Calibri" panose="020F0502020204030204" pitchFamily="34" charset="0"/>
              </a:rPr>
              <a:t>Analysis Basic #2: </a:t>
            </a:r>
            <a:r>
              <a:rPr lang="en-US" sz="2000" dirty="0">
                <a:latin typeface="Calibri" panose="020F0502020204030204" pitchFamily="34" charset="0"/>
                <a:cs typeface="Calibri" panose="020F0502020204030204" pitchFamily="34" charset="0"/>
              </a:rPr>
              <a:t>Look for evidence to support any claims</a:t>
            </a:r>
          </a:p>
          <a:p>
            <a:pPr>
              <a:spcAft>
                <a:spcPts val="900"/>
              </a:spcAft>
            </a:pPr>
            <a:r>
              <a:rPr lang="en-US" sz="2000" b="1" dirty="0">
                <a:latin typeface="Calibri" panose="020F0502020204030204" pitchFamily="34" charset="0"/>
                <a:cs typeface="Calibri" panose="020F0502020204030204" pitchFamily="34" charset="0"/>
              </a:rPr>
              <a:t>Analysis Basic #3: </a:t>
            </a:r>
            <a:r>
              <a:rPr lang="en-US" sz="2000" dirty="0">
                <a:latin typeface="Calibri" panose="020F0502020204030204" pitchFamily="34" charset="0"/>
                <a:cs typeface="Calibri" panose="020F0502020204030204" pitchFamily="34" charset="0"/>
              </a:rPr>
              <a:t>Look more than once</a:t>
            </a:r>
          </a:p>
          <a:p>
            <a:pPr>
              <a:spcAft>
                <a:spcPts val="900"/>
              </a:spcAft>
            </a:pPr>
            <a:r>
              <a:rPr lang="en-US" sz="2000" b="1" dirty="0">
                <a:latin typeface="Calibri" panose="020F0502020204030204" pitchFamily="34" charset="0"/>
                <a:cs typeface="Calibri" panose="020F0502020204030204" pitchFamily="34" charset="0"/>
              </a:rPr>
              <a:t>Analysis Basic #4: </a:t>
            </a:r>
            <a:r>
              <a:rPr lang="en-US" sz="2000" dirty="0">
                <a:latin typeface="Calibri" panose="020F0502020204030204" pitchFamily="34" charset="0"/>
                <a:cs typeface="Calibri" panose="020F0502020204030204" pitchFamily="34" charset="0"/>
              </a:rPr>
              <a:t>Consider alternative explanations and teaching strategies. </a:t>
            </a:r>
          </a:p>
        </p:txBody>
      </p:sp>
    </p:spTree>
    <p:extLst>
      <p:ext uri="{BB962C8B-B14F-4D97-AF65-F5344CB8AC3E}">
        <p14:creationId xmlns:p14="http://schemas.microsoft.com/office/powerpoint/2010/main" val="279614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8D2FB-61E9-4A24-9BB4-5D0B8FF1A640}"/>
              </a:ext>
            </a:extLst>
          </p:cNvPr>
          <p:cNvSpPr>
            <a:spLocks noGrp="1"/>
          </p:cNvSpPr>
          <p:nvPr>
            <p:ph type="title"/>
          </p:nvPr>
        </p:nvSpPr>
        <p:spPr/>
        <p:txBody>
          <a:bodyPr/>
          <a:lstStyle/>
          <a:p>
            <a:r>
              <a:rPr lang="en-US" dirty="0"/>
              <a:t>Preparing for Video Analysis:  The Process</a:t>
            </a:r>
          </a:p>
        </p:txBody>
      </p:sp>
      <p:sp>
        <p:nvSpPr>
          <p:cNvPr id="5" name="Text Placeholder 4">
            <a:extLst>
              <a:ext uri="{FF2B5EF4-FFF2-40B4-BE49-F238E27FC236}">
                <a16:creationId xmlns:a16="http://schemas.microsoft.com/office/drawing/2014/main" id="{4EE72157-ABF6-4818-8ACF-6B2843D3B86E}"/>
              </a:ext>
            </a:extLst>
          </p:cNvPr>
          <p:cNvSpPr>
            <a:spLocks noGrp="1"/>
          </p:cNvSpPr>
          <p:nvPr>
            <p:ph type="body" sz="half" idx="2"/>
          </p:nvPr>
        </p:nvSpPr>
        <p:spPr>
          <a:xfrm>
            <a:off x="2988018" y="1447255"/>
            <a:ext cx="5486399" cy="3780609"/>
          </a:xfrm>
        </p:spPr>
        <p:txBody>
          <a:bodyPr>
            <a:normAutofit/>
          </a:bodyPr>
          <a:lstStyle/>
          <a:p>
            <a:pPr>
              <a:spcBef>
                <a:spcPts val="0"/>
              </a:spcBef>
            </a:pPr>
            <a:r>
              <a:rPr lang="en-US" sz="2200" b="1" dirty="0"/>
              <a:t>Identify</a:t>
            </a:r>
            <a:r>
              <a:rPr lang="en-US" sz="2200" dirty="0"/>
              <a:t> - to create a shared understanding of the strategy</a:t>
            </a:r>
          </a:p>
          <a:p>
            <a:pPr marL="0" indent="0">
              <a:spcBef>
                <a:spcPts val="0"/>
              </a:spcBef>
              <a:buNone/>
            </a:pPr>
            <a:endParaRPr lang="en-US" sz="2200" b="1" dirty="0"/>
          </a:p>
          <a:p>
            <a:pPr>
              <a:spcBef>
                <a:spcPts val="0"/>
              </a:spcBef>
            </a:pPr>
            <a:r>
              <a:rPr lang="en-US" sz="2200" b="1" dirty="0"/>
              <a:t>Analyze</a:t>
            </a:r>
            <a:r>
              <a:rPr lang="en-US" sz="2200" dirty="0"/>
              <a:t> - to consider the influence of the use of strategy on student thinking and learning</a:t>
            </a:r>
          </a:p>
          <a:p>
            <a:pPr marL="0" indent="0">
              <a:spcBef>
                <a:spcPts val="0"/>
              </a:spcBef>
              <a:buNone/>
            </a:pPr>
            <a:endParaRPr lang="en-US" sz="2200" b="1" dirty="0"/>
          </a:p>
          <a:p>
            <a:r>
              <a:rPr lang="en-US" sz="2200" b="1" dirty="0"/>
              <a:t>Reflect and apply</a:t>
            </a:r>
            <a:r>
              <a:rPr lang="en-US" sz="2200" dirty="0"/>
              <a:t> - to make the strategy part of our own practice</a:t>
            </a:r>
          </a:p>
        </p:txBody>
      </p:sp>
    </p:spTree>
    <p:extLst>
      <p:ext uri="{BB962C8B-B14F-4D97-AF65-F5344CB8AC3E}">
        <p14:creationId xmlns:p14="http://schemas.microsoft.com/office/powerpoint/2010/main" val="32905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1"/>
                                      </p:to>
                                    </p:animClr>
                                    <p:animClr clrSpc="rgb" dir="cw">
                                      <p:cBhvr>
                                        <p:cTn id="7" dur="500" fill="hold"/>
                                        <p:tgtEl>
                                          <p:spTgt spid="5">
                                            <p:txEl>
                                              <p:pRg st="2" end="2"/>
                                            </p:txEl>
                                          </p:spTgt>
                                        </p:tgtEl>
                                        <p:attrNameLst>
                                          <p:attrName>fillcolor</p:attrName>
                                        </p:attrNameLst>
                                      </p:cBhvr>
                                      <p:to>
                                        <a:schemeClr val="accent1"/>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dirty="0"/>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a:xfrm>
            <a:off x="2895600" y="864109"/>
            <a:ext cx="5486400" cy="5120640"/>
          </a:xfrm>
        </p:spPr>
        <p:txBody>
          <a:bodyPr lIns="91440" tIns="45720" rIns="91440" bIns="45720" anchor="t"/>
          <a:lstStyle/>
          <a:p>
            <a:pPr marL="0" indent="0">
              <a:buNone/>
            </a:pPr>
            <a:endParaRPr lang="en-US" b="1" dirty="0">
              <a:latin typeface="Calibri"/>
              <a:cs typeface="Calibri"/>
            </a:endParaRPr>
          </a:p>
          <a:p>
            <a:pPr marL="0" indent="0">
              <a:buNone/>
            </a:pPr>
            <a:endParaRPr lang="en-US" dirty="0">
              <a:latin typeface="Calibri"/>
              <a:cs typeface="Calibri"/>
            </a:endParaRPr>
          </a:p>
          <a:p>
            <a:pPr marL="0" indent="0">
              <a:buNone/>
            </a:pPr>
            <a:r>
              <a:rPr lang="en-US" dirty="0">
                <a:latin typeface="Calibri"/>
                <a:cs typeface="Calibri"/>
              </a:rPr>
              <a:t>This clip is from the end of Lesson 1 of 7 in the Matter unit.  Students are wrapping up the anchor lesson by capturing and organizing questions for the driving question board.</a:t>
            </a:r>
            <a:endParaRPr lang="en-US" dirty="0"/>
          </a:p>
        </p:txBody>
      </p:sp>
    </p:spTree>
    <p:extLst>
      <p:ext uri="{BB962C8B-B14F-4D97-AF65-F5344CB8AC3E}">
        <p14:creationId xmlns:p14="http://schemas.microsoft.com/office/powerpoint/2010/main" val="184670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dirty="0">
                <a:latin typeface="Calibri"/>
                <a:cs typeface="Calibri"/>
              </a:rPr>
              <a:t>Video Analysis: Belcastro_L1_C1</a:t>
            </a:r>
            <a:endParaRPr lang="en-US"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lIns="91440" tIns="45720" rIns="91440" bIns="45720" anchor="t">
            <a:normAutofit lnSpcReduction="10000"/>
          </a:bodyPr>
          <a:lstStyle/>
          <a:p>
            <a:pPr marL="0" indent="0">
              <a:spcBef>
                <a:spcPts val="1200"/>
              </a:spcBef>
              <a:spcAft>
                <a:spcPts val="600"/>
              </a:spcAft>
              <a:buNone/>
            </a:pPr>
            <a:r>
              <a:rPr lang="en-US" b="1" dirty="0">
                <a:solidFill>
                  <a:schemeClr val="tx1">
                    <a:lumMod val="20000"/>
                    <a:lumOff val="80000"/>
                  </a:schemeClr>
                </a:solidFill>
              </a:rPr>
              <a:t>Identify</a:t>
            </a:r>
          </a:p>
          <a:p>
            <a:pPr marL="457200" lvl="2" indent="0">
              <a:spcBef>
                <a:spcPts val="1200"/>
              </a:spcBef>
              <a:spcAft>
                <a:spcPts val="600"/>
              </a:spcAft>
              <a:buNone/>
            </a:pPr>
            <a:endParaRPr lang="en-US" b="1" dirty="0">
              <a:solidFill>
                <a:schemeClr val="bg2">
                  <a:lumMod val="60000"/>
                  <a:lumOff val="40000"/>
                </a:schemeClr>
              </a:solidFill>
            </a:endParaRPr>
          </a:p>
          <a:p>
            <a:pPr marL="0" indent="0">
              <a:spcAft>
                <a:spcPts val="600"/>
              </a:spcAft>
              <a:buNone/>
            </a:pPr>
            <a:r>
              <a:rPr lang="en-US" b="1" dirty="0"/>
              <a:t>Analyze</a:t>
            </a:r>
          </a:p>
          <a:p>
            <a:pPr lvl="1">
              <a:spcBef>
                <a:spcPts val="1200"/>
              </a:spcBef>
              <a:spcAft>
                <a:spcPts val="600"/>
              </a:spcAft>
            </a:pPr>
            <a:r>
              <a:rPr lang="en-US" b="1" dirty="0">
                <a:latin typeface="Calibri"/>
                <a:cs typeface="Calibri"/>
              </a:rPr>
              <a:t>How did the teacher’s use of elicit and probe questions reveal, support, or challenge student thinking (or not)? </a:t>
            </a:r>
          </a:p>
          <a:p>
            <a:pPr lvl="1">
              <a:spcBef>
                <a:spcPts val="1200"/>
              </a:spcBef>
              <a:spcAft>
                <a:spcPts val="600"/>
              </a:spcAft>
            </a:pPr>
            <a:r>
              <a:rPr lang="en-US" b="1" dirty="0">
                <a:latin typeface="Calibri"/>
                <a:cs typeface="Calibri"/>
              </a:rPr>
              <a:t>How did the students’ initial questions about the phenomenon compare with our initial questions?</a:t>
            </a:r>
            <a:endParaRPr lang="en-US" dirty="0"/>
          </a:p>
          <a:p>
            <a:pPr marL="0" indent="0">
              <a:spcBef>
                <a:spcPts val="1200"/>
              </a:spcBef>
              <a:spcAft>
                <a:spcPts val="600"/>
              </a:spcAft>
              <a:buNone/>
            </a:pPr>
            <a:endParaRPr lang="en-US" b="1" dirty="0">
              <a:solidFill>
                <a:srgbClr val="C9C8C8"/>
              </a:solidFill>
            </a:endParaRPr>
          </a:p>
          <a:p>
            <a:pPr marL="0" indent="0">
              <a:spcBef>
                <a:spcPts val="1200"/>
              </a:spcBef>
              <a:spcAft>
                <a:spcPts val="600"/>
              </a:spcAft>
              <a:buNone/>
            </a:pPr>
            <a:r>
              <a:rPr lang="en-US" b="1" dirty="0">
                <a:solidFill>
                  <a:schemeClr val="tx1">
                    <a:lumMod val="20000"/>
                    <a:lumOff val="80000"/>
                  </a:schemeClr>
                </a:solidFill>
              </a:rPr>
              <a:t>Reflect and apply</a:t>
            </a:r>
          </a:p>
          <a:p>
            <a:endParaRPr lang="en-US" dirty="0"/>
          </a:p>
          <a:p>
            <a:pPr marL="0" indent="0">
              <a:buNone/>
            </a:pPr>
            <a:endParaRPr lang="en-US" dirty="0"/>
          </a:p>
        </p:txBody>
      </p:sp>
      <p:pic>
        <p:nvPicPr>
          <p:cNvPr id="2" name="Picture 1" descr="C:\Users\jbintz\AppData\Local\Microsoft\Windows\Temporary Internet Files\Content.IE5\09Y1ZL8Y\MC900383904[1].wmf">
            <a:extLst>
              <a:ext uri="{FF2B5EF4-FFF2-40B4-BE49-F238E27FC236}">
                <a16:creationId xmlns:a16="http://schemas.microsoft.com/office/drawing/2014/main" id="{E622A4C1-966A-41C8-B82E-7EEE4656E7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89" y="6133416"/>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119245-01BE-4C34-951B-7055A9CC42F4}"/>
              </a:ext>
            </a:extLst>
          </p:cNvPr>
          <p:cNvSpPr txBox="1"/>
          <p:nvPr/>
        </p:nvSpPr>
        <p:spPr>
          <a:xfrm>
            <a:off x="792879" y="6249435"/>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252333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dirty="0">
                <a:latin typeface="Calibri"/>
                <a:cs typeface="Calibri"/>
              </a:rPr>
              <a:t>Video Analysis: Belcastro_L1_C1</a:t>
            </a:r>
            <a:endParaRPr lang="en-US"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lIns="91440" tIns="45720" rIns="91440" bIns="45720" anchor="t"/>
          <a:lstStyle/>
          <a:p>
            <a:pPr marL="0" indent="0">
              <a:spcBef>
                <a:spcPts val="1200"/>
              </a:spcBef>
              <a:spcAft>
                <a:spcPts val="600"/>
              </a:spcAft>
              <a:buNone/>
            </a:pPr>
            <a:r>
              <a:rPr lang="en-US" b="1" dirty="0">
                <a:solidFill>
                  <a:schemeClr val="tx1">
                    <a:lumMod val="20000"/>
                    <a:lumOff val="80000"/>
                  </a:schemeClr>
                </a:solidFill>
              </a:rPr>
              <a:t>Identify</a:t>
            </a:r>
          </a:p>
          <a:p>
            <a:pPr marL="457200" lvl="2" indent="0">
              <a:spcBef>
                <a:spcPts val="1200"/>
              </a:spcBef>
              <a:spcAft>
                <a:spcPts val="600"/>
              </a:spcAft>
              <a:buNone/>
            </a:pPr>
            <a:endParaRPr lang="en-US" b="1" dirty="0">
              <a:solidFill>
                <a:schemeClr val="tx1">
                  <a:lumMod val="20000"/>
                  <a:lumOff val="80000"/>
                </a:schemeClr>
              </a:solidFill>
            </a:endParaRPr>
          </a:p>
          <a:p>
            <a:pPr marL="0" indent="0">
              <a:spcBef>
                <a:spcPts val="1200"/>
              </a:spcBef>
              <a:spcAft>
                <a:spcPts val="600"/>
              </a:spcAft>
              <a:buFont typeface="Arial" panose="020B0604020202020204" pitchFamily="34" charset="0"/>
              <a:buNone/>
            </a:pPr>
            <a:r>
              <a:rPr lang="en-US" b="1" dirty="0">
                <a:solidFill>
                  <a:schemeClr val="tx1">
                    <a:lumMod val="20000"/>
                    <a:lumOff val="80000"/>
                  </a:schemeClr>
                </a:solidFill>
              </a:rPr>
              <a:t>Analyze</a:t>
            </a:r>
          </a:p>
          <a:p>
            <a:pPr marL="457200" lvl="1" indent="0">
              <a:spcBef>
                <a:spcPts val="1200"/>
              </a:spcBef>
              <a:spcAft>
                <a:spcPts val="600"/>
              </a:spcAft>
              <a:buNone/>
            </a:pPr>
            <a:endParaRPr lang="en-US" b="1" dirty="0">
              <a:solidFill>
                <a:schemeClr val="bg2">
                  <a:lumMod val="60000"/>
                  <a:lumOff val="40000"/>
                </a:schemeClr>
              </a:solidFill>
              <a:latin typeface="Calibri"/>
              <a:cs typeface="Calibri"/>
            </a:endParaRPr>
          </a:p>
          <a:p>
            <a:pPr>
              <a:spcBef>
                <a:spcPts val="1200"/>
              </a:spcBef>
              <a:spcAft>
                <a:spcPts val="600"/>
              </a:spcAft>
            </a:pPr>
            <a:r>
              <a:rPr lang="en-US" b="1" dirty="0"/>
              <a:t>Reflect and apply</a:t>
            </a:r>
          </a:p>
          <a:p>
            <a:pPr lvl="1">
              <a:spcBef>
                <a:spcPts val="1200"/>
              </a:spcBef>
              <a:spcAft>
                <a:spcPts val="600"/>
              </a:spcAft>
            </a:pPr>
            <a:r>
              <a:rPr lang="en-US" b="1" dirty="0"/>
              <a:t>What did you learn from analyzing this video clip that you can apply to your own classroom?</a:t>
            </a:r>
          </a:p>
          <a:p>
            <a:endParaRPr lang="en-US" dirty="0"/>
          </a:p>
          <a:p>
            <a:pPr marL="0" indent="0">
              <a:buNone/>
            </a:pPr>
            <a:endParaRPr lang="en-US" dirty="0"/>
          </a:p>
        </p:txBody>
      </p:sp>
    </p:spTree>
    <p:extLst>
      <p:ext uri="{BB962C8B-B14F-4D97-AF65-F5344CB8AC3E}">
        <p14:creationId xmlns:p14="http://schemas.microsoft.com/office/powerpoint/2010/main" val="83590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1F7D-1154-D049-B45F-F927B851E41A}"/>
              </a:ext>
            </a:extLst>
          </p:cNvPr>
          <p:cNvSpPr>
            <a:spLocks noGrp="1"/>
          </p:cNvSpPr>
          <p:nvPr>
            <p:ph type="title"/>
          </p:nvPr>
        </p:nvSpPr>
        <p:spPr/>
        <p:txBody>
          <a:bodyPr/>
          <a:lstStyle/>
          <a:p>
            <a:r>
              <a:rPr lang="en-US">
                <a:latin typeface="Calibri"/>
                <a:cs typeface="Calibri"/>
              </a:rPr>
              <a:t>Content Deepening: Teacher Set-Up</a:t>
            </a:r>
            <a:endParaRPr lang="en-US"/>
          </a:p>
        </p:txBody>
      </p:sp>
      <p:sp>
        <p:nvSpPr>
          <p:cNvPr id="3" name="Text Placeholder 2">
            <a:extLst>
              <a:ext uri="{FF2B5EF4-FFF2-40B4-BE49-F238E27FC236}">
                <a16:creationId xmlns:a16="http://schemas.microsoft.com/office/drawing/2014/main" id="{42FE073E-FECE-9047-91E8-BD2751C06D8C}"/>
              </a:ext>
            </a:extLst>
          </p:cNvPr>
          <p:cNvSpPr>
            <a:spLocks noGrp="1"/>
          </p:cNvSpPr>
          <p:nvPr>
            <p:ph idx="1"/>
          </p:nvPr>
        </p:nvSpPr>
        <p:spPr/>
        <p:txBody>
          <a:bodyPr lIns="91440" tIns="45720" rIns="91440" bIns="45720" anchor="t"/>
          <a:lstStyle/>
          <a:p>
            <a:endParaRPr lang="en-US" dirty="0"/>
          </a:p>
          <a:p>
            <a:endParaRPr lang="en-US" dirty="0"/>
          </a:p>
          <a:p>
            <a:r>
              <a:rPr lang="en-US" dirty="0"/>
              <a:t>Hold onto your seats, folks!</a:t>
            </a:r>
          </a:p>
          <a:p>
            <a:endParaRPr lang="en-US" dirty="0"/>
          </a:p>
          <a:p>
            <a:r>
              <a:rPr lang="en-US" dirty="0">
                <a:latin typeface="Calibri"/>
                <a:cs typeface="Calibri"/>
              </a:rPr>
              <a:t>With a partner, review your thoughts on the Mash-Up</a:t>
            </a:r>
          </a:p>
          <a:p>
            <a:pPr lvl="1"/>
            <a:r>
              <a:rPr lang="en-US" dirty="0">
                <a:latin typeface="Calibri"/>
                <a:cs typeface="Calibri"/>
              </a:rPr>
              <a:t>Similarities and differences? </a:t>
            </a:r>
            <a:endParaRPr lang="en-US" dirty="0"/>
          </a:p>
        </p:txBody>
      </p:sp>
      <p:pic>
        <p:nvPicPr>
          <p:cNvPr id="5" name="Picture 4">
            <a:extLst>
              <a:ext uri="{FF2B5EF4-FFF2-40B4-BE49-F238E27FC236}">
                <a16:creationId xmlns:a16="http://schemas.microsoft.com/office/drawing/2014/main" id="{4ED44A69-A1BA-4E1E-AD18-198DC0656BDF}"/>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882101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t>Link to our Last Lesson</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pPr marL="0" indent="0">
              <a:buNone/>
            </a:pPr>
            <a:endParaRPr lang="en-US" dirty="0"/>
          </a:p>
          <a:p>
            <a:pPr marL="0" indent="0">
              <a:buNone/>
            </a:pPr>
            <a:endParaRPr lang="en-US" dirty="0"/>
          </a:p>
          <a:p>
            <a:pPr marL="0" indent="0">
              <a:buNone/>
            </a:pPr>
            <a:endParaRPr lang="en-US" dirty="0"/>
          </a:p>
          <a:p>
            <a:pPr marL="0" indent="0">
              <a:buNone/>
            </a:pPr>
            <a:r>
              <a:rPr lang="en-US" dirty="0"/>
              <a:t>Take a look at our Driving Question Board.</a:t>
            </a:r>
          </a:p>
          <a:p>
            <a:pPr lvl="1"/>
            <a:r>
              <a:rPr lang="en-US" dirty="0">
                <a:latin typeface="Calibri"/>
                <a:cs typeface="Calibri"/>
              </a:rPr>
              <a:t>What are our question clumps?</a:t>
            </a:r>
          </a:p>
          <a:p>
            <a:pPr lvl="1"/>
            <a:r>
              <a:rPr lang="en-US" dirty="0">
                <a:latin typeface="Calibri"/>
                <a:cs typeface="Calibri"/>
              </a:rPr>
              <a:t>Do we have new questions?</a:t>
            </a:r>
            <a:endParaRPr lang="en-US" dirty="0">
              <a:cs typeface="Calibri"/>
            </a:endParaRPr>
          </a:p>
          <a:p>
            <a:pPr lvl="1"/>
            <a:endParaRPr lang="en-US" dirty="0">
              <a:cs typeface="Calibri"/>
            </a:endParaRPr>
          </a:p>
          <a:p>
            <a:pPr marL="0" indent="0">
              <a:buNone/>
            </a:pPr>
            <a:endParaRPr lang="en-US" dirty="0"/>
          </a:p>
          <a:p>
            <a:pPr marL="0" indent="0" algn="ctr">
              <a:buNone/>
            </a:pPr>
            <a:endParaRPr lang="en-US" sz="3600" b="1" i="1" dirty="0">
              <a:cs typeface="Calibri"/>
            </a:endParaRPr>
          </a:p>
        </p:txBody>
      </p:sp>
      <p:pic>
        <p:nvPicPr>
          <p:cNvPr id="7" name="Content Placeholder 4" descr="A close up of a hat&#10;&#10;Description generated with high confidence">
            <a:extLst>
              <a:ext uri="{FF2B5EF4-FFF2-40B4-BE49-F238E27FC236}">
                <a16:creationId xmlns:a16="http://schemas.microsoft.com/office/drawing/2014/main" id="{7ADBD114-4CD3-40BC-8631-EA5B76257709}"/>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3704070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Lessons </a:t>
            </a:r>
            <a:br>
              <a:rPr lang="en-US" b="1" kern="1200" spc="-60" baseline="0" dirty="0">
                <a:latin typeface="+mj-lt"/>
                <a:ea typeface="+mj-ea"/>
                <a:cs typeface="+mj-cs"/>
              </a:rPr>
            </a:br>
            <a:r>
              <a:rPr lang="en-US" dirty="0"/>
              <a:t>2 &amp; 3</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268979" y="2005350"/>
            <a:ext cx="5185703" cy="249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What can we learn about the possible dangerous materials in the pond water?</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
        <p:nvSpPr>
          <p:cNvPr id="4" name="TextBox 3">
            <a:extLst>
              <a:ext uri="{FF2B5EF4-FFF2-40B4-BE49-F238E27FC236}">
                <a16:creationId xmlns:a16="http://schemas.microsoft.com/office/drawing/2014/main" id="{C942525D-7D58-3D28-FCCC-F0680E2967FD}"/>
              </a:ext>
            </a:extLst>
          </p:cNvPr>
          <p:cNvSpPr txBox="1"/>
          <p:nvPr/>
        </p:nvSpPr>
        <p:spPr>
          <a:xfrm>
            <a:off x="3268979" y="4800600"/>
            <a:ext cx="5185702" cy="646331"/>
          </a:xfrm>
          <a:prstGeom prst="rect">
            <a:avLst/>
          </a:prstGeom>
          <a:noFill/>
        </p:spPr>
        <p:txBody>
          <a:bodyPr wrap="square" rtlCol="0">
            <a:spAutoFit/>
          </a:bodyPr>
          <a:lstStyle/>
          <a:p>
            <a:pPr algn="ctr"/>
            <a:r>
              <a:rPr lang="en-US" dirty="0"/>
              <a:t>What ideas and/or questions do you have? </a:t>
            </a:r>
          </a:p>
          <a:p>
            <a:pPr algn="ctr"/>
            <a:endParaRPr lang="en-US" dirty="0"/>
          </a:p>
        </p:txBody>
      </p:sp>
    </p:spTree>
    <p:extLst>
      <p:ext uri="{BB962C8B-B14F-4D97-AF65-F5344CB8AC3E}">
        <p14:creationId xmlns:p14="http://schemas.microsoft.com/office/powerpoint/2010/main" val="78138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EDBEEE-565A-C246-8D85-AC7F220210EB}"/>
              </a:ext>
            </a:extLst>
          </p:cNvPr>
          <p:cNvSpPr>
            <a:spLocks noGrp="1"/>
          </p:cNvSpPr>
          <p:nvPr>
            <p:ph type="title"/>
          </p:nvPr>
        </p:nvSpPr>
        <p:spPr>
          <a:xfrm>
            <a:off x="189689" y="1828800"/>
            <a:ext cx="2210612" cy="3896221"/>
          </a:xfrm>
        </p:spPr>
        <p:txBody>
          <a:bodyPr lIns="91440" tIns="45720" rIns="91440" bIns="45720" anchor="t">
            <a:normAutofit/>
          </a:bodyPr>
          <a:lstStyle/>
          <a:p>
            <a:r>
              <a:rPr lang="en-US" dirty="0">
                <a:latin typeface="Calibri"/>
                <a:cs typeface="Calibri"/>
              </a:rPr>
              <a:t>Lesson 2: What could be in the water? </a:t>
            </a:r>
            <a:endParaRPr lang="en-US" dirty="0"/>
          </a:p>
        </p:txBody>
      </p:sp>
      <p:sp>
        <p:nvSpPr>
          <p:cNvPr id="9" name="Content Placeholder 8">
            <a:extLst>
              <a:ext uri="{FF2B5EF4-FFF2-40B4-BE49-F238E27FC236}">
                <a16:creationId xmlns:a16="http://schemas.microsoft.com/office/drawing/2014/main" id="{F7B28DA4-E0A4-9843-8634-D1CE61C8BB6B}"/>
              </a:ext>
            </a:extLst>
          </p:cNvPr>
          <p:cNvSpPr>
            <a:spLocks noGrp="1"/>
          </p:cNvSpPr>
          <p:nvPr>
            <p:ph idx="1"/>
          </p:nvPr>
        </p:nvSpPr>
        <p:spPr/>
        <p:txBody>
          <a:bodyPr lIns="91440" tIns="45720" rIns="91440" bIns="45720" anchor="t">
            <a:normAutofit/>
          </a:bodyPr>
          <a:lstStyle/>
          <a:p>
            <a:pPr marL="0" indent="0">
              <a:buNone/>
            </a:pPr>
            <a:r>
              <a:rPr lang="en-US" dirty="0"/>
              <a:t>Sarah from the Tennessee Aquarium in Chattanooga, TN is going to help us with our question:</a:t>
            </a:r>
          </a:p>
          <a:p>
            <a:pPr marL="0" indent="0">
              <a:buNone/>
            </a:pPr>
            <a:r>
              <a:rPr lang="en-US" dirty="0">
                <a:ea typeface="+mn-lt"/>
                <a:cs typeface="+mn-lt"/>
              </a:rPr>
              <a:t>What can we learn about the possible dangerous materials in the pond water? </a:t>
            </a:r>
          </a:p>
          <a:p>
            <a:pPr marL="0" indent="0">
              <a:buNone/>
            </a:pPr>
            <a:endParaRPr lang="en-US" sz="1400" dirty="0">
              <a:ea typeface="+mn-lt"/>
              <a:cs typeface="+mn-lt"/>
            </a:endParaRPr>
          </a:p>
          <a:p>
            <a:pPr marL="0" indent="0">
              <a:buNone/>
            </a:pPr>
            <a:r>
              <a:rPr lang="en-US" dirty="0">
                <a:ea typeface="+mn-lt"/>
                <a:cs typeface="+mn-lt"/>
                <a:hlinkClick r:id="rId3"/>
              </a:rPr>
              <a:t>Link</a:t>
            </a:r>
            <a:endParaRPr lang="en-US" dirty="0">
              <a:ea typeface="+mn-lt"/>
              <a:cs typeface="+mn-lt"/>
            </a:endParaRPr>
          </a:p>
        </p:txBody>
      </p:sp>
      <p:pic>
        <p:nvPicPr>
          <p:cNvPr id="5122" name="Picture 2">
            <a:extLst>
              <a:ext uri="{FF2B5EF4-FFF2-40B4-BE49-F238E27FC236}">
                <a16:creationId xmlns:a16="http://schemas.microsoft.com/office/drawing/2014/main" id="{198B3562-5F7B-E04E-A529-20CEEAD72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17406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37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0341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1115-E3BE-49B6-96FA-A9C66DF89DC0}"/>
              </a:ext>
            </a:extLst>
          </p:cNvPr>
          <p:cNvSpPr>
            <a:spLocks noGrp="1"/>
          </p:cNvSpPr>
          <p:nvPr>
            <p:ph type="title"/>
          </p:nvPr>
        </p:nvSpPr>
        <p:spPr/>
        <p:txBody>
          <a:bodyPr/>
          <a:lstStyle/>
          <a:p>
            <a:r>
              <a:rPr lang="en-US">
                <a:latin typeface="Calibri"/>
                <a:cs typeface="Calibri"/>
              </a:rPr>
              <a:t>Dissolving and Solubility</a:t>
            </a:r>
            <a:endParaRPr lang="en-US">
              <a:cs typeface="Calibri"/>
            </a:endParaRPr>
          </a:p>
        </p:txBody>
      </p:sp>
      <p:sp>
        <p:nvSpPr>
          <p:cNvPr id="4" name="Text Placeholder 3">
            <a:extLst>
              <a:ext uri="{FF2B5EF4-FFF2-40B4-BE49-F238E27FC236}">
                <a16:creationId xmlns:a16="http://schemas.microsoft.com/office/drawing/2014/main" id="{5E1F65FC-7032-41D6-9B01-684E4E6D8915}"/>
              </a:ext>
            </a:extLst>
          </p:cNvPr>
          <p:cNvSpPr>
            <a:spLocks noGrp="1"/>
          </p:cNvSpPr>
          <p:nvPr>
            <p:ph idx="1"/>
          </p:nvPr>
        </p:nvSpPr>
        <p:spPr/>
        <p:txBody>
          <a:bodyPr lIns="91440" tIns="45720" rIns="91440" bIns="45720" anchor="t"/>
          <a:lstStyle/>
          <a:p>
            <a:pPr marL="0" indent="0">
              <a:buNone/>
            </a:pPr>
            <a:endParaRPr lang="en-US" dirty="0">
              <a:latin typeface="Calibri"/>
              <a:cs typeface="Calibri"/>
            </a:endParaRPr>
          </a:p>
          <a:p>
            <a:pPr marL="0" indent="0">
              <a:buNone/>
            </a:pPr>
            <a:endParaRPr lang="en-US" dirty="0">
              <a:latin typeface="Calibri"/>
              <a:cs typeface="Calibri"/>
            </a:endParaRPr>
          </a:p>
          <a:p>
            <a:pPr marL="0" indent="0">
              <a:buNone/>
            </a:pPr>
            <a:endParaRPr lang="en-US" dirty="0">
              <a:latin typeface="Calibri"/>
              <a:cs typeface="Calibri"/>
            </a:endParaRPr>
          </a:p>
          <a:p>
            <a:pPr marL="0" indent="0">
              <a:buNone/>
            </a:pPr>
            <a:r>
              <a:rPr lang="en-US" dirty="0">
                <a:latin typeface="Calibri"/>
                <a:cs typeface="Calibri"/>
              </a:rPr>
              <a:t>Why do some substances dissolve? </a:t>
            </a:r>
            <a:endParaRPr lang="en-US" dirty="0">
              <a:cs typeface="Calibri" panose="020F0502020204030204" pitchFamily="34" charset="0"/>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3" name="Content Placeholder 4" descr="A close up of a hat&#10;&#10;Description generated with high confidence">
            <a:extLst>
              <a:ext uri="{FF2B5EF4-FFF2-40B4-BE49-F238E27FC236}">
                <a16:creationId xmlns:a16="http://schemas.microsoft.com/office/drawing/2014/main" id="{C2A913ED-5863-4AB6-922B-86010445723F}"/>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84339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1115-E3BE-49B6-96FA-A9C66DF89DC0}"/>
              </a:ext>
            </a:extLst>
          </p:cNvPr>
          <p:cNvSpPr>
            <a:spLocks noGrp="1"/>
          </p:cNvSpPr>
          <p:nvPr>
            <p:ph type="title"/>
          </p:nvPr>
        </p:nvSpPr>
        <p:spPr/>
        <p:txBody>
          <a:bodyPr/>
          <a:lstStyle/>
          <a:p>
            <a:r>
              <a:rPr lang="en-US">
                <a:latin typeface="Calibri"/>
                <a:cs typeface="Calibri"/>
              </a:rPr>
              <a:t>Where did the salt go?</a:t>
            </a:r>
            <a:endParaRPr lang="en-US">
              <a:cs typeface="Calibri"/>
            </a:endParaRPr>
          </a:p>
        </p:txBody>
      </p:sp>
      <p:sp>
        <p:nvSpPr>
          <p:cNvPr id="4" name="Text Placeholder 3">
            <a:extLst>
              <a:ext uri="{FF2B5EF4-FFF2-40B4-BE49-F238E27FC236}">
                <a16:creationId xmlns:a16="http://schemas.microsoft.com/office/drawing/2014/main" id="{5E1F65FC-7032-41D6-9B01-684E4E6D8915}"/>
              </a:ext>
            </a:extLst>
          </p:cNvPr>
          <p:cNvSpPr>
            <a:spLocks noGrp="1"/>
          </p:cNvSpPr>
          <p:nvPr>
            <p:ph idx="1"/>
          </p:nvPr>
        </p:nvSpPr>
        <p:spPr/>
        <p:txBody>
          <a:bodyPr lIns="91440" tIns="45720" rIns="91440" bIns="45720" anchor="t"/>
          <a:lstStyle/>
          <a:p>
            <a:pPr marL="0" indent="0">
              <a:buNone/>
            </a:pPr>
            <a:endParaRPr lang="en-US" dirty="0">
              <a:latin typeface="Calibri"/>
              <a:cs typeface="Calibri"/>
            </a:endParaRPr>
          </a:p>
          <a:p>
            <a:pPr marL="0" indent="0">
              <a:buNone/>
            </a:pPr>
            <a:endParaRPr lang="en-US" dirty="0">
              <a:latin typeface="Calibri"/>
              <a:cs typeface="Calibri"/>
            </a:endParaRPr>
          </a:p>
          <a:p>
            <a:pPr marL="0" indent="0">
              <a:buNone/>
            </a:pPr>
            <a:r>
              <a:rPr lang="en-US" dirty="0">
                <a:latin typeface="Calibri"/>
                <a:cs typeface="Calibri"/>
              </a:rPr>
              <a:t>What are your predictions? </a:t>
            </a:r>
            <a:endParaRPr lang="en-US" dirty="0">
              <a:cs typeface="Calibri"/>
            </a:endParaRPr>
          </a:p>
          <a:p>
            <a:pPr marL="393700" indent="-177800"/>
            <a:r>
              <a:rPr lang="en-US" dirty="0">
                <a:latin typeface="Calibri"/>
                <a:cs typeface="Calibri"/>
              </a:rPr>
              <a:t>Cup </a:t>
            </a:r>
          </a:p>
          <a:p>
            <a:pPr marL="393700" indent="-177800"/>
            <a:r>
              <a:rPr lang="en-US" dirty="0">
                <a:latin typeface="Calibri"/>
                <a:cs typeface="Calibri"/>
              </a:rPr>
              <a:t>Salt </a:t>
            </a:r>
            <a:endParaRPr lang="en-US" dirty="0">
              <a:cs typeface="Calibri"/>
            </a:endParaRPr>
          </a:p>
          <a:p>
            <a:pPr marL="393700" indent="-177800"/>
            <a:r>
              <a:rPr lang="en-US" dirty="0">
                <a:latin typeface="Calibri"/>
                <a:cs typeface="Calibri"/>
              </a:rPr>
              <a:t>Water </a:t>
            </a:r>
            <a:endParaRPr lang="en-US" dirty="0">
              <a:cs typeface="Calibri"/>
            </a:endParaRPr>
          </a:p>
          <a:p>
            <a:endParaRPr lang="en-US" dirty="0">
              <a:cs typeface="Calibri"/>
            </a:endParaRPr>
          </a:p>
          <a:p>
            <a:endParaRPr lang="en-US" dirty="0">
              <a:cs typeface="Calibri"/>
            </a:endParaRPr>
          </a:p>
        </p:txBody>
      </p:sp>
      <p:pic>
        <p:nvPicPr>
          <p:cNvPr id="3" name="Content Placeholder 4" descr="A close up of a hat&#10;&#10;Description generated with high confidence">
            <a:extLst>
              <a:ext uri="{FF2B5EF4-FFF2-40B4-BE49-F238E27FC236}">
                <a16:creationId xmlns:a16="http://schemas.microsoft.com/office/drawing/2014/main" id="{C2A913ED-5863-4AB6-922B-86010445723F}"/>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133461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432C0-16D3-4AFA-8762-81BBD10EF322}"/>
              </a:ext>
            </a:extLst>
          </p:cNvPr>
          <p:cNvSpPr>
            <a:spLocks noGrp="1"/>
          </p:cNvSpPr>
          <p:nvPr>
            <p:ph type="title"/>
          </p:nvPr>
        </p:nvSpPr>
        <p:spPr/>
        <p:txBody>
          <a:bodyPr/>
          <a:lstStyle/>
          <a:p>
            <a:r>
              <a:rPr lang="en-US">
                <a:latin typeface="Calibri"/>
                <a:cs typeface="Calibri"/>
              </a:rPr>
              <a:t>Where did the salt go? </a:t>
            </a:r>
            <a:endParaRPr lang="en-US"/>
          </a:p>
        </p:txBody>
      </p:sp>
      <p:sp>
        <p:nvSpPr>
          <p:cNvPr id="2" name="Text Placeholder 1">
            <a:extLst>
              <a:ext uri="{FF2B5EF4-FFF2-40B4-BE49-F238E27FC236}">
                <a16:creationId xmlns:a16="http://schemas.microsoft.com/office/drawing/2014/main" id="{37BF0864-F246-48A9-933A-2CDAC873929A}"/>
              </a:ext>
            </a:extLst>
          </p:cNvPr>
          <p:cNvSpPr>
            <a:spLocks noGrp="1"/>
          </p:cNvSpPr>
          <p:nvPr>
            <p:ph idx="1"/>
          </p:nvPr>
        </p:nvSpPr>
        <p:spPr/>
        <p:txBody>
          <a:bodyPr lIns="91440" tIns="45720" rIns="91440" bIns="45720" anchor="t"/>
          <a:lstStyle/>
          <a:p>
            <a:endParaRPr lang="en-US" dirty="0">
              <a:latin typeface="Calibri"/>
              <a:cs typeface="Calibri"/>
            </a:endParaRPr>
          </a:p>
          <a:p>
            <a:endParaRPr lang="en-US" dirty="0">
              <a:latin typeface="Calibri"/>
              <a:cs typeface="Calibri"/>
            </a:endParaRPr>
          </a:p>
          <a:p>
            <a:r>
              <a:rPr lang="en-US" dirty="0">
                <a:latin typeface="Calibri"/>
                <a:cs typeface="Calibri"/>
              </a:rPr>
              <a:t>What does "Conservation of Mass" mean?</a:t>
            </a:r>
            <a:endParaRPr lang="en-US" dirty="0">
              <a:cs typeface="Calibri" panose="020F0502020204030204" pitchFamily="34" charset="0"/>
            </a:endParaRPr>
          </a:p>
          <a:p>
            <a:endParaRPr lang="en-US" dirty="0">
              <a:cs typeface="Calibri" panose="020F0502020204030204" pitchFamily="34" charset="0"/>
            </a:endParaRPr>
          </a:p>
          <a:p>
            <a:r>
              <a:rPr lang="en-US" dirty="0">
                <a:latin typeface="Calibri"/>
                <a:cs typeface="Calibri"/>
              </a:rPr>
              <a:t>Can you use an example of your own?</a:t>
            </a:r>
            <a:endParaRPr lang="en-US" dirty="0">
              <a:cs typeface="Calibri" panose="020F0502020204030204" pitchFamily="34" charset="0"/>
            </a:endParaRPr>
          </a:p>
        </p:txBody>
      </p:sp>
      <p:pic>
        <p:nvPicPr>
          <p:cNvPr id="5" name="Content Placeholder 4" descr="A close up of a hat&#10;&#10;Description generated with high confidence">
            <a:extLst>
              <a:ext uri="{FF2B5EF4-FFF2-40B4-BE49-F238E27FC236}">
                <a16:creationId xmlns:a16="http://schemas.microsoft.com/office/drawing/2014/main" id="{EE86F3B7-4617-40A3-BC08-E965B5E1400A}"/>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143674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EDBEEE-565A-C246-8D85-AC7F220210EB}"/>
              </a:ext>
            </a:extLst>
          </p:cNvPr>
          <p:cNvSpPr>
            <a:spLocks noGrp="1"/>
          </p:cNvSpPr>
          <p:nvPr>
            <p:ph type="title"/>
          </p:nvPr>
        </p:nvSpPr>
        <p:spPr>
          <a:xfrm>
            <a:off x="189689" y="2133600"/>
            <a:ext cx="2210612" cy="3591421"/>
          </a:xfrm>
        </p:spPr>
        <p:txBody>
          <a:bodyPr lIns="91440" tIns="45720" rIns="91440" bIns="45720" anchor="t">
            <a:normAutofit/>
          </a:bodyPr>
          <a:lstStyle/>
          <a:p>
            <a:r>
              <a:rPr lang="en-US" dirty="0">
                <a:latin typeface="Calibri"/>
                <a:cs typeface="Calibri"/>
              </a:rPr>
              <a:t>Lesson 3: Testing the Water</a:t>
            </a:r>
            <a:endParaRPr lang="en-US" dirty="0"/>
          </a:p>
        </p:txBody>
      </p:sp>
      <p:sp>
        <p:nvSpPr>
          <p:cNvPr id="9" name="Content Placeholder 8">
            <a:extLst>
              <a:ext uri="{FF2B5EF4-FFF2-40B4-BE49-F238E27FC236}">
                <a16:creationId xmlns:a16="http://schemas.microsoft.com/office/drawing/2014/main" id="{F7B28DA4-E0A4-9843-8634-D1CE61C8BB6B}"/>
              </a:ext>
            </a:extLst>
          </p:cNvPr>
          <p:cNvSpPr>
            <a:spLocks noGrp="1"/>
          </p:cNvSpPr>
          <p:nvPr>
            <p:ph sz="half" idx="1"/>
          </p:nvPr>
        </p:nvSpPr>
        <p:spPr>
          <a:xfrm>
            <a:off x="2900934" y="868680"/>
            <a:ext cx="2737866" cy="5120640"/>
          </a:xfrm>
        </p:spPr>
        <p:txBody>
          <a:bodyPr lIns="91440" tIns="45720" rIns="91440" bIns="45720" anchor="t">
            <a:normAutofit fontScale="92500" lnSpcReduction="10000"/>
          </a:bodyPr>
          <a:lstStyle/>
          <a:p>
            <a:pPr marL="0" indent="0">
              <a:buNone/>
            </a:pPr>
            <a:r>
              <a:rPr lang="en-US" dirty="0"/>
              <a:t>Sarah is back!</a:t>
            </a:r>
            <a:endParaRPr lang="en-US" dirty="0">
              <a:cs typeface="Calibri"/>
            </a:endParaRPr>
          </a:p>
          <a:p>
            <a:pPr marL="0" indent="0">
              <a:buNone/>
            </a:pPr>
            <a:endParaRPr lang="en-US" dirty="0">
              <a:cs typeface="Calibri"/>
            </a:endParaRPr>
          </a:p>
          <a:p>
            <a:pPr marL="0" indent="0">
              <a:buNone/>
            </a:pPr>
            <a:r>
              <a:rPr lang="en-US" dirty="0"/>
              <a:t>She is going to help us learn more that will help us answer our question:</a:t>
            </a:r>
            <a:endParaRPr lang="en-US" dirty="0">
              <a:cs typeface="Calibri"/>
            </a:endParaRPr>
          </a:p>
          <a:p>
            <a:pPr marL="0" indent="0">
              <a:buNone/>
            </a:pPr>
            <a:r>
              <a:rPr lang="en-US" dirty="0">
                <a:ea typeface="+mn-lt"/>
                <a:cs typeface="+mn-lt"/>
              </a:rPr>
              <a:t>What can we learn about the possible dangerous materials in the pond water? </a:t>
            </a:r>
          </a:p>
        </p:txBody>
      </p:sp>
      <p:pic>
        <p:nvPicPr>
          <p:cNvPr id="5" name="Content Placeholder 4" descr="A person in a blue shirt&#10;&#10;Description automatically generated">
            <a:extLst>
              <a:ext uri="{FF2B5EF4-FFF2-40B4-BE49-F238E27FC236}">
                <a16:creationId xmlns:a16="http://schemas.microsoft.com/office/drawing/2014/main" id="{041B5A86-1638-904B-F1E0-FD1BF3F8E53A}"/>
              </a:ext>
            </a:extLst>
          </p:cNvPr>
          <p:cNvPicPr>
            <a:picLocks noGrp="1" noChangeAspect="1"/>
          </p:cNvPicPr>
          <p:nvPr>
            <p:ph sz="half" idx="2"/>
          </p:nvPr>
        </p:nvPicPr>
        <p:blipFill>
          <a:blip r:embed="rId3"/>
          <a:stretch>
            <a:fillRect/>
          </a:stretch>
        </p:blipFill>
        <p:spPr>
          <a:xfrm>
            <a:off x="6019800" y="1435100"/>
            <a:ext cx="2370415" cy="2875475"/>
          </a:xfrm>
        </p:spPr>
      </p:pic>
      <p:pic>
        <p:nvPicPr>
          <p:cNvPr id="5122" name="Picture 2">
            <a:extLst>
              <a:ext uri="{FF2B5EF4-FFF2-40B4-BE49-F238E27FC236}">
                <a16:creationId xmlns:a16="http://schemas.microsoft.com/office/drawing/2014/main" id="{198B3562-5F7B-E04E-A529-20CEEAD72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17406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43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Testing our Pollutants</a:t>
            </a:r>
            <a:endParaRPr lang="en-US" err="1"/>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endParaRPr lang="en-US" dirty="0">
              <a:latin typeface="Calibri"/>
              <a:cs typeface="Calibri"/>
            </a:endParaRPr>
          </a:p>
          <a:p>
            <a:r>
              <a:rPr lang="en-US" dirty="0">
                <a:latin typeface="Calibri"/>
                <a:cs typeface="Calibri"/>
              </a:rPr>
              <a:t>pH</a:t>
            </a:r>
            <a:endParaRPr lang="en-US" dirty="0">
              <a:cs typeface="Calibri" panose="020F0502020204030204" pitchFamily="34" charset="0"/>
            </a:endParaRPr>
          </a:p>
          <a:p>
            <a:r>
              <a:rPr lang="en-US" dirty="0">
                <a:latin typeface="Calibri"/>
                <a:cs typeface="Calibri"/>
              </a:rPr>
              <a:t>Temperature</a:t>
            </a:r>
          </a:p>
          <a:p>
            <a:r>
              <a:rPr lang="en-US" dirty="0">
                <a:latin typeface="Calibri"/>
                <a:cs typeface="Calibri"/>
              </a:rPr>
              <a:t>Conductivity</a:t>
            </a:r>
            <a:endParaRPr lang="en-US" dirty="0">
              <a:cs typeface="Calibri"/>
            </a:endParaRPr>
          </a:p>
          <a:p>
            <a:r>
              <a:rPr lang="en-US" dirty="0">
                <a:latin typeface="Calibri"/>
                <a:cs typeface="Calibri"/>
              </a:rPr>
              <a:t>Turbidity</a:t>
            </a:r>
            <a:endParaRPr lang="en-US" dirty="0">
              <a:cs typeface="Calibri"/>
            </a:endParaRPr>
          </a:p>
          <a:p>
            <a:endParaRPr lang="en-US" dirty="0">
              <a:cs typeface="Calibri"/>
            </a:endParaRPr>
          </a:p>
          <a:p>
            <a:pPr marL="0" indent="0">
              <a:buNone/>
            </a:pPr>
            <a:r>
              <a:rPr lang="en-US" dirty="0">
                <a:latin typeface="Calibri"/>
                <a:cs typeface="Calibri"/>
              </a:rPr>
              <a:t>What were your results?  </a:t>
            </a:r>
            <a:endParaRPr lang="en-US" dirty="0">
              <a:cs typeface="Calibri" panose="020F0502020204030204" pitchFamily="34" charset="0"/>
            </a:endParaRPr>
          </a:p>
          <a:p>
            <a:endParaRPr lang="en-US" dirty="0">
              <a:cs typeface="Calibri" panose="020F0502020204030204" pitchFamily="34" charset="0"/>
            </a:endParaRPr>
          </a:p>
          <a:p>
            <a:pPr lvl="1"/>
            <a:endParaRPr lang="en-US" dirty="0">
              <a:cs typeface="Calibri" panose="020F0502020204030204" pitchFamily="34" charset="0"/>
            </a:endParaRPr>
          </a:p>
          <a:p>
            <a:pPr marL="0" indent="0">
              <a:buNone/>
            </a:pPr>
            <a:endParaRPr lang="en-US" dirty="0">
              <a:cs typeface="Calibri" panose="020F0502020204030204" pitchFamily="34" charset="0"/>
            </a:endParaRPr>
          </a:p>
          <a:p>
            <a:pPr marL="0" indent="0" algn="ctr">
              <a:buNone/>
            </a:pPr>
            <a:endParaRPr lang="en-US" sz="3600" b="1" i="1" dirty="0">
              <a:cs typeface="Calibri"/>
            </a:endParaRPr>
          </a:p>
        </p:txBody>
      </p:sp>
      <p:pic>
        <p:nvPicPr>
          <p:cNvPr id="7" name="Content Placeholder 4" descr="A close up of a hat&#10;&#10;Description generated with high confidence">
            <a:extLst>
              <a:ext uri="{FF2B5EF4-FFF2-40B4-BE49-F238E27FC236}">
                <a16:creationId xmlns:a16="http://schemas.microsoft.com/office/drawing/2014/main" id="{F82F874F-19A3-419D-B160-A6FEEF338BED}"/>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33495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CF71-2A32-8DF8-6C17-1D1513FF0F40}"/>
              </a:ext>
            </a:extLst>
          </p:cNvPr>
          <p:cNvSpPr>
            <a:spLocks noGrp="1"/>
          </p:cNvSpPr>
          <p:nvPr>
            <p:ph type="title"/>
          </p:nvPr>
        </p:nvSpPr>
        <p:spPr/>
        <p:txBody>
          <a:bodyPr/>
          <a:lstStyle/>
          <a:p>
            <a:r>
              <a:rPr lang="en-US" dirty="0">
                <a:latin typeface="Calibri"/>
                <a:cs typeface="Calibri"/>
              </a:rPr>
              <a:t>pH Scale</a:t>
            </a:r>
            <a:endParaRPr lang="en-US" dirty="0"/>
          </a:p>
        </p:txBody>
      </p:sp>
      <p:pic>
        <p:nvPicPr>
          <p:cNvPr id="5" name="Picture 5" descr="A picture containing calendar&#10;&#10;Description automatically generated">
            <a:extLst>
              <a:ext uri="{FF2B5EF4-FFF2-40B4-BE49-F238E27FC236}">
                <a16:creationId xmlns:a16="http://schemas.microsoft.com/office/drawing/2014/main" id="{25AED7E9-552E-8C3B-E695-277A53D3EF6C}"/>
              </a:ext>
            </a:extLst>
          </p:cNvPr>
          <p:cNvPicPr>
            <a:picLocks noChangeAspect="1"/>
          </p:cNvPicPr>
          <p:nvPr/>
        </p:nvPicPr>
        <p:blipFill rotWithShape="1">
          <a:blip r:embed="rId2"/>
          <a:srcRect t="16375" r="-80" b="-110"/>
          <a:stretch/>
        </p:blipFill>
        <p:spPr>
          <a:xfrm>
            <a:off x="2513221" y="1524000"/>
            <a:ext cx="6630779" cy="4034303"/>
          </a:xfrm>
          <a:prstGeom prst="rect">
            <a:avLst/>
          </a:prstGeom>
        </p:spPr>
      </p:pic>
      <p:pic>
        <p:nvPicPr>
          <p:cNvPr id="4" name="Content Placeholder 4" descr="A close up of a hat&#10;&#10;Description generated with high confidence">
            <a:extLst>
              <a:ext uri="{FF2B5EF4-FFF2-40B4-BE49-F238E27FC236}">
                <a16:creationId xmlns:a16="http://schemas.microsoft.com/office/drawing/2014/main" id="{E1919A64-9EE8-73DC-579B-7ED2FE78473B}"/>
              </a:ext>
            </a:extLst>
          </p:cNvPr>
          <p:cNvPicPr>
            <a:picLocks noChangeAspect="1"/>
          </p:cNvPicPr>
          <p:nvPr/>
        </p:nvPicPr>
        <p:blipFill>
          <a:blip r:embed="rId3"/>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376524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07E82-B088-4E0B-9987-100CEAD50ED4}"/>
              </a:ext>
            </a:extLst>
          </p:cNvPr>
          <p:cNvSpPr>
            <a:spLocks noGrp="1"/>
          </p:cNvSpPr>
          <p:nvPr>
            <p:ph type="title"/>
          </p:nvPr>
        </p:nvSpPr>
        <p:spPr/>
        <p:txBody>
          <a:bodyPr/>
          <a:lstStyle/>
          <a:p>
            <a:r>
              <a:rPr lang="en-US">
                <a:latin typeface="Calibri"/>
                <a:cs typeface="Calibri"/>
              </a:rPr>
              <a:t>Mixtures with the Pollutants </a:t>
            </a:r>
            <a:endParaRPr lang="en-US"/>
          </a:p>
        </p:txBody>
      </p:sp>
      <p:sp>
        <p:nvSpPr>
          <p:cNvPr id="2" name="Text Placeholder 1">
            <a:extLst>
              <a:ext uri="{FF2B5EF4-FFF2-40B4-BE49-F238E27FC236}">
                <a16:creationId xmlns:a16="http://schemas.microsoft.com/office/drawing/2014/main" id="{AA8877B1-45D1-4297-BABC-11AF9221790F}"/>
              </a:ext>
            </a:extLst>
          </p:cNvPr>
          <p:cNvSpPr>
            <a:spLocks noGrp="1"/>
          </p:cNvSpPr>
          <p:nvPr>
            <p:ph idx="1"/>
          </p:nvPr>
        </p:nvSpPr>
        <p:spPr/>
        <p:txBody>
          <a:bodyPr lIns="91440" tIns="45720" rIns="91440" bIns="45720" anchor="t">
            <a:normAutofit lnSpcReduction="10000"/>
          </a:bodyPr>
          <a:lstStyle/>
          <a:p>
            <a:pPr marL="0" indent="0">
              <a:buNone/>
            </a:pPr>
            <a:r>
              <a:rPr lang="en-US">
                <a:latin typeface="Calibri"/>
                <a:cs typeface="Calibri"/>
              </a:rPr>
              <a:t>As a class, for EACH water/pollution mixture:</a:t>
            </a:r>
            <a:br>
              <a:rPr lang="en-US">
                <a:latin typeface="Calibri"/>
                <a:cs typeface="Calibri"/>
              </a:rPr>
            </a:br>
            <a:endParaRPr lang="en-US">
              <a:latin typeface="Calibri"/>
              <a:cs typeface="Calibri"/>
            </a:endParaRPr>
          </a:p>
          <a:p>
            <a:r>
              <a:rPr lang="en-US">
                <a:latin typeface="Calibri"/>
                <a:cs typeface="Calibri"/>
              </a:rPr>
              <a:t>Use a combination of words and pictures to show what you imagine you would see if you zoom WAY, WAY in on the water. </a:t>
            </a:r>
            <a:endParaRPr lang="en-US">
              <a:cs typeface="Calibri" panose="020F0502020204030204" pitchFamily="34" charset="0"/>
            </a:endParaRPr>
          </a:p>
          <a:p>
            <a:endParaRPr lang="en-US">
              <a:cs typeface="Calibri"/>
            </a:endParaRPr>
          </a:p>
          <a:p>
            <a:r>
              <a:rPr lang="en-US">
                <a:latin typeface="Calibri"/>
                <a:cs typeface="Calibri"/>
              </a:rPr>
              <a:t>If any new questions come up, record them in your notebook for the Driving Question Board.</a:t>
            </a:r>
          </a:p>
          <a:p>
            <a:pPr marL="0" indent="0">
              <a:buNone/>
            </a:pPr>
            <a:endParaRPr lang="en-US">
              <a:cs typeface="Calibri"/>
            </a:endParaRPr>
          </a:p>
        </p:txBody>
      </p:sp>
      <p:pic>
        <p:nvPicPr>
          <p:cNvPr id="5" name="Content Placeholder 4" descr="A close up of a hat&#10;&#10;Description generated with high confidence">
            <a:extLst>
              <a:ext uri="{FF2B5EF4-FFF2-40B4-BE49-F238E27FC236}">
                <a16:creationId xmlns:a16="http://schemas.microsoft.com/office/drawing/2014/main" id="{53900B38-88DB-4D61-91C5-8EE64AADA842}"/>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11786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Considering Another Model</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sz="half" idx="1"/>
          </p:nvPr>
        </p:nvSpPr>
        <p:spPr/>
        <p:txBody>
          <a:bodyPr lIns="91440" tIns="45720" rIns="91440" bIns="45720" anchor="t">
            <a:normAutofit/>
          </a:bodyPr>
          <a:lstStyle/>
          <a:p>
            <a:endParaRPr lang="en-US" dirty="0">
              <a:cs typeface="Calibri" panose="020F0502020204030204" pitchFamily="34" charset="0"/>
            </a:endParaRPr>
          </a:p>
          <a:p>
            <a:endParaRPr lang="en-US" dirty="0">
              <a:latin typeface="Calibri"/>
              <a:cs typeface="Calibri"/>
            </a:endParaRPr>
          </a:p>
          <a:p>
            <a:pPr lvl="1"/>
            <a:endParaRPr lang="en-US" dirty="0">
              <a:cs typeface="Calibri" panose="020F0502020204030204" pitchFamily="34" charset="0"/>
            </a:endParaRPr>
          </a:p>
          <a:p>
            <a:pPr marL="0" indent="0">
              <a:buNone/>
            </a:pPr>
            <a:endParaRPr lang="en-US" dirty="0">
              <a:cs typeface="Calibri" panose="020F0502020204030204" pitchFamily="34" charset="0"/>
            </a:endParaRPr>
          </a:p>
          <a:p>
            <a:pPr marL="0" indent="0" algn="ctr">
              <a:buNone/>
            </a:pPr>
            <a:endParaRPr lang="en-US" sz="3600" b="1" i="1" dirty="0">
              <a:cs typeface="Calibri" panose="020F0502020204030204" pitchFamily="34" charset="0"/>
            </a:endParaRPr>
          </a:p>
        </p:txBody>
      </p:sp>
      <p:sp>
        <p:nvSpPr>
          <p:cNvPr id="9" name="Content Placeholder 8">
            <a:extLst>
              <a:ext uri="{FF2B5EF4-FFF2-40B4-BE49-F238E27FC236}">
                <a16:creationId xmlns:a16="http://schemas.microsoft.com/office/drawing/2014/main" id="{870556C4-953A-1A6B-4437-5C5AD122285C}"/>
              </a:ext>
            </a:extLst>
          </p:cNvPr>
          <p:cNvSpPr>
            <a:spLocks noGrp="1"/>
          </p:cNvSpPr>
          <p:nvPr>
            <p:ph sz="half" idx="2"/>
          </p:nvPr>
        </p:nvSpPr>
        <p:spPr/>
        <p:txBody>
          <a:bodyPr/>
          <a:lstStyle/>
          <a:p>
            <a:pPr marL="0" indent="0">
              <a:buNone/>
            </a:pPr>
            <a:r>
              <a:rPr lang="en-US" dirty="0">
                <a:latin typeface="Calibri"/>
                <a:cs typeface="Calibri"/>
              </a:rPr>
              <a:t>Here's one model scientists have developed to think about water when they zoom way, way in.</a:t>
            </a:r>
          </a:p>
        </p:txBody>
      </p:sp>
      <p:pic>
        <p:nvPicPr>
          <p:cNvPr id="6" name="Picture 6" descr="A picture containing text, electronics, display&#10;&#10;Description automatically generated">
            <a:extLst>
              <a:ext uri="{FF2B5EF4-FFF2-40B4-BE49-F238E27FC236}">
                <a16:creationId xmlns:a16="http://schemas.microsoft.com/office/drawing/2014/main" id="{A7E018A9-0E12-40BA-95A0-C3F43F19A838}"/>
              </a:ext>
            </a:extLst>
          </p:cNvPr>
          <p:cNvPicPr>
            <a:picLocks noChangeAspect="1"/>
          </p:cNvPicPr>
          <p:nvPr/>
        </p:nvPicPr>
        <p:blipFill rotWithShape="1">
          <a:blip r:embed="rId3"/>
          <a:srcRect t="1508" r="-241" b="251"/>
          <a:stretch/>
        </p:blipFill>
        <p:spPr>
          <a:xfrm>
            <a:off x="2891767" y="2199534"/>
            <a:ext cx="2615207" cy="2449790"/>
          </a:xfrm>
          <a:prstGeom prst="rect">
            <a:avLst/>
          </a:prstGeom>
        </p:spPr>
      </p:pic>
      <p:pic>
        <p:nvPicPr>
          <p:cNvPr id="8" name="Content Placeholder 4" descr="A close up of a hat&#10;&#10;Description generated with high confidence">
            <a:extLst>
              <a:ext uri="{FF2B5EF4-FFF2-40B4-BE49-F238E27FC236}">
                <a16:creationId xmlns:a16="http://schemas.microsoft.com/office/drawing/2014/main" id="{05EAA08E-D691-4B86-BDCC-2EDAD2EE3E1F}"/>
              </a:ext>
            </a:extLst>
          </p:cNvPr>
          <p:cNvPicPr>
            <a:picLocks noChangeAspect="1"/>
          </p:cNvPicPr>
          <p:nvPr/>
        </p:nvPicPr>
        <p:blipFill>
          <a:blip r:embed="rId4"/>
          <a:stretch>
            <a:fillRect/>
          </a:stretch>
        </p:blipFill>
        <p:spPr>
          <a:xfrm>
            <a:off x="8337026" y="177155"/>
            <a:ext cx="650158" cy="650158"/>
          </a:xfrm>
          <a:prstGeom prst="rect">
            <a:avLst/>
          </a:prstGeom>
          <a:ln>
            <a:solidFill>
              <a:srgbClr val="F8F8F8"/>
            </a:solidFill>
          </a:ln>
        </p:spPr>
      </p:pic>
      <p:sp>
        <p:nvSpPr>
          <p:cNvPr id="7" name="TextBox 6">
            <a:extLst>
              <a:ext uri="{FF2B5EF4-FFF2-40B4-BE49-F238E27FC236}">
                <a16:creationId xmlns:a16="http://schemas.microsoft.com/office/drawing/2014/main" id="{366C1E5B-C273-CC96-5031-F679FC3BCC52}"/>
              </a:ext>
            </a:extLst>
          </p:cNvPr>
          <p:cNvSpPr txBox="1"/>
          <p:nvPr/>
        </p:nvSpPr>
        <p:spPr>
          <a:xfrm>
            <a:off x="1981200" y="6304002"/>
            <a:ext cx="6172200" cy="553998"/>
          </a:xfrm>
          <a:prstGeom prst="rect">
            <a:avLst/>
          </a:prstGeom>
          <a:noFill/>
        </p:spPr>
        <p:txBody>
          <a:bodyPr wrap="square" rtlCol="0">
            <a:spAutoFit/>
          </a:bodyPr>
          <a:lstStyle/>
          <a:p>
            <a:r>
              <a:rPr lang="en-US" sz="1000" i="1" dirty="0">
                <a:latin typeface="Calibri"/>
                <a:cs typeface="Calibri"/>
              </a:rPr>
              <a:t>Image from the </a:t>
            </a:r>
            <a:r>
              <a:rPr lang="en-US" sz="1000" i="1" dirty="0" err="1">
                <a:latin typeface="Calibri"/>
                <a:cs typeface="Calibri"/>
              </a:rPr>
              <a:t>PhET</a:t>
            </a:r>
            <a:r>
              <a:rPr lang="en-US" sz="1000" i="1" dirty="0">
                <a:latin typeface="Calibri"/>
                <a:cs typeface="Calibri"/>
              </a:rPr>
              <a:t> Simulation</a:t>
            </a:r>
            <a:endParaRPr lang="en-US" sz="1000" dirty="0">
              <a:cs typeface="Calibri" panose="020F0502020204030204" pitchFamily="34" charset="0"/>
            </a:endParaRPr>
          </a:p>
          <a:p>
            <a:r>
              <a:rPr lang="en-US" sz="1000" i="1" dirty="0">
                <a:latin typeface="Calibri"/>
                <a:cs typeface="Calibri"/>
              </a:rPr>
              <a:t>Link: </a:t>
            </a:r>
            <a:r>
              <a:rPr lang="en-US" sz="1000" dirty="0">
                <a:latin typeface="Calibri"/>
                <a:cs typeface="Calibri"/>
                <a:hlinkClick r:id="rId5"/>
              </a:rPr>
              <a:t>https://phet.colorado.edu/sims/html/states-of-matter-basics/latest/states-of-matter-basics_en.html</a:t>
            </a:r>
            <a:r>
              <a:rPr lang="en-US" sz="1000" dirty="0">
                <a:latin typeface="Calibri"/>
                <a:cs typeface="Calibri"/>
              </a:rPr>
              <a:t> </a:t>
            </a:r>
            <a:endParaRPr lang="en-US" sz="1000" i="1" dirty="0">
              <a:cs typeface="Calibri" panose="020F0502020204030204" pitchFamily="34" charset="0"/>
            </a:endParaRPr>
          </a:p>
          <a:p>
            <a:r>
              <a:rPr lang="en-US" sz="1000" dirty="0"/>
              <a:t> </a:t>
            </a:r>
          </a:p>
        </p:txBody>
      </p:sp>
    </p:spTree>
    <p:extLst>
      <p:ext uri="{BB962C8B-B14F-4D97-AF65-F5344CB8AC3E}">
        <p14:creationId xmlns:p14="http://schemas.microsoft.com/office/powerpoint/2010/main" val="394875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Checking Your Model</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pPr marL="457200" indent="-457200"/>
            <a:endParaRPr lang="en-US" dirty="0">
              <a:latin typeface="Calibri"/>
              <a:cs typeface="Calibri"/>
            </a:endParaRPr>
          </a:p>
          <a:p>
            <a:pPr marL="457200" indent="-457200"/>
            <a:endParaRPr lang="en-US" dirty="0">
              <a:latin typeface="Calibri"/>
              <a:cs typeface="Calibri"/>
            </a:endParaRPr>
          </a:p>
          <a:p>
            <a:pPr marL="457200" indent="-457200"/>
            <a:r>
              <a:rPr lang="en-US" dirty="0">
                <a:latin typeface="Calibri"/>
                <a:cs typeface="Calibri"/>
              </a:rPr>
              <a:t>Does your model show how water particles mix with the pollutant's particles?</a:t>
            </a:r>
            <a:endParaRPr lang="en-US" i="1" dirty="0">
              <a:cs typeface="Calibri" panose="020F0502020204030204" pitchFamily="34" charset="0"/>
            </a:endParaRPr>
          </a:p>
          <a:p>
            <a:pPr marL="457200" indent="-457200"/>
            <a:r>
              <a:rPr lang="en-US" dirty="0">
                <a:latin typeface="Calibri"/>
                <a:cs typeface="Calibri"/>
              </a:rPr>
              <a:t>Create a caption</a:t>
            </a:r>
            <a:endParaRPr lang="en-US" i="1" dirty="0">
              <a:cs typeface="Calibri" panose="020F0502020204030204" pitchFamily="34" charset="0"/>
            </a:endParaRPr>
          </a:p>
          <a:p>
            <a:pPr marL="914400" lvl="1"/>
            <a:r>
              <a:rPr lang="en-US" i="1" dirty="0">
                <a:latin typeface="Calibri"/>
                <a:cs typeface="Calibri"/>
              </a:rPr>
              <a:t>I showed ______. </a:t>
            </a:r>
            <a:endParaRPr lang="en-US" i="1" dirty="0">
              <a:cs typeface="Calibri" panose="020F0502020204030204" pitchFamily="34" charset="0"/>
            </a:endParaRPr>
          </a:p>
          <a:p>
            <a:pPr marL="914400" lvl="1"/>
            <a:r>
              <a:rPr lang="en-US" i="1" dirty="0">
                <a:latin typeface="Calibri"/>
                <a:cs typeface="Calibri"/>
              </a:rPr>
              <a:t>This represents ____. </a:t>
            </a:r>
            <a:endParaRPr lang="en-US" i="1" dirty="0">
              <a:cs typeface="Calibri" panose="020F0502020204030204" pitchFamily="34" charset="0"/>
            </a:endParaRPr>
          </a:p>
        </p:txBody>
      </p:sp>
      <p:pic>
        <p:nvPicPr>
          <p:cNvPr id="7" name="Content Placeholder 4" descr="A close up of a hat&#10;&#10;Description generated with high confidence">
            <a:extLst>
              <a:ext uri="{FF2B5EF4-FFF2-40B4-BE49-F238E27FC236}">
                <a16:creationId xmlns:a16="http://schemas.microsoft.com/office/drawing/2014/main" id="{FF3AAC5F-22BF-46D6-A523-5EBD7E90FD58}"/>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10288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432C0-16D3-4AFA-8762-81BBD10EF322}"/>
              </a:ext>
            </a:extLst>
          </p:cNvPr>
          <p:cNvSpPr>
            <a:spLocks noGrp="1"/>
          </p:cNvSpPr>
          <p:nvPr>
            <p:ph type="title"/>
          </p:nvPr>
        </p:nvSpPr>
        <p:spPr/>
        <p:txBody>
          <a:bodyPr/>
          <a:lstStyle/>
          <a:p>
            <a:r>
              <a:rPr lang="en-US">
                <a:latin typeface="Calibri"/>
                <a:cs typeface="Calibri"/>
              </a:rPr>
              <a:t>Eliminating Some Pollutants?</a:t>
            </a:r>
            <a:endParaRPr lang="en-US"/>
          </a:p>
        </p:txBody>
      </p:sp>
      <p:sp>
        <p:nvSpPr>
          <p:cNvPr id="2" name="Text Placeholder 1">
            <a:extLst>
              <a:ext uri="{FF2B5EF4-FFF2-40B4-BE49-F238E27FC236}">
                <a16:creationId xmlns:a16="http://schemas.microsoft.com/office/drawing/2014/main" id="{37BF0864-F246-48A9-933A-2CDAC873929A}"/>
              </a:ext>
            </a:extLst>
          </p:cNvPr>
          <p:cNvSpPr>
            <a:spLocks noGrp="1"/>
          </p:cNvSpPr>
          <p:nvPr>
            <p:ph idx="1"/>
          </p:nvPr>
        </p:nvSpPr>
        <p:spPr/>
        <p:txBody>
          <a:bodyPr lIns="91440" tIns="45720" rIns="91440" bIns="45720" anchor="t"/>
          <a:lstStyle/>
          <a:p>
            <a:pPr marL="0" indent="0">
              <a:buNone/>
            </a:pPr>
            <a:endParaRPr lang="en-US" dirty="0">
              <a:latin typeface="Calibri"/>
              <a:cs typeface="Calibri"/>
            </a:endParaRPr>
          </a:p>
          <a:p>
            <a:pPr marL="0" indent="0">
              <a:buNone/>
            </a:pPr>
            <a:endParaRPr lang="en-US" dirty="0">
              <a:latin typeface="Calibri"/>
              <a:cs typeface="Calibri"/>
            </a:endParaRPr>
          </a:p>
          <a:p>
            <a:pPr marL="0" indent="0">
              <a:buNone/>
            </a:pPr>
            <a:endParaRPr lang="en-US" dirty="0">
              <a:latin typeface="Calibri"/>
              <a:cs typeface="Calibri"/>
            </a:endParaRPr>
          </a:p>
          <a:p>
            <a:pPr marL="0" indent="0">
              <a:buNone/>
            </a:pPr>
            <a:r>
              <a:rPr lang="en-US" dirty="0">
                <a:latin typeface="Calibri"/>
                <a:cs typeface="Calibri"/>
              </a:rPr>
              <a:t>With what we know about the properties of pollutants, are there any we can eliminate from our possibilities of what is in the pond? </a:t>
            </a:r>
            <a:endParaRPr lang="en-US" dirty="0">
              <a:cs typeface="Calibri" panose="020F0502020204030204" pitchFamily="34" charset="0"/>
            </a:endParaRPr>
          </a:p>
        </p:txBody>
      </p:sp>
      <p:pic>
        <p:nvPicPr>
          <p:cNvPr id="5" name="Content Placeholder 4" descr="A close up of a hat&#10;&#10;Description generated with high confidence">
            <a:extLst>
              <a:ext uri="{FF2B5EF4-FFF2-40B4-BE49-F238E27FC236}">
                <a16:creationId xmlns:a16="http://schemas.microsoft.com/office/drawing/2014/main" id="{42B4C176-F76E-4A58-AF42-E5F49CC2FF91}"/>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293966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E990-18D0-B231-CA0F-E134B5855052}"/>
              </a:ext>
            </a:extLst>
          </p:cNvPr>
          <p:cNvSpPr>
            <a:spLocks noGrp="1"/>
          </p:cNvSpPr>
          <p:nvPr>
            <p:ph type="title"/>
          </p:nvPr>
        </p:nvSpPr>
        <p:spPr/>
        <p:txBody>
          <a:bodyPr/>
          <a:lstStyle/>
          <a:p>
            <a:r>
              <a:rPr lang="en-US" dirty="0"/>
              <a:t>Winter Institute at a Glance</a:t>
            </a:r>
          </a:p>
        </p:txBody>
      </p:sp>
      <p:graphicFrame>
        <p:nvGraphicFramePr>
          <p:cNvPr id="3" name="Table 2">
            <a:extLst>
              <a:ext uri="{FF2B5EF4-FFF2-40B4-BE49-F238E27FC236}">
                <a16:creationId xmlns:a16="http://schemas.microsoft.com/office/drawing/2014/main" id="{EEAD3CA6-4335-124C-05C4-6373317BF967}"/>
              </a:ext>
            </a:extLst>
          </p:cNvPr>
          <p:cNvGraphicFramePr>
            <a:graphicFrameLocks noGrp="1"/>
          </p:cNvGraphicFramePr>
          <p:nvPr/>
        </p:nvGraphicFramePr>
        <p:xfrm>
          <a:off x="495300" y="2209800"/>
          <a:ext cx="8153400" cy="374396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725719578"/>
                    </a:ext>
                  </a:extLst>
                </a:gridCol>
                <a:gridCol w="4076700">
                  <a:extLst>
                    <a:ext uri="{9D8B030D-6E8A-4147-A177-3AD203B41FA5}">
                      <a16:colId xmlns:a16="http://schemas.microsoft.com/office/drawing/2014/main" val="775968224"/>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extLst>
                  <a:ext uri="{0D108BD9-81ED-4DB2-BD59-A6C34878D82A}">
                    <a16:rowId xmlns:a16="http://schemas.microsoft.com/office/drawing/2014/main" val="218250"/>
                  </a:ext>
                </a:extLst>
              </a:tr>
              <a:tr h="370840">
                <a:tc>
                  <a:txBody>
                    <a:bodyPr/>
                    <a:lstStyle/>
                    <a:p>
                      <a:r>
                        <a:rPr lang="en-US" sz="1400" dirty="0">
                          <a:solidFill>
                            <a:schemeClr val="tx1">
                              <a:lumMod val="50000"/>
                            </a:schemeClr>
                          </a:solidFill>
                        </a:rPr>
                        <a:t>Opening</a:t>
                      </a:r>
                    </a:p>
                  </a:txBody>
                  <a:tcPr/>
                </a:tc>
                <a:tc>
                  <a:txBody>
                    <a:bodyPr/>
                    <a:lstStyle/>
                    <a:p>
                      <a:r>
                        <a:rPr lang="en-US" sz="1400" kern="1200" dirty="0">
                          <a:solidFill>
                            <a:schemeClr val="tx1">
                              <a:lumMod val="50000"/>
                            </a:schemeClr>
                          </a:solidFill>
                          <a:latin typeface="+mn-lt"/>
                          <a:ea typeface="+mn-ea"/>
                          <a:cs typeface="+mn-cs"/>
                        </a:rPr>
                        <a:t>Opening</a:t>
                      </a:r>
                    </a:p>
                  </a:txBody>
                  <a:tcPr/>
                </a:tc>
                <a:extLst>
                  <a:ext uri="{0D108BD9-81ED-4DB2-BD59-A6C34878D82A}">
                    <a16:rowId xmlns:a16="http://schemas.microsoft.com/office/drawing/2014/main" val="1981050545"/>
                  </a:ext>
                </a:extLst>
              </a:tr>
              <a:tr h="370840">
                <a:tc>
                  <a:txBody>
                    <a:bodyPr/>
                    <a:lstStyle/>
                    <a:p>
                      <a:r>
                        <a:rPr lang="en-US" sz="1400" dirty="0">
                          <a:solidFill>
                            <a:schemeClr val="tx1">
                              <a:lumMod val="50000"/>
                            </a:schemeClr>
                          </a:solidFill>
                        </a:rPr>
                        <a:t>Fall video reflection</a:t>
                      </a:r>
                    </a:p>
                  </a:txBody>
                  <a:tcPr/>
                </a:tc>
                <a:tc>
                  <a:txBody>
                    <a:bodyPr/>
                    <a:lstStyle/>
                    <a:p>
                      <a:r>
                        <a:rPr lang="en-US" sz="1400" kern="1200" dirty="0">
                          <a:solidFill>
                            <a:schemeClr val="tx1">
                              <a:lumMod val="50000"/>
                            </a:schemeClr>
                          </a:solidFill>
                          <a:latin typeface="+mn-lt"/>
                          <a:ea typeface="+mn-ea"/>
                          <a:cs typeface="+mn-cs"/>
                        </a:rPr>
                        <a:t>Video Analysis</a:t>
                      </a:r>
                    </a:p>
                  </a:txBody>
                  <a:tcPr/>
                </a:tc>
                <a:extLst>
                  <a:ext uri="{0D108BD9-81ED-4DB2-BD59-A6C34878D82A}">
                    <a16:rowId xmlns:a16="http://schemas.microsoft.com/office/drawing/2014/main" val="680900918"/>
                  </a:ext>
                </a:extLst>
              </a:tr>
              <a:tr h="370840">
                <a:tc>
                  <a:txBody>
                    <a:bodyPr/>
                    <a:lstStyle/>
                    <a:p>
                      <a:r>
                        <a:rPr lang="en-US" sz="1400" dirty="0">
                          <a:solidFill>
                            <a:schemeClr val="tx1">
                              <a:lumMod val="50000"/>
                            </a:schemeClr>
                          </a:solidFill>
                        </a:rPr>
                        <a:t>Content deepening: L1</a:t>
                      </a:r>
                    </a:p>
                    <a:p>
                      <a:pPr marL="285750" indent="-285750">
                        <a:buFont typeface="Arial" panose="020B0604020202020204" pitchFamily="34" charset="0"/>
                        <a:buChar char="•"/>
                      </a:pPr>
                      <a:r>
                        <a:rPr lang="en-US" sz="1400" dirty="0">
                          <a:solidFill>
                            <a:schemeClr val="tx1">
                              <a:lumMod val="50000"/>
                            </a:schemeClr>
                          </a:solidFill>
                        </a:rPr>
                        <a:t>Teacher setup</a:t>
                      </a:r>
                    </a:p>
                    <a:p>
                      <a:pPr marL="285750" indent="-285750">
                        <a:buFont typeface="Arial" panose="020B0604020202020204" pitchFamily="34" charset="0"/>
                        <a:buChar char="•"/>
                      </a:pPr>
                      <a:r>
                        <a:rPr lang="en-US" sz="1400" dirty="0">
                          <a:solidFill>
                            <a:schemeClr val="tx1">
                              <a:lumMod val="50000"/>
                            </a:schemeClr>
                          </a:solidFill>
                        </a:rPr>
                        <a:t>Science learner experience</a:t>
                      </a:r>
                    </a:p>
                    <a:p>
                      <a:pPr marL="285750" indent="-285750">
                        <a:buFont typeface="Arial" panose="020B0604020202020204" pitchFamily="34" charset="0"/>
                        <a:buChar char="•"/>
                      </a:pPr>
                      <a:r>
                        <a:rPr lang="en-US" sz="1400" dirty="0">
                          <a:solidFill>
                            <a:schemeClr val="tx1">
                              <a:lumMod val="50000"/>
                            </a:schemeClr>
                          </a:solidFill>
                        </a:rPr>
                        <a:t>Teacher debrief</a:t>
                      </a:r>
                    </a:p>
                  </a:txBody>
                  <a:tcPr/>
                </a:tc>
                <a:tc>
                  <a:txBody>
                    <a:bodyPr/>
                    <a:lstStyle/>
                    <a:p>
                      <a:r>
                        <a:rPr lang="en-US" sz="1400" kern="1200" dirty="0">
                          <a:solidFill>
                            <a:schemeClr val="tx1">
                              <a:lumMod val="50000"/>
                            </a:schemeClr>
                          </a:solidFill>
                          <a:latin typeface="+mn-lt"/>
                          <a:ea typeface="+mn-ea"/>
                          <a:cs typeface="+mn-cs"/>
                        </a:rPr>
                        <a:t>Content deepening: L6-7</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Teacher setup</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Science learner experience</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Teacher debrief</a:t>
                      </a:r>
                    </a:p>
                  </a:txBody>
                  <a:tcPr/>
                </a:tc>
                <a:extLst>
                  <a:ext uri="{0D108BD9-81ED-4DB2-BD59-A6C34878D82A}">
                    <a16:rowId xmlns:a16="http://schemas.microsoft.com/office/drawing/2014/main" val="1477874500"/>
                  </a:ext>
                </a:extLst>
              </a:tr>
              <a:tr h="370840">
                <a:tc>
                  <a:txBody>
                    <a:bodyPr/>
                    <a:lstStyle/>
                    <a:p>
                      <a:r>
                        <a:rPr lang="en-US" sz="1400" dirty="0">
                          <a:solidFill>
                            <a:schemeClr val="tx1">
                              <a:lumMod val="50000"/>
                            </a:schemeClr>
                          </a:solidFill>
                        </a:rPr>
                        <a:t>Video analysis</a:t>
                      </a:r>
                    </a:p>
                  </a:txBody>
                  <a:tcPr/>
                </a:tc>
                <a:tc>
                  <a:txBody>
                    <a:bodyPr/>
                    <a:lstStyle/>
                    <a:p>
                      <a:r>
                        <a:rPr lang="en-US" sz="1400" kern="1200" dirty="0">
                          <a:solidFill>
                            <a:schemeClr val="tx1">
                              <a:lumMod val="50000"/>
                            </a:schemeClr>
                          </a:solidFill>
                          <a:latin typeface="+mn-lt"/>
                          <a:ea typeface="+mn-ea"/>
                          <a:cs typeface="+mn-cs"/>
                        </a:rPr>
                        <a:t>Curriculum binders</a:t>
                      </a:r>
                    </a:p>
                  </a:txBody>
                  <a:tcPr/>
                </a:tc>
                <a:extLst>
                  <a:ext uri="{0D108BD9-81ED-4DB2-BD59-A6C34878D82A}">
                    <a16:rowId xmlns:a16="http://schemas.microsoft.com/office/drawing/2014/main" val="3714847893"/>
                  </a:ext>
                </a:extLst>
              </a:tr>
              <a:tr h="370840">
                <a:tc>
                  <a:txBody>
                    <a:bodyPr/>
                    <a:lstStyle/>
                    <a:p>
                      <a:r>
                        <a:rPr lang="en-US" sz="1400" dirty="0">
                          <a:solidFill>
                            <a:schemeClr val="tx1">
                              <a:lumMod val="50000"/>
                            </a:schemeClr>
                          </a:solidFill>
                        </a:rPr>
                        <a:t>Content deepening: L2-5 + Lunch</a:t>
                      </a:r>
                    </a:p>
                    <a:p>
                      <a:pPr marL="285750" indent="-285750">
                        <a:buFont typeface="Arial" panose="020B0604020202020204" pitchFamily="34" charset="0"/>
                        <a:buChar char="•"/>
                      </a:pPr>
                      <a:r>
                        <a:rPr lang="en-US" sz="1400" dirty="0">
                          <a:solidFill>
                            <a:schemeClr val="tx1">
                              <a:lumMod val="50000"/>
                            </a:schemeClr>
                          </a:solidFill>
                        </a:rPr>
                        <a:t>Teacher setup</a:t>
                      </a:r>
                    </a:p>
                    <a:p>
                      <a:pPr marL="285750" indent="-285750">
                        <a:buFont typeface="Arial" panose="020B0604020202020204" pitchFamily="34" charset="0"/>
                        <a:buChar char="•"/>
                      </a:pPr>
                      <a:r>
                        <a:rPr lang="en-US" sz="1400" dirty="0">
                          <a:solidFill>
                            <a:schemeClr val="tx1">
                              <a:lumMod val="50000"/>
                            </a:schemeClr>
                          </a:solidFill>
                        </a:rPr>
                        <a:t>Science learner experience</a:t>
                      </a:r>
                    </a:p>
                    <a:p>
                      <a:pPr marL="285750" indent="-285750">
                        <a:buFont typeface="Arial" panose="020B0604020202020204" pitchFamily="34" charset="0"/>
                        <a:buChar char="•"/>
                      </a:pPr>
                      <a:r>
                        <a:rPr lang="en-US" sz="1400" dirty="0">
                          <a:solidFill>
                            <a:schemeClr val="tx1">
                              <a:lumMod val="50000"/>
                            </a:schemeClr>
                          </a:solidFill>
                        </a:rPr>
                        <a:t>Teacher debrief</a:t>
                      </a:r>
                    </a:p>
                  </a:txBody>
                  <a:tcPr/>
                </a:tc>
                <a:tc>
                  <a:txBody>
                    <a:bodyPr/>
                    <a:lstStyle/>
                    <a:p>
                      <a:r>
                        <a:rPr lang="en-US" sz="1400" kern="1200" dirty="0">
                          <a:solidFill>
                            <a:schemeClr val="tx1">
                              <a:lumMod val="50000"/>
                            </a:schemeClr>
                          </a:solidFill>
                          <a:latin typeface="+mn-lt"/>
                          <a:ea typeface="+mn-ea"/>
                          <a:cs typeface="+mn-cs"/>
                        </a:rPr>
                        <a:t>Lesson plan analysis and Telling the Story of the unit</a:t>
                      </a:r>
                    </a:p>
                  </a:txBody>
                  <a:tcPr/>
                </a:tc>
                <a:extLst>
                  <a:ext uri="{0D108BD9-81ED-4DB2-BD59-A6C34878D82A}">
                    <a16:rowId xmlns:a16="http://schemas.microsoft.com/office/drawing/2014/main" val="1298226425"/>
                  </a:ext>
                </a:extLst>
              </a:tr>
              <a:tr h="370840">
                <a:tc>
                  <a:txBody>
                    <a:bodyPr/>
                    <a:lstStyle/>
                    <a:p>
                      <a:r>
                        <a:rPr lang="en-US" sz="1400" dirty="0">
                          <a:solidFill>
                            <a:schemeClr val="tx1">
                              <a:lumMod val="50000"/>
                            </a:schemeClr>
                          </a:solidFill>
                        </a:rPr>
                        <a:t>Closing</a:t>
                      </a:r>
                    </a:p>
                  </a:txBody>
                  <a:tcPr/>
                </a:tc>
                <a:tc>
                  <a:txBody>
                    <a:bodyPr/>
                    <a:lstStyle/>
                    <a:p>
                      <a:r>
                        <a:rPr lang="en-US" sz="1400" kern="1200" dirty="0">
                          <a:solidFill>
                            <a:schemeClr val="tx1">
                              <a:lumMod val="50000"/>
                            </a:schemeClr>
                          </a:solidFill>
                          <a:latin typeface="+mn-lt"/>
                          <a:ea typeface="+mn-ea"/>
                          <a:cs typeface="+mn-cs"/>
                        </a:rPr>
                        <a:t>Study group planning and closing</a:t>
                      </a:r>
                    </a:p>
                  </a:txBody>
                  <a:tcPr/>
                </a:tc>
                <a:extLst>
                  <a:ext uri="{0D108BD9-81ED-4DB2-BD59-A6C34878D82A}">
                    <a16:rowId xmlns:a16="http://schemas.microsoft.com/office/drawing/2014/main" val="1952276584"/>
                  </a:ext>
                </a:extLst>
              </a:tr>
            </a:tbl>
          </a:graphicData>
        </a:graphic>
      </p:graphicFrame>
    </p:spTree>
    <p:extLst>
      <p:ext uri="{BB962C8B-B14F-4D97-AF65-F5344CB8AC3E}">
        <p14:creationId xmlns:p14="http://schemas.microsoft.com/office/powerpoint/2010/main" val="655656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a:t>
            </a:r>
            <a:r>
              <a:rPr lang="en-US" dirty="0"/>
              <a:t>4</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268979" y="2005350"/>
            <a:ext cx="5185703" cy="249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What factors affect how soluble solids dissolve into water? </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
        <p:nvSpPr>
          <p:cNvPr id="4" name="TextBox 3">
            <a:extLst>
              <a:ext uri="{FF2B5EF4-FFF2-40B4-BE49-F238E27FC236}">
                <a16:creationId xmlns:a16="http://schemas.microsoft.com/office/drawing/2014/main" id="{C942525D-7D58-3D28-FCCC-F0680E2967FD}"/>
              </a:ext>
            </a:extLst>
          </p:cNvPr>
          <p:cNvSpPr txBox="1"/>
          <p:nvPr/>
        </p:nvSpPr>
        <p:spPr>
          <a:xfrm>
            <a:off x="3268979" y="4800600"/>
            <a:ext cx="5185702" cy="369332"/>
          </a:xfrm>
          <a:prstGeom prst="rect">
            <a:avLst/>
          </a:prstGeom>
          <a:noFill/>
        </p:spPr>
        <p:txBody>
          <a:bodyPr wrap="square" rtlCol="0">
            <a:spAutoFit/>
          </a:bodyPr>
          <a:lstStyle/>
          <a:p>
            <a:pPr marL="0" indent="0" algn="ctr">
              <a:buNone/>
            </a:pPr>
            <a:r>
              <a:rPr lang="en-US" dirty="0">
                <a:latin typeface="Calibri"/>
                <a:cs typeface="Calibri"/>
              </a:rPr>
              <a:t>What do you think? </a:t>
            </a:r>
            <a:endParaRPr lang="en-US" dirty="0">
              <a:cs typeface="Calibri"/>
            </a:endParaRPr>
          </a:p>
        </p:txBody>
      </p:sp>
    </p:spTree>
    <p:extLst>
      <p:ext uri="{BB962C8B-B14F-4D97-AF65-F5344CB8AC3E}">
        <p14:creationId xmlns:p14="http://schemas.microsoft.com/office/powerpoint/2010/main" val="4267157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Example Investigation Plan</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type="body" sz="quarter" idx="4294967295"/>
          </p:nvPr>
        </p:nvSpPr>
        <p:spPr>
          <a:xfrm>
            <a:off x="0" y="1287463"/>
            <a:ext cx="7886700" cy="4629150"/>
          </a:xfrm>
        </p:spPr>
        <p:txBody>
          <a:bodyPr lIns="91440" tIns="45720" rIns="91440" bIns="45720" anchor="t"/>
          <a:lstStyle/>
          <a:p>
            <a:pPr marL="0" indent="0" algn="ctr">
              <a:buNone/>
            </a:pPr>
            <a:endParaRPr lang="en-US" sz="3600" b="1" i="1"/>
          </a:p>
          <a:p>
            <a:pPr marL="0" indent="0">
              <a:buNone/>
            </a:pPr>
            <a:endParaRPr lang="en-US" sz="3600">
              <a:cs typeface="Calibri"/>
            </a:endParaRPr>
          </a:p>
          <a:p>
            <a:pPr marL="0" indent="0" algn="ctr">
              <a:buNone/>
            </a:pPr>
            <a:endParaRPr lang="en-US">
              <a:cs typeface="Calibri"/>
            </a:endParaRPr>
          </a:p>
          <a:p>
            <a:pPr marL="0" indent="0" algn="ctr">
              <a:buNone/>
            </a:pPr>
            <a:endParaRPr lang="en-US" sz="2400">
              <a:cs typeface="Calibri"/>
            </a:endParaRPr>
          </a:p>
        </p:txBody>
      </p:sp>
      <p:pic>
        <p:nvPicPr>
          <p:cNvPr id="6" name="Picture 6">
            <a:extLst>
              <a:ext uri="{FF2B5EF4-FFF2-40B4-BE49-F238E27FC236}">
                <a16:creationId xmlns:a16="http://schemas.microsoft.com/office/drawing/2014/main" id="{E1DBA564-8043-474C-8782-36EAD299F392}"/>
              </a:ext>
            </a:extLst>
          </p:cNvPr>
          <p:cNvPicPr>
            <a:picLocks noChangeAspect="1"/>
          </p:cNvPicPr>
          <p:nvPr/>
        </p:nvPicPr>
        <p:blipFill>
          <a:blip r:embed="rId2"/>
          <a:srcRect/>
          <a:stretch/>
        </p:blipFill>
        <p:spPr>
          <a:xfrm>
            <a:off x="739415" y="1951577"/>
            <a:ext cx="7229504" cy="3300921"/>
          </a:xfrm>
          <a:prstGeom prst="rect">
            <a:avLst/>
          </a:prstGeom>
        </p:spPr>
      </p:pic>
      <p:pic>
        <p:nvPicPr>
          <p:cNvPr id="8" name="Content Placeholder 4" descr="A close up of a hat&#10;&#10;Description generated with high confidence">
            <a:extLst>
              <a:ext uri="{FF2B5EF4-FFF2-40B4-BE49-F238E27FC236}">
                <a16:creationId xmlns:a16="http://schemas.microsoft.com/office/drawing/2014/main" id="{AAC1E388-0F74-4C78-8A35-DB497CB83791}"/>
              </a:ext>
            </a:extLst>
          </p:cNvPr>
          <p:cNvPicPr>
            <a:picLocks noChangeAspect="1"/>
          </p:cNvPicPr>
          <p:nvPr/>
        </p:nvPicPr>
        <p:blipFill>
          <a:blip r:embed="rId3"/>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944046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A627-0012-9D4F-B6AB-94F9D5B55EB7}"/>
              </a:ext>
            </a:extLst>
          </p:cNvPr>
          <p:cNvSpPr>
            <a:spLocks noGrp="1"/>
          </p:cNvSpPr>
          <p:nvPr>
            <p:ph type="title"/>
          </p:nvPr>
        </p:nvSpPr>
        <p:spPr/>
        <p:txBody>
          <a:bodyPr>
            <a:normAutofit/>
          </a:bodyPr>
          <a:lstStyle/>
          <a:p>
            <a:r>
              <a:rPr lang="en-US" sz="2500" dirty="0">
                <a:latin typeface="Calibri"/>
                <a:cs typeface="Calibri"/>
              </a:rPr>
              <a:t>Communicating Our Results</a:t>
            </a:r>
            <a:endParaRPr lang="en-US" sz="2500" dirty="0">
              <a:cs typeface="Calibri" panose="020F0502020204030204" pitchFamily="34" charset="0"/>
            </a:endParaRPr>
          </a:p>
        </p:txBody>
      </p:sp>
      <p:sp>
        <p:nvSpPr>
          <p:cNvPr id="3" name="Content Placeholder 2">
            <a:extLst>
              <a:ext uri="{FF2B5EF4-FFF2-40B4-BE49-F238E27FC236}">
                <a16:creationId xmlns:a16="http://schemas.microsoft.com/office/drawing/2014/main" id="{580BA459-4438-CAB2-2692-80B5485DE621}"/>
              </a:ext>
            </a:extLst>
          </p:cNvPr>
          <p:cNvSpPr>
            <a:spLocks noGrp="1"/>
          </p:cNvSpPr>
          <p:nvPr>
            <p:ph idx="1"/>
          </p:nvPr>
        </p:nvSpPr>
        <p:spPr/>
        <p:txBody>
          <a:bodyPr>
            <a:normAutofit/>
          </a:bodyPr>
          <a:lstStyle/>
          <a:p>
            <a:pPr marL="0" indent="0">
              <a:buNone/>
            </a:pPr>
            <a:r>
              <a:rPr lang="en-US" sz="2400" dirty="0">
                <a:solidFill>
                  <a:srgbClr val="000000"/>
                </a:solidFill>
                <a:latin typeface="Calibri"/>
                <a:cs typeface="Calibri"/>
              </a:rPr>
              <a:t>Use your data to tell the class your results:</a:t>
            </a:r>
            <a:endParaRPr lang="en-US" sz="2400" dirty="0">
              <a:latin typeface="Calibri"/>
              <a:cs typeface="Calibri"/>
            </a:endParaRPr>
          </a:p>
          <a:p>
            <a:endParaRPr lang="en-US" sz="2400" dirty="0">
              <a:solidFill>
                <a:srgbClr val="000000"/>
              </a:solidFill>
              <a:latin typeface="Calibri"/>
              <a:cs typeface="Calibri"/>
            </a:endParaRPr>
          </a:p>
          <a:p>
            <a:pPr marL="342900" indent="-342900">
              <a:buFont typeface="Arial"/>
              <a:buChar char="•"/>
            </a:pPr>
            <a:r>
              <a:rPr lang="en-US" sz="2400" dirty="0">
                <a:solidFill>
                  <a:srgbClr val="000000"/>
                </a:solidFill>
                <a:latin typeface="Calibri"/>
                <a:cs typeface="Calibri"/>
              </a:rPr>
              <a:t>Claim: Salt dissolved __________ </a:t>
            </a:r>
            <a:r>
              <a:rPr lang="en-US" sz="2400" dirty="0">
                <a:solidFill>
                  <a:srgbClr val="000000"/>
                </a:solidFill>
                <a:latin typeface="Calibri"/>
                <a:ea typeface="+mn-lt"/>
                <a:cs typeface="+mn-lt"/>
              </a:rPr>
              <a:t>(faster/slower)</a:t>
            </a:r>
            <a:r>
              <a:rPr lang="en-US" sz="2400" dirty="0">
                <a:solidFill>
                  <a:srgbClr val="000000"/>
                </a:solidFill>
                <a:latin typeface="Calibri"/>
                <a:cs typeface="Calibri"/>
              </a:rPr>
              <a:t> in ________ (condition).</a:t>
            </a:r>
            <a:endParaRPr lang="en-US" sz="2400" dirty="0">
              <a:solidFill>
                <a:srgbClr val="273676"/>
              </a:solidFill>
              <a:latin typeface="Calibri"/>
              <a:cs typeface="Calibri"/>
            </a:endParaRPr>
          </a:p>
          <a:p>
            <a:pPr marL="342900" indent="-342900">
              <a:buFont typeface="Arial"/>
              <a:buChar char="•"/>
            </a:pPr>
            <a:endParaRPr lang="en-US" sz="2400" dirty="0">
              <a:solidFill>
                <a:srgbClr val="000000"/>
              </a:solidFill>
              <a:latin typeface="Calibri"/>
              <a:cs typeface="Calibri"/>
            </a:endParaRPr>
          </a:p>
          <a:p>
            <a:pPr marL="342900" indent="-342900">
              <a:buFont typeface="Arial"/>
              <a:buChar char="•"/>
            </a:pPr>
            <a:r>
              <a:rPr lang="en-US" sz="2400" dirty="0">
                <a:solidFill>
                  <a:srgbClr val="000000"/>
                </a:solidFill>
                <a:latin typeface="Calibri"/>
                <a:cs typeface="Calibri"/>
              </a:rPr>
              <a:t>Evidence from your data: We know this because our data shows  __________.  </a:t>
            </a:r>
            <a:endParaRPr lang="en-US" sz="2400" dirty="0"/>
          </a:p>
          <a:p>
            <a:endParaRPr lang="en-US" dirty="0"/>
          </a:p>
        </p:txBody>
      </p:sp>
    </p:spTree>
    <p:extLst>
      <p:ext uri="{BB962C8B-B14F-4D97-AF65-F5344CB8AC3E}">
        <p14:creationId xmlns:p14="http://schemas.microsoft.com/office/powerpoint/2010/main" val="2533965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5</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329647" y="1726168"/>
            <a:ext cx="5185703" cy="2490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How can we identify the pollutants in the pond water?</a:t>
            </a:r>
          </a:p>
          <a:p>
            <a:pPr marL="182880" indent="-182880" algn="ctr" defTabSz="914400">
              <a:spcBef>
                <a:spcPts val="1200"/>
              </a:spcBef>
              <a:buClr>
                <a:schemeClr val="accent1"/>
              </a:buClr>
              <a:buFont typeface="Wingdings 2" pitchFamily="18" charset="2"/>
              <a:buChar char=""/>
            </a:pPr>
            <a:endParaRPr lang="en-US" sz="2800" b="1" dirty="0">
              <a:ea typeface="+mn-lt"/>
              <a:cs typeface="+mn-lt"/>
            </a:endParaRP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
        <p:nvSpPr>
          <p:cNvPr id="4" name="TextBox 3">
            <a:extLst>
              <a:ext uri="{FF2B5EF4-FFF2-40B4-BE49-F238E27FC236}">
                <a16:creationId xmlns:a16="http://schemas.microsoft.com/office/drawing/2014/main" id="{C942525D-7D58-3D28-FCCC-F0680E2967FD}"/>
              </a:ext>
            </a:extLst>
          </p:cNvPr>
          <p:cNvSpPr txBox="1"/>
          <p:nvPr/>
        </p:nvSpPr>
        <p:spPr>
          <a:xfrm>
            <a:off x="3268979" y="4800600"/>
            <a:ext cx="5185702" cy="369332"/>
          </a:xfrm>
          <a:prstGeom prst="rect">
            <a:avLst/>
          </a:prstGeom>
          <a:noFill/>
        </p:spPr>
        <p:txBody>
          <a:bodyPr wrap="square" rtlCol="0">
            <a:spAutoFit/>
          </a:bodyPr>
          <a:lstStyle/>
          <a:p>
            <a:pPr marL="0" indent="0" algn="ctr">
              <a:buNone/>
            </a:pPr>
            <a:r>
              <a:rPr lang="en-US" dirty="0">
                <a:latin typeface="Calibri"/>
                <a:cs typeface="Calibri"/>
              </a:rPr>
              <a:t>What do you think? </a:t>
            </a:r>
            <a:endParaRPr lang="en-US" dirty="0">
              <a:cs typeface="Calibri"/>
            </a:endParaRPr>
          </a:p>
        </p:txBody>
      </p:sp>
    </p:spTree>
    <p:extLst>
      <p:ext uri="{BB962C8B-B14F-4D97-AF65-F5344CB8AC3E}">
        <p14:creationId xmlns:p14="http://schemas.microsoft.com/office/powerpoint/2010/main" val="940225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A627-0012-9D4F-B6AB-94F9D5B55EB7}"/>
              </a:ext>
            </a:extLst>
          </p:cNvPr>
          <p:cNvSpPr>
            <a:spLocks noGrp="1"/>
          </p:cNvSpPr>
          <p:nvPr>
            <p:ph type="title"/>
          </p:nvPr>
        </p:nvSpPr>
        <p:spPr/>
        <p:txBody>
          <a:bodyPr/>
          <a:lstStyle/>
          <a:p>
            <a:r>
              <a:rPr lang="en-US" sz="3200">
                <a:latin typeface="Calibri"/>
                <a:cs typeface="Calibri"/>
              </a:rPr>
              <a:t>What evidence would support each claim?</a:t>
            </a:r>
            <a:endParaRPr lang="en-US">
              <a:cs typeface="Calibri" panose="020F0502020204030204" pitchFamily="34" charset="0"/>
            </a:endParaRPr>
          </a:p>
        </p:txBody>
      </p:sp>
      <p:graphicFrame>
        <p:nvGraphicFramePr>
          <p:cNvPr id="4" name="Table 4">
            <a:extLst>
              <a:ext uri="{FF2B5EF4-FFF2-40B4-BE49-F238E27FC236}">
                <a16:creationId xmlns:a16="http://schemas.microsoft.com/office/drawing/2014/main" id="{41C758E3-A1CE-4003-8753-23CB0C8CCBF6}"/>
              </a:ext>
            </a:extLst>
          </p:cNvPr>
          <p:cNvGraphicFramePr>
            <a:graphicFrameLocks noGrp="1"/>
          </p:cNvGraphicFramePr>
          <p:nvPr>
            <p:extLst>
              <p:ext uri="{D42A27DB-BD31-4B8C-83A1-F6EECF244321}">
                <p14:modId xmlns:p14="http://schemas.microsoft.com/office/powerpoint/2010/main" val="1311031504"/>
              </p:ext>
            </p:extLst>
          </p:nvPr>
        </p:nvGraphicFramePr>
        <p:xfrm>
          <a:off x="457200" y="2209800"/>
          <a:ext cx="8017704" cy="3335618"/>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1288531289"/>
                    </a:ext>
                  </a:extLst>
                </a:gridCol>
                <a:gridCol w="3598104">
                  <a:extLst>
                    <a:ext uri="{9D8B030D-6E8A-4147-A177-3AD203B41FA5}">
                      <a16:colId xmlns:a16="http://schemas.microsoft.com/office/drawing/2014/main" val="2405924784"/>
                    </a:ext>
                  </a:extLst>
                </a:gridCol>
              </a:tblGrid>
              <a:tr h="365022">
                <a:tc>
                  <a:txBody>
                    <a:bodyPr/>
                    <a:lstStyle/>
                    <a:p>
                      <a:r>
                        <a:rPr lang="en-US" dirty="0"/>
                        <a:t>Claims/Counter Claims</a:t>
                      </a:r>
                    </a:p>
                  </a:txBody>
                  <a:tcPr/>
                </a:tc>
                <a:tc>
                  <a:txBody>
                    <a:bodyPr/>
                    <a:lstStyle/>
                    <a:p>
                      <a:r>
                        <a:rPr lang="en-US"/>
                        <a:t>Evidence</a:t>
                      </a:r>
                    </a:p>
                  </a:txBody>
                  <a:tcPr/>
                </a:tc>
                <a:extLst>
                  <a:ext uri="{0D108BD9-81ED-4DB2-BD59-A6C34878D82A}">
                    <a16:rowId xmlns:a16="http://schemas.microsoft.com/office/drawing/2014/main" val="592339762"/>
                  </a:ext>
                </a:extLst>
              </a:tr>
              <a:tr h="349549">
                <a:tc>
                  <a:txBody>
                    <a:bodyPr/>
                    <a:lstStyle/>
                    <a:p>
                      <a:r>
                        <a:rPr lang="en-US" sz="1600">
                          <a:solidFill>
                            <a:schemeClr val="tx1"/>
                          </a:solidFill>
                        </a:rPr>
                        <a:t>There is fertilizer in the unhealthy pond water. </a:t>
                      </a:r>
                    </a:p>
                  </a:txBody>
                  <a:tcPr/>
                </a:tc>
                <a:tc>
                  <a:txBody>
                    <a:bodyPr/>
                    <a:lstStyle/>
                    <a:p>
                      <a:endParaRPr lang="en-US" dirty="0"/>
                    </a:p>
                  </a:txBody>
                  <a:tcPr/>
                </a:tc>
                <a:extLst>
                  <a:ext uri="{0D108BD9-81ED-4DB2-BD59-A6C34878D82A}">
                    <a16:rowId xmlns:a16="http://schemas.microsoft.com/office/drawing/2014/main" val="2496231494"/>
                  </a:ext>
                </a:extLst>
              </a:tr>
              <a:tr h="593389">
                <a:tc>
                  <a:txBody>
                    <a:bodyPr/>
                    <a:lstStyle/>
                    <a:p>
                      <a:r>
                        <a:rPr lang="en-US" sz="1600" dirty="0">
                          <a:solidFill>
                            <a:schemeClr val="tx1"/>
                          </a:solidFill>
                        </a:rPr>
                        <a:t>There is </a:t>
                      </a:r>
                      <a:r>
                        <a:rPr lang="en-US" sz="1600" b="1" dirty="0">
                          <a:solidFill>
                            <a:schemeClr val="tx1"/>
                          </a:solidFill>
                        </a:rPr>
                        <a:t>not </a:t>
                      </a:r>
                      <a:r>
                        <a:rPr lang="en-US" sz="1600" dirty="0">
                          <a:solidFill>
                            <a:schemeClr val="tx1"/>
                          </a:solidFill>
                        </a:rPr>
                        <a:t>fertilizer in the unhealthy pond water. </a:t>
                      </a:r>
                    </a:p>
                  </a:txBody>
                  <a:tcPr/>
                </a:tc>
                <a:tc>
                  <a:txBody>
                    <a:bodyPr/>
                    <a:lstStyle/>
                    <a:p>
                      <a:endParaRPr lang="en-US" dirty="0"/>
                    </a:p>
                  </a:txBody>
                  <a:tcPr/>
                </a:tc>
                <a:extLst>
                  <a:ext uri="{0D108BD9-81ED-4DB2-BD59-A6C34878D82A}">
                    <a16:rowId xmlns:a16="http://schemas.microsoft.com/office/drawing/2014/main" val="654793913"/>
                  </a:ext>
                </a:extLst>
              </a:tr>
              <a:tr h="410509">
                <a:tc>
                  <a:txBody>
                    <a:bodyPr/>
                    <a:lstStyle/>
                    <a:p>
                      <a:r>
                        <a:rPr lang="en-US" sz="1600">
                          <a:solidFill>
                            <a:schemeClr val="accent2">
                              <a:lumMod val="75000"/>
                            </a:schemeClr>
                          </a:solidFill>
                        </a:rPr>
                        <a:t>There is detergent in the unhealthy pond water. </a:t>
                      </a:r>
                    </a:p>
                  </a:txBody>
                  <a:tcPr/>
                </a:tc>
                <a:tc>
                  <a:txBody>
                    <a:bodyPr/>
                    <a:lstStyle/>
                    <a:p>
                      <a:endParaRPr lang="en-US" dirty="0"/>
                    </a:p>
                  </a:txBody>
                  <a:tcPr/>
                </a:tc>
                <a:extLst>
                  <a:ext uri="{0D108BD9-81ED-4DB2-BD59-A6C34878D82A}">
                    <a16:rowId xmlns:a16="http://schemas.microsoft.com/office/drawing/2014/main" val="1042879164"/>
                  </a:ext>
                </a:extLst>
              </a:tr>
              <a:tr h="735719">
                <a:tc>
                  <a:txBody>
                    <a:bodyPr/>
                    <a:lstStyle/>
                    <a:p>
                      <a:r>
                        <a:rPr lang="en-US" sz="1600" dirty="0">
                          <a:solidFill>
                            <a:schemeClr val="accent2">
                              <a:lumMod val="75000"/>
                            </a:schemeClr>
                          </a:solidFill>
                        </a:rPr>
                        <a:t>There is </a:t>
                      </a:r>
                      <a:r>
                        <a:rPr lang="en-US" sz="1600" b="1" dirty="0">
                          <a:solidFill>
                            <a:schemeClr val="accent2">
                              <a:lumMod val="75000"/>
                            </a:schemeClr>
                          </a:solidFill>
                        </a:rPr>
                        <a:t>not </a:t>
                      </a:r>
                      <a:r>
                        <a:rPr lang="en-US" sz="1600" dirty="0">
                          <a:solidFill>
                            <a:schemeClr val="accent2">
                              <a:lumMod val="75000"/>
                            </a:schemeClr>
                          </a:solidFill>
                        </a:rPr>
                        <a:t>detergent in the unhealthy pond water. </a:t>
                      </a:r>
                    </a:p>
                  </a:txBody>
                  <a:tcPr/>
                </a:tc>
                <a:tc>
                  <a:txBody>
                    <a:bodyPr/>
                    <a:lstStyle/>
                    <a:p>
                      <a:endParaRPr lang="en-US" dirty="0"/>
                    </a:p>
                  </a:txBody>
                  <a:tcPr/>
                </a:tc>
                <a:extLst>
                  <a:ext uri="{0D108BD9-81ED-4DB2-BD59-A6C34878D82A}">
                    <a16:rowId xmlns:a16="http://schemas.microsoft.com/office/drawing/2014/main" val="1123140774"/>
                  </a:ext>
                </a:extLst>
              </a:tr>
              <a:tr h="407281">
                <a:tc>
                  <a:txBody>
                    <a:bodyPr/>
                    <a:lstStyle/>
                    <a:p>
                      <a:r>
                        <a:rPr lang="en-US" sz="1600">
                          <a:solidFill>
                            <a:srgbClr val="C00000"/>
                          </a:solidFill>
                        </a:rPr>
                        <a:t>There is salt in the unhealthy pond water. </a:t>
                      </a:r>
                    </a:p>
                  </a:txBody>
                  <a:tcPr/>
                </a:tc>
                <a:tc>
                  <a:txBody>
                    <a:bodyPr/>
                    <a:lstStyle/>
                    <a:p>
                      <a:endParaRPr lang="en-US" dirty="0"/>
                    </a:p>
                  </a:txBody>
                  <a:tcPr/>
                </a:tc>
                <a:extLst>
                  <a:ext uri="{0D108BD9-81ED-4DB2-BD59-A6C34878D82A}">
                    <a16:rowId xmlns:a16="http://schemas.microsoft.com/office/drawing/2014/main" val="1766328538"/>
                  </a:ext>
                </a:extLst>
              </a:tr>
              <a:tr h="457200">
                <a:tc>
                  <a:txBody>
                    <a:bodyPr/>
                    <a:lstStyle/>
                    <a:p>
                      <a:r>
                        <a:rPr lang="en-US" sz="1600" dirty="0">
                          <a:solidFill>
                            <a:srgbClr val="C00000"/>
                          </a:solidFill>
                        </a:rPr>
                        <a:t>There is </a:t>
                      </a:r>
                      <a:r>
                        <a:rPr lang="en-US" sz="1600" b="1" dirty="0">
                          <a:solidFill>
                            <a:srgbClr val="C00000"/>
                          </a:solidFill>
                        </a:rPr>
                        <a:t>not </a:t>
                      </a:r>
                      <a:r>
                        <a:rPr lang="en-US" sz="1600" dirty="0">
                          <a:solidFill>
                            <a:srgbClr val="C00000"/>
                          </a:solidFill>
                        </a:rPr>
                        <a:t>salt in the unhealthy pond water. </a:t>
                      </a:r>
                    </a:p>
                  </a:txBody>
                  <a:tcPr/>
                </a:tc>
                <a:tc>
                  <a:txBody>
                    <a:bodyPr/>
                    <a:lstStyle/>
                    <a:p>
                      <a:endParaRPr lang="en-US" dirty="0"/>
                    </a:p>
                  </a:txBody>
                  <a:tcPr/>
                </a:tc>
                <a:extLst>
                  <a:ext uri="{0D108BD9-81ED-4DB2-BD59-A6C34878D82A}">
                    <a16:rowId xmlns:a16="http://schemas.microsoft.com/office/drawing/2014/main" val="1404780374"/>
                  </a:ext>
                </a:extLst>
              </a:tr>
            </a:tbl>
          </a:graphicData>
        </a:graphic>
      </p:graphicFrame>
      <p:pic>
        <p:nvPicPr>
          <p:cNvPr id="3" name="Content Placeholder 4" descr="A close up of a hat&#10;&#10;Description generated with high confidence">
            <a:extLst>
              <a:ext uri="{FF2B5EF4-FFF2-40B4-BE49-F238E27FC236}">
                <a16:creationId xmlns:a16="http://schemas.microsoft.com/office/drawing/2014/main" id="{4FE9359B-F911-40EA-9D1A-F8EDDB6F4C20}"/>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1733480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Example Investigation Plan</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type="body" sz="quarter" idx="4294967295"/>
          </p:nvPr>
        </p:nvSpPr>
        <p:spPr>
          <a:xfrm>
            <a:off x="0" y="1287463"/>
            <a:ext cx="7886700" cy="4629150"/>
          </a:xfrm>
        </p:spPr>
        <p:txBody>
          <a:bodyPr lIns="91440" tIns="45720" rIns="91440" bIns="45720" anchor="t"/>
          <a:lstStyle/>
          <a:p>
            <a:pPr marL="0" indent="0" algn="ctr">
              <a:buNone/>
            </a:pPr>
            <a:endParaRPr lang="en-US" sz="3600" b="1" i="1"/>
          </a:p>
          <a:p>
            <a:pPr marL="0" indent="0">
              <a:buNone/>
            </a:pPr>
            <a:endParaRPr lang="en-US" sz="3600">
              <a:cs typeface="Calibri"/>
            </a:endParaRPr>
          </a:p>
          <a:p>
            <a:pPr marL="0" indent="0" algn="ctr">
              <a:buNone/>
            </a:pPr>
            <a:endParaRPr lang="en-US">
              <a:cs typeface="Calibri"/>
            </a:endParaRPr>
          </a:p>
          <a:p>
            <a:pPr marL="0" indent="0" algn="ctr">
              <a:buNone/>
            </a:pPr>
            <a:endParaRPr lang="en-US" sz="2400">
              <a:cs typeface="Calibri"/>
            </a:endParaRPr>
          </a:p>
        </p:txBody>
      </p:sp>
      <p:pic>
        <p:nvPicPr>
          <p:cNvPr id="6" name="Picture 6">
            <a:extLst>
              <a:ext uri="{FF2B5EF4-FFF2-40B4-BE49-F238E27FC236}">
                <a16:creationId xmlns:a16="http://schemas.microsoft.com/office/drawing/2014/main" id="{E1DBA564-8043-474C-8782-36EAD299F392}"/>
              </a:ext>
            </a:extLst>
          </p:cNvPr>
          <p:cNvPicPr>
            <a:picLocks noChangeAspect="1"/>
          </p:cNvPicPr>
          <p:nvPr/>
        </p:nvPicPr>
        <p:blipFill>
          <a:blip r:embed="rId2"/>
          <a:srcRect/>
          <a:stretch/>
        </p:blipFill>
        <p:spPr>
          <a:xfrm>
            <a:off x="663215" y="1951577"/>
            <a:ext cx="7229504" cy="3300921"/>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6969D7A1-614D-336E-A124-91B1B4D24F75}"/>
              </a:ext>
            </a:extLst>
          </p:cNvPr>
          <p:cNvPicPr>
            <a:picLocks noChangeAspect="1"/>
          </p:cNvPicPr>
          <p:nvPr/>
        </p:nvPicPr>
        <p:blipFill>
          <a:blip r:embed="rId3"/>
          <a:stretch>
            <a:fillRect/>
          </a:stretch>
        </p:blipFill>
        <p:spPr>
          <a:xfrm>
            <a:off x="8218550" y="177268"/>
            <a:ext cx="657225" cy="647700"/>
          </a:xfrm>
          <a:prstGeom prst="rect">
            <a:avLst/>
          </a:prstGeom>
        </p:spPr>
      </p:pic>
    </p:spTree>
    <p:extLst>
      <p:ext uri="{BB962C8B-B14F-4D97-AF65-F5344CB8AC3E}">
        <p14:creationId xmlns:p14="http://schemas.microsoft.com/office/powerpoint/2010/main" val="2167383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Write an Argument: </a:t>
            </a:r>
            <a:br>
              <a:rPr lang="en-US">
                <a:cs typeface="Calibri" panose="020F0502020204030204" pitchFamily="34" charset="0"/>
              </a:rPr>
            </a:br>
            <a:r>
              <a:rPr lang="en-US">
                <a:latin typeface="Calibri"/>
                <a:cs typeface="Calibri"/>
              </a:rPr>
              <a:t>What pollutant is in the pond water? </a:t>
            </a:r>
            <a:br>
              <a:rPr lang="en-US">
                <a:cs typeface="Calibri" panose="020F0502020204030204" pitchFamily="34" charset="0"/>
              </a:rPr>
            </a:br>
            <a:endParaRPr lang="en-US">
              <a:cs typeface="Calibri" panose="020F0502020204030204" pitchFamily="34" charset="0"/>
            </a:endParaRPr>
          </a:p>
        </p:txBody>
      </p:sp>
      <p:sp>
        <p:nvSpPr>
          <p:cNvPr id="6" name="Content Placeholder 5">
            <a:extLst>
              <a:ext uri="{FF2B5EF4-FFF2-40B4-BE49-F238E27FC236}">
                <a16:creationId xmlns:a16="http://schemas.microsoft.com/office/drawing/2014/main" id="{2A9B2058-A3C0-BC7A-003B-CEF1D4A9CABC}"/>
              </a:ext>
            </a:extLst>
          </p:cNvPr>
          <p:cNvSpPr>
            <a:spLocks noGrp="1"/>
          </p:cNvSpPr>
          <p:nvPr>
            <p:ph idx="1"/>
          </p:nvPr>
        </p:nvSpPr>
        <p:spPr/>
        <p:txBody>
          <a:bodyPr>
            <a:normAutofit/>
          </a:bodyPr>
          <a:lstStyle/>
          <a:p>
            <a:pPr marL="0" indent="0">
              <a:buNone/>
            </a:pPr>
            <a:r>
              <a:rPr lang="en-US" sz="2400" dirty="0">
                <a:latin typeface="Calibri"/>
                <a:cs typeface="Calibri"/>
              </a:rPr>
              <a:t>Select a claim and support that claim with evidence. </a:t>
            </a:r>
            <a:endParaRPr lang="en-US" sz="24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Include a statement about why you selected the evidence to support your claim. </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You can have more than one piece of evidence to support a claim. </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You may write more than one claim if you think the evidence supports more than claims. </a:t>
            </a:r>
          </a:p>
          <a:p>
            <a:endParaRPr lang="en-US" dirty="0"/>
          </a:p>
        </p:txBody>
      </p:sp>
      <p:pic>
        <p:nvPicPr>
          <p:cNvPr id="7" name="Content Placeholder 4" descr="A close up of a hat&#10;&#10;Description generated with high confidence">
            <a:extLst>
              <a:ext uri="{FF2B5EF4-FFF2-40B4-BE49-F238E27FC236}">
                <a16:creationId xmlns:a16="http://schemas.microsoft.com/office/drawing/2014/main" id="{E1EB167F-06CD-4359-B8BB-FBE28C72EC09}"/>
              </a:ext>
            </a:extLst>
          </p:cNvPr>
          <p:cNvPicPr>
            <a:picLocks noChangeAspect="1"/>
          </p:cNvPicPr>
          <p:nvPr/>
        </p:nvPicPr>
        <p:blipFill>
          <a:blip r:embed="rId3"/>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921723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432C0-16D3-4AFA-8762-81BBD10EF322}"/>
              </a:ext>
            </a:extLst>
          </p:cNvPr>
          <p:cNvSpPr>
            <a:spLocks noGrp="1"/>
          </p:cNvSpPr>
          <p:nvPr>
            <p:ph type="title"/>
          </p:nvPr>
        </p:nvSpPr>
        <p:spPr/>
        <p:txBody>
          <a:bodyPr/>
          <a:lstStyle/>
          <a:p>
            <a:r>
              <a:rPr lang="en-US" sz="2800">
                <a:latin typeface="Calibri"/>
                <a:cs typeface="Calibri"/>
              </a:rPr>
              <a:t>Link to Next Lesson</a:t>
            </a:r>
            <a:endParaRPr lang="en-US" sz="2800">
              <a:cs typeface="Calibri"/>
            </a:endParaRPr>
          </a:p>
        </p:txBody>
      </p:sp>
      <p:sp>
        <p:nvSpPr>
          <p:cNvPr id="2" name="Text Placeholder 1">
            <a:extLst>
              <a:ext uri="{FF2B5EF4-FFF2-40B4-BE49-F238E27FC236}">
                <a16:creationId xmlns:a16="http://schemas.microsoft.com/office/drawing/2014/main" id="{37BF0864-F246-48A9-933A-2CDAC873929A}"/>
              </a:ext>
            </a:extLst>
          </p:cNvPr>
          <p:cNvSpPr>
            <a:spLocks noGrp="1"/>
          </p:cNvSpPr>
          <p:nvPr>
            <p:ph idx="1"/>
          </p:nvPr>
        </p:nvSpPr>
        <p:spPr/>
        <p:txBody>
          <a:bodyPr lIns="91440" tIns="45720" rIns="91440" bIns="45720" anchor="t"/>
          <a:lstStyle/>
          <a:p>
            <a:pPr marL="0" indent="0" algn="ctr">
              <a:buNone/>
            </a:pPr>
            <a:endParaRPr lang="en-US" dirty="0">
              <a:latin typeface="Calibri"/>
              <a:cs typeface="Calibri"/>
            </a:endParaRPr>
          </a:p>
          <a:p>
            <a:pPr marL="0" indent="0" algn="ctr">
              <a:buNone/>
            </a:pPr>
            <a:endParaRPr lang="en-US" dirty="0">
              <a:latin typeface="Calibri"/>
              <a:cs typeface="Calibri"/>
            </a:endParaRPr>
          </a:p>
          <a:p>
            <a:pPr marL="0" indent="0" algn="ctr">
              <a:buNone/>
            </a:pPr>
            <a:endParaRPr lang="en-US" dirty="0">
              <a:latin typeface="Calibri"/>
              <a:cs typeface="Calibri"/>
            </a:endParaRPr>
          </a:p>
          <a:p>
            <a:pPr marL="0" indent="0" algn="ctr">
              <a:buNone/>
            </a:pPr>
            <a:r>
              <a:rPr lang="en-US" dirty="0">
                <a:latin typeface="Calibri"/>
                <a:cs typeface="Calibri"/>
              </a:rPr>
              <a:t>Can the pollutants be removed from the water? </a:t>
            </a:r>
            <a:endParaRPr lang="en-US" dirty="0">
              <a:cs typeface="Calibri" panose="020F0502020204030204" pitchFamily="34" charset="0"/>
            </a:endParaRPr>
          </a:p>
        </p:txBody>
      </p:sp>
      <p:pic>
        <p:nvPicPr>
          <p:cNvPr id="5" name="Content Placeholder 4" descr="A close up of a hat&#10;&#10;Description generated with high confidence">
            <a:extLst>
              <a:ext uri="{FF2B5EF4-FFF2-40B4-BE49-F238E27FC236}">
                <a16:creationId xmlns:a16="http://schemas.microsoft.com/office/drawing/2014/main" id="{059E1A17-8D01-46D3-AD32-CA1FC4A50F81}"/>
              </a:ext>
            </a:extLst>
          </p:cNvPr>
          <p:cNvPicPr>
            <a:picLocks noChangeAspect="1"/>
          </p:cNvPicPr>
          <p:nvPr/>
        </p:nvPicPr>
        <p:blipFill>
          <a:blip r:embed="rId2"/>
          <a:stretch>
            <a:fillRect/>
          </a:stretch>
        </p:blipFill>
        <p:spPr>
          <a:xfrm>
            <a:off x="8337026" y="177155"/>
            <a:ext cx="650158" cy="650158"/>
          </a:xfrm>
          <a:prstGeom prst="rect">
            <a:avLst/>
          </a:prstGeom>
          <a:ln>
            <a:solidFill>
              <a:srgbClr val="F8F8F8"/>
            </a:solidFill>
          </a:ln>
        </p:spPr>
      </p:pic>
    </p:spTree>
    <p:extLst>
      <p:ext uri="{BB962C8B-B14F-4D97-AF65-F5344CB8AC3E}">
        <p14:creationId xmlns:p14="http://schemas.microsoft.com/office/powerpoint/2010/main" val="2433072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a:t>Content Deepening: Teacher Follow-up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lIns="91440" tIns="45720" rIns="91440" bIns="45720" anchor="t"/>
          <a:lstStyle/>
          <a:p>
            <a:pPr>
              <a:buNone/>
            </a:pPr>
            <a:r>
              <a:rPr lang="en-US">
                <a:latin typeface="Calibri"/>
                <a:cs typeface="Calibri"/>
              </a:rPr>
              <a:t>Looking at lessons 2-5, record on your placemats:</a:t>
            </a:r>
          </a:p>
          <a:p>
            <a:pPr marL="0" indent="0">
              <a:spcAft>
                <a:spcPts val="1000"/>
              </a:spcAft>
              <a:buNone/>
            </a:pPr>
            <a:endParaRPr lang="en-US">
              <a:latin typeface="Calibri"/>
              <a:cs typeface="Calibri"/>
            </a:endParaRPr>
          </a:p>
          <a:p>
            <a:pPr marL="342900" indent="-342900">
              <a:spcAft>
                <a:spcPts val="1000"/>
              </a:spcAft>
            </a:pPr>
            <a:r>
              <a:rPr lang="en-US">
                <a:latin typeface="Calibri"/>
                <a:cs typeface="Calibri"/>
              </a:rPr>
              <a:t>Which </a:t>
            </a:r>
            <a:r>
              <a:rPr lang="en-US" err="1">
                <a:latin typeface="Calibri"/>
                <a:cs typeface="Calibri"/>
              </a:rPr>
              <a:t>STeLLA</a:t>
            </a:r>
            <a:r>
              <a:rPr lang="en-US">
                <a:latin typeface="Calibri"/>
                <a:cs typeface="Calibri"/>
              </a:rPr>
              <a:t> Strategies were focal in this anchor lesson? </a:t>
            </a:r>
            <a:endParaRPr lang="en-US"/>
          </a:p>
          <a:p>
            <a:pPr marL="342900" indent="-342900">
              <a:spcAft>
                <a:spcPts val="1000"/>
              </a:spcAft>
            </a:pPr>
            <a:r>
              <a:rPr lang="en-US">
                <a:latin typeface="Calibri"/>
                <a:cs typeface="Calibri"/>
              </a:rPr>
              <a:t>Notes: ideas that emerged, teacher moves, or thoughts about the experience you want to capture for yourself. </a:t>
            </a:r>
            <a:endParaRPr lang="en-US"/>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5462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Day 1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r>
              <a:rPr lang="en-US" sz="2800" b="1" dirty="0">
                <a:solidFill>
                  <a:schemeClr val="bg1"/>
                </a:solidFill>
              </a:rPr>
              <a:t>Reflecting on the </a:t>
            </a:r>
            <a:r>
              <a:rPr lang="en-US" sz="2800" b="1" dirty="0" err="1">
                <a:solidFill>
                  <a:schemeClr val="bg1"/>
                </a:solidFill>
              </a:rPr>
              <a:t>STeLLA</a:t>
            </a:r>
            <a:r>
              <a:rPr lang="en-US" sz="2800" b="1" dirty="0">
                <a:solidFill>
                  <a:schemeClr val="bg1"/>
                </a:solidFill>
              </a:rPr>
              <a:t> Lenses and Strategies, how do we think our understanding and use of the strategies has changed or developed?</a:t>
            </a:r>
          </a:p>
          <a:p>
            <a:pPr defTabSz="685800"/>
            <a:endParaRPr lang="en-US" sz="2800" b="1" dirty="0">
              <a:solidFill>
                <a:schemeClr val="bg1"/>
              </a:solidFill>
            </a:endParaRPr>
          </a:p>
          <a:p>
            <a:pPr defTabSz="685800"/>
            <a:r>
              <a:rPr lang="en-US" sz="2800" b="1" dirty="0">
                <a:solidFill>
                  <a:schemeClr val="bg1"/>
                </a:solidFill>
              </a:rPr>
              <a:t>How can students be empowered to reveal their thinking and to listen to and interact with each other during classroom conversations?</a:t>
            </a:r>
          </a:p>
          <a:p>
            <a:pPr defTabSz="685800"/>
            <a:endParaRPr lang="en-US" sz="2800" b="1" dirty="0">
              <a:solidFill>
                <a:schemeClr val="bg1"/>
              </a:solidFill>
            </a:endParaRPr>
          </a:p>
          <a:p>
            <a:pPr defTabSz="685800"/>
            <a:r>
              <a:rPr lang="en-US" sz="2800" b="1" dirty="0">
                <a:solidFill>
                  <a:schemeClr val="bg1"/>
                </a:solidFill>
              </a:rPr>
              <a:t>How can we use our understanding of matter to figure out what was mixed with pond water that could have changed the water?</a:t>
            </a:r>
          </a:p>
          <a:p>
            <a:pPr marL="182880" indent="-182880" defTabSz="914400">
              <a:spcBef>
                <a:spcPts val="1200"/>
              </a:spcBef>
              <a:spcAft>
                <a:spcPts val="600"/>
              </a:spcAft>
              <a:buClr>
                <a:schemeClr val="accent1"/>
              </a:buClr>
              <a:buFont typeface="Wingdings 2" pitchFamily="18" charset="2"/>
              <a:buChar char=""/>
            </a:pPr>
            <a:endParaRPr lang="en-US" sz="2800" b="1" dirty="0">
              <a:solidFill>
                <a:schemeClr val="tx2"/>
              </a:solidFill>
            </a:endParaRPr>
          </a:p>
        </p:txBody>
      </p:sp>
    </p:spTree>
    <p:extLst>
      <p:ext uri="{BB962C8B-B14F-4D97-AF65-F5344CB8AC3E}">
        <p14:creationId xmlns:p14="http://schemas.microsoft.com/office/powerpoint/2010/main" val="39889729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55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53312-38DE-4E25-8DAF-373F325F01C3}"/>
              </a:ext>
            </a:extLst>
          </p:cNvPr>
          <p:cNvSpPr>
            <a:spLocks noGrp="1"/>
          </p:cNvSpPr>
          <p:nvPr>
            <p:ph type="title"/>
          </p:nvPr>
        </p:nvSpPr>
        <p:spPr/>
        <p:txBody>
          <a:bodyPr/>
          <a:lstStyle/>
          <a:p>
            <a:r>
              <a:rPr lang="en-US" dirty="0"/>
              <a:t>Homework</a:t>
            </a:r>
          </a:p>
        </p:txBody>
      </p:sp>
      <p:sp>
        <p:nvSpPr>
          <p:cNvPr id="5" name="Text Placeholder 4">
            <a:extLst>
              <a:ext uri="{FF2B5EF4-FFF2-40B4-BE49-F238E27FC236}">
                <a16:creationId xmlns:a16="http://schemas.microsoft.com/office/drawing/2014/main" id="{3639961E-D7D7-4359-BD6E-B45EFF64AC17}"/>
              </a:ext>
            </a:extLst>
          </p:cNvPr>
          <p:cNvSpPr>
            <a:spLocks noGrp="1"/>
          </p:cNvSpPr>
          <p:nvPr>
            <p:ph idx="1"/>
          </p:nvPr>
        </p:nvSpPr>
        <p:spPr/>
        <p:txBody>
          <a:bodyPr lIns="91440" tIns="45720" rIns="91440" bIns="45720" anchor="t"/>
          <a:lstStyle/>
          <a:p>
            <a:pPr marL="0" indent="0">
              <a:buNone/>
            </a:pPr>
            <a:endParaRPr lang="en-US" dirty="0">
              <a:solidFill>
                <a:schemeClr val="accent6"/>
              </a:solidFill>
              <a:latin typeface="Calibri"/>
              <a:cs typeface="Calibri"/>
            </a:endParaRPr>
          </a:p>
          <a:p>
            <a:pPr marL="0" indent="0">
              <a:buNone/>
            </a:pPr>
            <a:endParaRPr lang="en-US" dirty="0">
              <a:solidFill>
                <a:schemeClr val="accent6"/>
              </a:solidFill>
              <a:latin typeface="Calibri"/>
              <a:cs typeface="Calibri"/>
            </a:endParaRPr>
          </a:p>
          <a:p>
            <a:pPr marL="0" indent="0">
              <a:buNone/>
            </a:pPr>
            <a:endParaRPr lang="en-US" dirty="0">
              <a:solidFill>
                <a:schemeClr val="accent1"/>
              </a:solidFill>
              <a:latin typeface="Calibri"/>
              <a:cs typeface="Calibri"/>
            </a:endParaRPr>
          </a:p>
          <a:p>
            <a:pPr marL="0" indent="0">
              <a:buNone/>
            </a:pPr>
            <a:r>
              <a:rPr lang="en-US" dirty="0">
                <a:solidFill>
                  <a:schemeClr val="accent1"/>
                </a:solidFill>
                <a:latin typeface="Calibri"/>
                <a:cs typeface="Calibri"/>
              </a:rPr>
              <a:t>Skim the Teacher Content Background Doc</a:t>
            </a:r>
          </a:p>
        </p:txBody>
      </p:sp>
    </p:spTree>
    <p:extLst>
      <p:ext uri="{BB962C8B-B14F-4D97-AF65-F5344CB8AC3E}">
        <p14:creationId xmlns:p14="http://schemas.microsoft.com/office/powerpoint/2010/main" val="284484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err="1">
                <a:latin typeface="Calibri"/>
                <a:cs typeface="Calibri"/>
              </a:rPr>
              <a:t>Gots</a:t>
            </a:r>
            <a:r>
              <a:rPr lang="en-US" dirty="0">
                <a:latin typeface="Calibri"/>
                <a:cs typeface="Calibri"/>
              </a:rPr>
              <a:t> and Needs</a:t>
            </a:r>
            <a:endParaRPr lang="en-US" dirty="0"/>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lIns="91440" tIns="45720" rIns="91440" bIns="45720" anchor="t"/>
          <a:lstStyle/>
          <a:p>
            <a:endParaRPr lang="en-US" dirty="0">
              <a:latin typeface="Calibri"/>
              <a:cs typeface="Calibri"/>
            </a:endParaRPr>
          </a:p>
          <a:p>
            <a:endParaRPr lang="en-US" dirty="0">
              <a:latin typeface="Calibri"/>
              <a:cs typeface="Calibri"/>
            </a:endParaRPr>
          </a:p>
          <a:p>
            <a:r>
              <a:rPr lang="en-US" dirty="0">
                <a:latin typeface="Calibri"/>
                <a:cs typeface="Calibri"/>
              </a:rPr>
              <a:t>Add one got or need to a sticky note and add to our poster on your way out. </a:t>
            </a:r>
            <a:endParaRPr lang="en-US" dirty="0"/>
          </a:p>
          <a:p>
            <a:r>
              <a:rPr lang="en-US" dirty="0">
                <a:latin typeface="Calibri"/>
                <a:cs typeface="Calibri"/>
              </a:rPr>
              <a:t>Thanks, and we'll begin at 8:00 tomorrow morning! </a:t>
            </a:r>
          </a:p>
        </p:txBody>
      </p:sp>
    </p:spTree>
    <p:extLst>
      <p:ext uri="{BB962C8B-B14F-4D97-AF65-F5344CB8AC3E}">
        <p14:creationId xmlns:p14="http://schemas.microsoft.com/office/powerpoint/2010/main" val="1824927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Day 1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r>
              <a:rPr lang="en-US" sz="2800" b="1" dirty="0">
                <a:solidFill>
                  <a:schemeClr val="bg1"/>
                </a:solidFill>
              </a:rPr>
              <a:t>Reflecting on the </a:t>
            </a:r>
            <a:r>
              <a:rPr lang="en-US" sz="2800" b="1" dirty="0" err="1">
                <a:solidFill>
                  <a:schemeClr val="bg1"/>
                </a:solidFill>
              </a:rPr>
              <a:t>STeLLA</a:t>
            </a:r>
            <a:r>
              <a:rPr lang="en-US" sz="2800" b="1" dirty="0">
                <a:solidFill>
                  <a:schemeClr val="bg1"/>
                </a:solidFill>
              </a:rPr>
              <a:t> Lenses and Strategies, how do we think our understanding and use of the strategies has changed or developed?</a:t>
            </a:r>
          </a:p>
          <a:p>
            <a:pPr defTabSz="685800"/>
            <a:endParaRPr lang="en-US" sz="2800" b="1" dirty="0">
              <a:solidFill>
                <a:schemeClr val="bg1"/>
              </a:solidFill>
            </a:endParaRPr>
          </a:p>
          <a:p>
            <a:pPr defTabSz="685800"/>
            <a:r>
              <a:rPr lang="en-US" sz="2800" b="1" dirty="0">
                <a:solidFill>
                  <a:schemeClr val="bg1"/>
                </a:solidFill>
              </a:rPr>
              <a:t>How can students be empowered to reveal their thinking and to listen to and interact with each other during classroom conversations?</a:t>
            </a:r>
          </a:p>
          <a:p>
            <a:pPr defTabSz="685800"/>
            <a:endParaRPr lang="en-US" sz="2800" b="1" dirty="0">
              <a:solidFill>
                <a:schemeClr val="bg1"/>
              </a:solidFill>
            </a:endParaRPr>
          </a:p>
          <a:p>
            <a:pPr defTabSz="685800"/>
            <a:r>
              <a:rPr lang="en-US" sz="2800" b="1" dirty="0">
                <a:solidFill>
                  <a:schemeClr val="bg1"/>
                </a:solidFill>
              </a:rPr>
              <a:t>How can we use our understanding of matter to figure out what was mixed with pond water that could have changed the water?</a:t>
            </a:r>
          </a:p>
          <a:p>
            <a:pPr marL="182880" indent="-182880" defTabSz="914400">
              <a:spcBef>
                <a:spcPts val="1200"/>
              </a:spcBef>
              <a:spcAft>
                <a:spcPts val="600"/>
              </a:spcAft>
              <a:buClr>
                <a:schemeClr val="accent1"/>
              </a:buClr>
              <a:buFont typeface="Wingdings 2" pitchFamily="18" charset="2"/>
              <a:buChar char=""/>
            </a:pPr>
            <a:endParaRPr lang="en-US" sz="2800" b="1" dirty="0">
              <a:solidFill>
                <a:schemeClr val="tx2"/>
              </a:solidFill>
            </a:endParaRPr>
          </a:p>
        </p:txBody>
      </p:sp>
    </p:spTree>
    <p:extLst>
      <p:ext uri="{BB962C8B-B14F-4D97-AF65-F5344CB8AC3E}">
        <p14:creationId xmlns:p14="http://schemas.microsoft.com/office/powerpoint/2010/main" val="659665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lIns="91440" tIns="45720" rIns="91440" bIns="45720" anchor="t"/>
          <a:lstStyle/>
          <a:p>
            <a:r>
              <a:rPr lang="en-US" sz="2700">
                <a:solidFill>
                  <a:srgbClr val="273676"/>
                </a:solidFill>
                <a:latin typeface="Calibri"/>
                <a:cs typeface="Times New Roman"/>
              </a:rPr>
              <a:t>Discussion about Teaching the Fall Unit</a:t>
            </a:r>
            <a:endParaRPr lang="en-US">
              <a:solidFill>
                <a:srgbClr val="273676"/>
              </a:solidFill>
            </a:endParaRPr>
          </a:p>
        </p:txBody>
      </p:sp>
      <p:sp>
        <p:nvSpPr>
          <p:cNvPr id="3" name="Content Placeholder 2">
            <a:extLst>
              <a:ext uri="{FF2B5EF4-FFF2-40B4-BE49-F238E27FC236}">
                <a16:creationId xmlns:a16="http://schemas.microsoft.com/office/drawing/2014/main" id="{FA8897B2-F9D2-44EE-B1D8-F7597760FAF4}"/>
              </a:ext>
            </a:extLst>
          </p:cNvPr>
          <p:cNvSpPr>
            <a:spLocks noGrp="1"/>
          </p:cNvSpPr>
          <p:nvPr>
            <p:ph idx="1"/>
          </p:nvPr>
        </p:nvSpPr>
        <p:spPr/>
        <p:txBody>
          <a:bodyPr>
            <a:normAutofit fontScale="92500" lnSpcReduction="20000"/>
          </a:bodyPr>
          <a:lstStyle/>
          <a:p>
            <a:pPr marL="0" indent="0">
              <a:buNone/>
            </a:pPr>
            <a:r>
              <a:rPr lang="en-US"/>
              <a:t>What did you learn about your own growth and/or about student learning/thinking from watching your fall video and completing the reflection about STeLLA Strategies </a:t>
            </a:r>
            <a:r>
              <a:rPr lang="en-US" i="1"/>
              <a:t>or</a:t>
            </a:r>
            <a:r>
              <a:rPr lang="en-US"/>
              <a:t> completing the FAC’s for the pre-and posttests?</a:t>
            </a:r>
          </a:p>
          <a:p>
            <a:pPr marL="0" indent="0">
              <a:buNone/>
            </a:pPr>
            <a:endParaRPr lang="en-US"/>
          </a:p>
          <a:p>
            <a:pPr lvl="1">
              <a:spcAft>
                <a:spcPts val="900"/>
              </a:spcAft>
              <a:buFont typeface="Wingdings" panose="05000000000000000000" pitchFamily="2" charset="2"/>
              <a:buChar char="§"/>
            </a:pPr>
            <a:r>
              <a:rPr lang="en-US" sz="2000">
                <a:latin typeface="Calibri" panose="020F0502020204030204" pitchFamily="34" charset="0"/>
              </a:rPr>
              <a:t>Each teacher has 5 minutes to describe what she/he/they learned about personal growth and changes in student learning/understanding as a result of participating in the STeLLA PD program so far.</a:t>
            </a:r>
          </a:p>
          <a:p>
            <a:pPr lvl="1">
              <a:spcAft>
                <a:spcPts val="900"/>
              </a:spcAft>
              <a:buFont typeface="Wingdings" panose="05000000000000000000" pitchFamily="2" charset="2"/>
              <a:buChar char="§"/>
            </a:pPr>
            <a:r>
              <a:rPr lang="en-US" sz="2000"/>
              <a:t>Teachers may ask one another questions.</a:t>
            </a:r>
            <a:endParaRPr lang="en-US" sz="2000">
              <a:latin typeface="Calibri" panose="020F0502020204030204" pitchFamily="34" charset="0"/>
            </a:endParaRPr>
          </a:p>
          <a:p>
            <a:pPr lvl="1">
              <a:spcAft>
                <a:spcPts val="900"/>
              </a:spcAft>
              <a:buFont typeface="Wingdings" panose="05000000000000000000" pitchFamily="2" charset="2"/>
              <a:buChar char="§"/>
            </a:pPr>
            <a:r>
              <a:rPr lang="en-US" sz="2000">
                <a:latin typeface="Calibri" panose="020F0502020204030204" pitchFamily="34" charset="0"/>
              </a:rPr>
              <a:t>The PD leader serves as a time-keeper only; teachers are in charge of the conversation.</a:t>
            </a:r>
          </a:p>
          <a:p>
            <a:endParaRPr lang="en-US"/>
          </a:p>
        </p:txBody>
      </p:sp>
    </p:spTree>
    <p:extLst>
      <p:ext uri="{BB962C8B-B14F-4D97-AF65-F5344CB8AC3E}">
        <p14:creationId xmlns:p14="http://schemas.microsoft.com/office/powerpoint/2010/main" val="1865400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D3C1-CE22-40F7-A8B3-67DAC6098BB1}"/>
              </a:ext>
            </a:extLst>
          </p:cNvPr>
          <p:cNvSpPr>
            <a:spLocks noGrp="1"/>
          </p:cNvSpPr>
          <p:nvPr>
            <p:ph type="ctrTitle"/>
          </p:nvPr>
        </p:nvSpPr>
        <p:spPr>
          <a:xfrm>
            <a:off x="802386" y="1298448"/>
            <a:ext cx="5486400" cy="3255264"/>
          </a:xfrm>
        </p:spPr>
        <p:txBody>
          <a:bodyPr lIns="91440" tIns="45720" rIns="91440" bIns="45720" anchor="b">
            <a:normAutofit/>
          </a:bodyPr>
          <a:lstStyle/>
          <a:p>
            <a:r>
              <a:rPr lang="en-US"/>
              <a:t>Matter</a:t>
            </a:r>
          </a:p>
        </p:txBody>
      </p:sp>
      <p:sp>
        <p:nvSpPr>
          <p:cNvPr id="3" name="Text Placeholder 2">
            <a:extLst>
              <a:ext uri="{FF2B5EF4-FFF2-40B4-BE49-F238E27FC236}">
                <a16:creationId xmlns:a16="http://schemas.microsoft.com/office/drawing/2014/main" id="{E297B44F-202F-407F-A1D0-C3BACE704736}"/>
              </a:ext>
            </a:extLst>
          </p:cNvPr>
          <p:cNvSpPr>
            <a:spLocks noGrp="1"/>
          </p:cNvSpPr>
          <p:nvPr>
            <p:ph type="subTitle" idx="1"/>
          </p:nvPr>
        </p:nvSpPr>
        <p:spPr>
          <a:xfrm>
            <a:off x="825011" y="4670246"/>
            <a:ext cx="5486400" cy="914400"/>
          </a:xfrm>
        </p:spPr>
        <p:txBody>
          <a:bodyPr lIns="91440" tIns="45720" rIns="91440" bIns="45720" anchor="t">
            <a:normAutofit/>
          </a:bodyPr>
          <a:lstStyle/>
          <a:p>
            <a:r>
              <a:rPr lang="en-US" b="1"/>
              <a:t>Lesson 1: Anchor Phenomenon</a:t>
            </a:r>
            <a:endParaRPr lang="en-US"/>
          </a:p>
        </p:txBody>
      </p:sp>
    </p:spTree>
    <p:extLst>
      <p:ext uri="{BB962C8B-B14F-4D97-AF65-F5344CB8AC3E}">
        <p14:creationId xmlns:p14="http://schemas.microsoft.com/office/powerpoint/2010/main" val="217459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a:latin typeface="Calibri"/>
                <a:cs typeface="Calibri"/>
              </a:rPr>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lIns="91440" tIns="45720" rIns="91440" bIns="45720" anchor="t"/>
          <a:lstStyle/>
          <a:p>
            <a:pPr marL="0" indent="0">
              <a:buNone/>
            </a:pPr>
            <a:endParaRPr lang="en-US" dirty="0">
              <a:latin typeface="Calibri"/>
              <a:cs typeface="Calibri"/>
            </a:endParaRPr>
          </a:p>
          <a:p>
            <a:pPr marL="0" indent="0">
              <a:buNone/>
            </a:pPr>
            <a:endParaRPr lang="en-US" dirty="0">
              <a:latin typeface="Calibri"/>
              <a:cs typeface="Calibri"/>
            </a:endParaRPr>
          </a:p>
          <a:p>
            <a:pPr marL="0" indent="0">
              <a:buNone/>
            </a:pPr>
            <a:r>
              <a:rPr lang="en-US" dirty="0">
                <a:latin typeface="Calibri"/>
                <a:cs typeface="Calibri"/>
              </a:rPr>
              <a:t>How do you usually teach about matter</a:t>
            </a:r>
            <a:r>
              <a:rPr lang="en-US" dirty="0">
                <a:solidFill>
                  <a:schemeClr val="tx1"/>
                </a:solidFill>
                <a:latin typeface="Calibri"/>
                <a:cs typeface="Calibri"/>
              </a:rPr>
              <a:t>?</a:t>
            </a:r>
            <a:endParaRPr lang="en-US" dirty="0">
              <a:solidFill>
                <a:schemeClr val="tx1"/>
              </a:solidFill>
            </a:endParaRPr>
          </a:p>
          <a:p>
            <a:pPr lvl="1"/>
            <a:r>
              <a:rPr lang="en-US" dirty="0"/>
              <a:t>What do you want students to learn?</a:t>
            </a:r>
          </a:p>
          <a:p>
            <a:pPr lvl="1"/>
            <a:r>
              <a:rPr lang="en-US" dirty="0"/>
              <a:t>What ideas do students struggle with?</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866716597"/>
      </p:ext>
    </p:extLst>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scs_PPtemplate_standard" id="{AD7A1742-4957-0F4E-A949-30D5503480A8}" vid="{DB5CE53E-FF41-D246-9008-0DF1BA4A29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1386</TotalTime>
  <Words>2891</Words>
  <Application>Microsoft Office PowerPoint</Application>
  <PresentationFormat>On-screen Show (4:3)</PresentationFormat>
  <Paragraphs>387</Paragraphs>
  <Slides>52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Myriad Pro Light</vt:lpstr>
      <vt:lpstr>Times New Roman</vt:lpstr>
      <vt:lpstr>Wingdings</vt:lpstr>
      <vt:lpstr>Wingdings 2</vt:lpstr>
      <vt:lpstr>Frame</vt:lpstr>
      <vt:lpstr>STeLLA Scale Up and Sustainability Study (SSUP) </vt:lpstr>
      <vt:lpstr>Welcome to the STeLLA Winter Institute!</vt:lpstr>
      <vt:lpstr>STeLLA Program Goals</vt:lpstr>
      <vt:lpstr>Winter Institute at a Glance</vt:lpstr>
      <vt:lpstr>STeLLA Norms</vt:lpstr>
      <vt:lpstr>Day 1 Focus Questions</vt:lpstr>
      <vt:lpstr>Discussion about Teaching the Fall Unit</vt:lpstr>
      <vt:lpstr>Matter</vt:lpstr>
      <vt:lpstr>Content Deepening: Teacher Set-up</vt:lpstr>
      <vt:lpstr>Content Deepening: Teacher Set-up</vt:lpstr>
      <vt:lpstr>The Situation</vt:lpstr>
      <vt:lpstr>Lesson 1 Focus Question</vt:lpstr>
      <vt:lpstr>Notice and Wonder</vt:lpstr>
      <vt:lpstr>Developing Models</vt:lpstr>
      <vt:lpstr>A Field Trip to the Tennessee Aquarium</vt:lpstr>
      <vt:lpstr>Our Questions</vt:lpstr>
      <vt:lpstr>Anchor Phenomenon: Revising Our Questions</vt:lpstr>
      <vt:lpstr>Content Deepening: Teacher Follow-up</vt:lpstr>
      <vt:lpstr>Meta Moment</vt:lpstr>
      <vt:lpstr>STeLLA Conceptual Framework</vt:lpstr>
      <vt:lpstr>Lesson Analysis: The Basics (pp. 1-2)</vt:lpstr>
      <vt:lpstr>Preparing for Video Analysis:  The Process</vt:lpstr>
      <vt:lpstr>Preparing for Video Analysis:  The Context</vt:lpstr>
      <vt:lpstr>Video Analysis: Belcastro_L1_C1</vt:lpstr>
      <vt:lpstr>Video Analysis: Belcastro_L1_C1</vt:lpstr>
      <vt:lpstr>Content Deepening: Teacher Set-Up</vt:lpstr>
      <vt:lpstr>Link to our Last Lesson</vt:lpstr>
      <vt:lpstr>Lessons  2 &amp; 3 Focus Question</vt:lpstr>
      <vt:lpstr>Lesson 2: What could be in the water? </vt:lpstr>
      <vt:lpstr>Dissolving and Solubility</vt:lpstr>
      <vt:lpstr>Where did the salt go?</vt:lpstr>
      <vt:lpstr>Where did the salt go? </vt:lpstr>
      <vt:lpstr>Lesson 3: Testing the Water</vt:lpstr>
      <vt:lpstr>Testing our Pollutants</vt:lpstr>
      <vt:lpstr>pH Scale</vt:lpstr>
      <vt:lpstr>Mixtures with the Pollutants </vt:lpstr>
      <vt:lpstr>Considering Another Model</vt:lpstr>
      <vt:lpstr>Checking Your Model</vt:lpstr>
      <vt:lpstr>Eliminating Some Pollutants?</vt:lpstr>
      <vt:lpstr>Lesson 4 Focus Question</vt:lpstr>
      <vt:lpstr>Example Investigation Plan</vt:lpstr>
      <vt:lpstr>Communicating Our Results</vt:lpstr>
      <vt:lpstr>Lesson 5 Focus Question</vt:lpstr>
      <vt:lpstr>What evidence would support each claim?</vt:lpstr>
      <vt:lpstr>Example Investigation Plan</vt:lpstr>
      <vt:lpstr>Write an Argument:  What pollutant is in the pond water?  </vt:lpstr>
      <vt:lpstr>Link to Next Lesson</vt:lpstr>
      <vt:lpstr>Content Deepening: Teacher Follow-up</vt:lpstr>
      <vt:lpstr>Day 1 Focus Questions</vt:lpstr>
      <vt:lpstr>Homework</vt:lpstr>
      <vt:lpstr>Gots and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Belcastro,Amy</dc:creator>
  <cp:lastModifiedBy>Ashley Whitaker</cp:lastModifiedBy>
  <cp:revision>11</cp:revision>
  <dcterms:created xsi:type="dcterms:W3CDTF">2024-03-12T22:19:23Z</dcterms:created>
  <dcterms:modified xsi:type="dcterms:W3CDTF">2024-11-19T23:03:12Z</dcterms:modified>
</cp:coreProperties>
</file>