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1"/>
  </p:sldMasterIdLst>
  <p:notesMasterIdLst>
    <p:notesMasterId r:id="rId42"/>
  </p:notesMasterIdLst>
  <p:sldIdLst>
    <p:sldId id="256" r:id="rId2"/>
    <p:sldId id="365" r:id="rId3"/>
    <p:sldId id="726" r:id="rId4"/>
    <p:sldId id="744" r:id="rId5"/>
    <p:sldId id="673" r:id="rId6"/>
    <p:sldId id="674" r:id="rId7"/>
    <p:sldId id="646" r:id="rId8"/>
    <p:sldId id="743" r:id="rId9"/>
    <p:sldId id="745" r:id="rId10"/>
    <p:sldId id="539" r:id="rId11"/>
    <p:sldId id="261" r:id="rId12"/>
    <p:sldId id="299" r:id="rId13"/>
    <p:sldId id="672" r:id="rId14"/>
    <p:sldId id="296" r:id="rId15"/>
    <p:sldId id="300" r:id="rId16"/>
    <p:sldId id="715" r:id="rId17"/>
    <p:sldId id="716" r:id="rId18"/>
    <p:sldId id="304" r:id="rId19"/>
    <p:sldId id="305" r:id="rId20"/>
    <p:sldId id="306" r:id="rId21"/>
    <p:sldId id="297" r:id="rId22"/>
    <p:sldId id="746" r:id="rId23"/>
    <p:sldId id="741" r:id="rId24"/>
    <p:sldId id="740" r:id="rId25"/>
    <p:sldId id="739" r:id="rId26"/>
    <p:sldId id="738" r:id="rId27"/>
    <p:sldId id="737" r:id="rId28"/>
    <p:sldId id="736" r:id="rId29"/>
    <p:sldId id="747" r:id="rId30"/>
    <p:sldId id="728" r:id="rId31"/>
    <p:sldId id="730" r:id="rId32"/>
    <p:sldId id="727" r:id="rId33"/>
    <p:sldId id="714" r:id="rId34"/>
    <p:sldId id="583" r:id="rId35"/>
    <p:sldId id="589" r:id="rId36"/>
    <p:sldId id="733" r:id="rId37"/>
    <p:sldId id="582" r:id="rId38"/>
    <p:sldId id="748" r:id="rId39"/>
    <p:sldId id="718" r:id="rId40"/>
    <p:sldId id="271"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3CC442-DE53-5730-A6E9-821F8F472A54}" name="Stacey Luce" initials="SL" userId="S::sluce@bscs.org::a19ad6fe-fa41-43b8-8ab0-df1e5af5216f" providerId="AD"/>
  <p188:author id="{F033B894-745C-D157-B840-9F6B25FB699C}" name="Belcastro,Amy" initials="AB" userId="S::abelcast@colostate.edu::9a6f5f2d-9fab-4364-979e-c96831d765f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6E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467"/>
    <p:restoredTop sz="95859" autoAdjust="0"/>
  </p:normalViewPr>
  <p:slideViewPr>
    <p:cSldViewPr snapToObjects="1">
      <p:cViewPr varScale="1">
        <p:scale>
          <a:sx n="128" d="100"/>
          <a:sy n="128" d="100"/>
        </p:scale>
        <p:origin x="816" y="176"/>
      </p:cViewPr>
      <p:guideLst/>
    </p:cSldViewPr>
  </p:slideViewPr>
  <p:notesTextViewPr>
    <p:cViewPr>
      <p:scale>
        <a:sx n="135" d="100"/>
        <a:sy n="135" d="100"/>
      </p:scale>
      <p:origin x="0" y="0"/>
    </p:cViewPr>
  </p:notesTextViewPr>
  <p:gridSpacing cx="457200" cy="457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19A355-F30C-46FE-B7A4-69DC81354875}"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BCF62A49-8118-42C0-A89A-8C8505FB4A13}">
      <dgm:prSet/>
      <dgm:spPr/>
      <dgm:t>
        <a:bodyPr/>
        <a:lstStyle/>
        <a:p>
          <a:r>
            <a:rPr lang="en-US" b="1"/>
            <a:t>The Basics</a:t>
          </a:r>
          <a:endParaRPr lang="en-US"/>
        </a:p>
      </dgm:t>
    </dgm:pt>
    <dgm:pt modelId="{0B807ED8-7381-4A5A-8BFC-1B569D78C709}" type="parTrans" cxnId="{85D1395C-D343-4419-9CE2-705C0E88327A}">
      <dgm:prSet/>
      <dgm:spPr/>
      <dgm:t>
        <a:bodyPr/>
        <a:lstStyle/>
        <a:p>
          <a:endParaRPr lang="en-US"/>
        </a:p>
      </dgm:t>
    </dgm:pt>
    <dgm:pt modelId="{51162BF8-6018-4529-A663-3DDF1815B3D6}" type="sibTrans" cxnId="{85D1395C-D343-4419-9CE2-705C0E88327A}">
      <dgm:prSet/>
      <dgm:spPr/>
      <dgm:t>
        <a:bodyPr/>
        <a:lstStyle/>
        <a:p>
          <a:endParaRPr lang="en-US"/>
        </a:p>
      </dgm:t>
    </dgm:pt>
    <dgm:pt modelId="{BBD3E84D-1B60-4D24-B180-054972F09C45}">
      <dgm:prSet/>
      <dgm:spPr/>
      <dgm:t>
        <a:bodyPr/>
        <a:lstStyle/>
        <a:p>
          <a:r>
            <a:rPr lang="en-US"/>
            <a:t>Arrive prepared and on time; stay for the duration</a:t>
          </a:r>
        </a:p>
      </dgm:t>
    </dgm:pt>
    <dgm:pt modelId="{CB0F5996-66E5-4A4E-BB10-630D16F7AE19}" type="parTrans" cxnId="{AB3D269D-4751-49A3-A193-E882923FAF88}">
      <dgm:prSet/>
      <dgm:spPr/>
      <dgm:t>
        <a:bodyPr/>
        <a:lstStyle/>
        <a:p>
          <a:endParaRPr lang="en-US"/>
        </a:p>
      </dgm:t>
    </dgm:pt>
    <dgm:pt modelId="{98CB7C09-BFAA-4585-A309-A7E2144EBE9F}" type="sibTrans" cxnId="{AB3D269D-4751-49A3-A193-E882923FAF88}">
      <dgm:prSet/>
      <dgm:spPr/>
      <dgm:t>
        <a:bodyPr/>
        <a:lstStyle/>
        <a:p>
          <a:endParaRPr lang="en-US"/>
        </a:p>
      </dgm:t>
    </dgm:pt>
    <dgm:pt modelId="{1531FCA3-318F-444F-B290-0F23100C9EFD}">
      <dgm:prSet/>
      <dgm:spPr/>
      <dgm:t>
        <a:bodyPr/>
        <a:lstStyle/>
        <a:p>
          <a:r>
            <a:rPr lang="en-US"/>
            <a:t>Remain attentive, thoughtful, and STeLLAful; eliminate interruptions (turn off cell phones, email)</a:t>
          </a:r>
        </a:p>
      </dgm:t>
    </dgm:pt>
    <dgm:pt modelId="{D3F323E8-6EC7-4BDA-860D-8AA8CF103235}" type="parTrans" cxnId="{6B74136B-617F-4726-9912-FBD5A51FD570}">
      <dgm:prSet/>
      <dgm:spPr/>
      <dgm:t>
        <a:bodyPr/>
        <a:lstStyle/>
        <a:p>
          <a:endParaRPr lang="en-US"/>
        </a:p>
      </dgm:t>
    </dgm:pt>
    <dgm:pt modelId="{43CAB32D-7F80-4CC1-997E-860211AD50EF}" type="sibTrans" cxnId="{6B74136B-617F-4726-9912-FBD5A51FD570}">
      <dgm:prSet/>
      <dgm:spPr/>
      <dgm:t>
        <a:bodyPr/>
        <a:lstStyle/>
        <a:p>
          <a:endParaRPr lang="en-US"/>
        </a:p>
      </dgm:t>
    </dgm:pt>
    <dgm:pt modelId="{6D6E9263-1451-4DC2-A3D9-F2CC01181F6B}">
      <dgm:prSet/>
      <dgm:spPr/>
      <dgm:t>
        <a:bodyPr/>
        <a:lstStyle/>
        <a:p>
          <a:r>
            <a:rPr lang="en-US"/>
            <a:t>Make room for participation from all (monitor your floor time)</a:t>
          </a:r>
        </a:p>
      </dgm:t>
    </dgm:pt>
    <dgm:pt modelId="{B7331CD6-502E-4070-9093-A36C792252FA}" type="parTrans" cxnId="{4E5890DB-4979-4ED6-908D-5B53D30B9865}">
      <dgm:prSet/>
      <dgm:spPr/>
      <dgm:t>
        <a:bodyPr/>
        <a:lstStyle/>
        <a:p>
          <a:endParaRPr lang="en-US"/>
        </a:p>
      </dgm:t>
    </dgm:pt>
    <dgm:pt modelId="{E1559CA8-B4DA-4AB6-9B9C-DA0319709689}" type="sibTrans" cxnId="{4E5890DB-4979-4ED6-908D-5B53D30B9865}">
      <dgm:prSet/>
      <dgm:spPr/>
      <dgm:t>
        <a:bodyPr/>
        <a:lstStyle/>
        <a:p>
          <a:endParaRPr lang="en-US"/>
        </a:p>
      </dgm:t>
    </dgm:pt>
    <dgm:pt modelId="{B2494A0C-451E-4E8B-B01B-46CDE19B78F6}">
      <dgm:prSet/>
      <dgm:spPr/>
      <dgm:t>
        <a:bodyPr/>
        <a:lstStyle/>
        <a:p>
          <a:r>
            <a:rPr lang="en-US" b="1"/>
            <a:t>The Heart of  STeLLA Lesson Analysis</a:t>
          </a:r>
          <a:endParaRPr lang="en-US"/>
        </a:p>
      </dgm:t>
    </dgm:pt>
    <dgm:pt modelId="{7002BFAB-9BD4-4FD6-96E3-A50AA5507793}" type="parTrans" cxnId="{E73F9FFD-E18E-4B2E-875B-B07533FA18CA}">
      <dgm:prSet/>
      <dgm:spPr/>
      <dgm:t>
        <a:bodyPr/>
        <a:lstStyle/>
        <a:p>
          <a:endParaRPr lang="en-US"/>
        </a:p>
      </dgm:t>
    </dgm:pt>
    <dgm:pt modelId="{A1A2D635-9615-4C4E-8CC2-43405E915766}" type="sibTrans" cxnId="{E73F9FFD-E18E-4B2E-875B-B07533FA18CA}">
      <dgm:prSet/>
      <dgm:spPr/>
      <dgm:t>
        <a:bodyPr/>
        <a:lstStyle/>
        <a:p>
          <a:endParaRPr lang="en-US"/>
        </a:p>
      </dgm:t>
    </dgm:pt>
    <dgm:pt modelId="{5DEBDD24-679D-4CAE-8C4D-41A705FF06E1}">
      <dgm:prSet/>
      <dgm:spPr/>
      <dgm:t>
        <a:bodyPr/>
        <a:lstStyle/>
        <a:p>
          <a:r>
            <a:rPr lang="en-US"/>
            <a:t>Keep the goal in mind: We are analyzing teaching to improve student learning  </a:t>
          </a:r>
        </a:p>
      </dgm:t>
    </dgm:pt>
    <dgm:pt modelId="{DFBC24AE-981E-404A-AED6-02D5C289A3D2}" type="parTrans" cxnId="{5EA80CD5-1CA1-4148-82E6-559D0A539FC6}">
      <dgm:prSet/>
      <dgm:spPr/>
      <dgm:t>
        <a:bodyPr/>
        <a:lstStyle/>
        <a:p>
          <a:endParaRPr lang="en-US"/>
        </a:p>
      </dgm:t>
    </dgm:pt>
    <dgm:pt modelId="{C0221E7A-7BB8-4E3A-9BD4-646A1EDB75AD}" type="sibTrans" cxnId="{5EA80CD5-1CA1-4148-82E6-559D0A539FC6}">
      <dgm:prSet/>
      <dgm:spPr/>
      <dgm:t>
        <a:bodyPr/>
        <a:lstStyle/>
        <a:p>
          <a:endParaRPr lang="en-US"/>
        </a:p>
      </dgm:t>
    </dgm:pt>
    <dgm:pt modelId="{8305C70C-F2D0-4268-BED3-43DC31B8989E}">
      <dgm:prSet/>
      <dgm:spPr/>
      <dgm:t>
        <a:bodyPr/>
        <a:lstStyle/>
        <a:p>
          <a:r>
            <a:rPr lang="en-US"/>
            <a:t>Share your ideas, uncertainties, confusions, disagreements, questions—open up time so this can happen!</a:t>
          </a:r>
        </a:p>
      </dgm:t>
    </dgm:pt>
    <dgm:pt modelId="{880541EC-1724-429B-B66B-268E05D6D60C}" type="parTrans" cxnId="{5F7A8AC9-A026-42C4-86AD-0B1F59F81A65}">
      <dgm:prSet/>
      <dgm:spPr/>
      <dgm:t>
        <a:bodyPr/>
        <a:lstStyle/>
        <a:p>
          <a:endParaRPr lang="en-US"/>
        </a:p>
      </dgm:t>
    </dgm:pt>
    <dgm:pt modelId="{EEFB31D9-0017-412C-B7F7-8462088F1686}" type="sibTrans" cxnId="{5F7A8AC9-A026-42C4-86AD-0B1F59F81A65}">
      <dgm:prSet/>
      <dgm:spPr/>
      <dgm:t>
        <a:bodyPr/>
        <a:lstStyle/>
        <a:p>
          <a:endParaRPr lang="en-US"/>
        </a:p>
      </dgm:t>
    </dgm:pt>
    <dgm:pt modelId="{8F9F233B-E647-4955-8700-61FC64FCDD4E}">
      <dgm:prSet/>
      <dgm:spPr/>
      <dgm:t>
        <a:bodyPr/>
        <a:lstStyle/>
        <a:p>
          <a:r>
            <a:rPr lang="en-US"/>
            <a:t>Expect and ask questions to deepen everyone’s learning—honor needs!</a:t>
          </a:r>
        </a:p>
      </dgm:t>
    </dgm:pt>
    <dgm:pt modelId="{D6AD9DF7-19D7-43B0-AF46-8E05B1DBE1B0}" type="parTrans" cxnId="{F30748FF-BAD5-4831-8576-01C9FFC827F5}">
      <dgm:prSet/>
      <dgm:spPr/>
      <dgm:t>
        <a:bodyPr/>
        <a:lstStyle/>
        <a:p>
          <a:endParaRPr lang="en-US"/>
        </a:p>
      </dgm:t>
    </dgm:pt>
    <dgm:pt modelId="{3E19A011-5B1B-41BC-B4B2-B890F4B818FF}" type="sibTrans" cxnId="{F30748FF-BAD5-4831-8576-01C9FFC827F5}">
      <dgm:prSet/>
      <dgm:spPr/>
      <dgm:t>
        <a:bodyPr/>
        <a:lstStyle/>
        <a:p>
          <a:endParaRPr lang="en-US"/>
        </a:p>
      </dgm:t>
    </dgm:pt>
    <dgm:pt modelId="{27BD0B11-8C3E-234B-99CA-41E6B4D93F62}" type="pres">
      <dgm:prSet presAssocID="{1B19A355-F30C-46FE-B7A4-69DC81354875}" presName="linear" presStyleCnt="0">
        <dgm:presLayoutVars>
          <dgm:animLvl val="lvl"/>
          <dgm:resizeHandles val="exact"/>
        </dgm:presLayoutVars>
      </dgm:prSet>
      <dgm:spPr/>
    </dgm:pt>
    <dgm:pt modelId="{78434BB4-3546-D44E-BE48-79B6854CF48D}" type="pres">
      <dgm:prSet presAssocID="{BCF62A49-8118-42C0-A89A-8C8505FB4A13}" presName="parentText" presStyleLbl="node1" presStyleIdx="0" presStyleCnt="2">
        <dgm:presLayoutVars>
          <dgm:chMax val="0"/>
          <dgm:bulletEnabled val="1"/>
        </dgm:presLayoutVars>
      </dgm:prSet>
      <dgm:spPr/>
    </dgm:pt>
    <dgm:pt modelId="{03AC0482-812A-734F-9AE0-1CABA31936C3}" type="pres">
      <dgm:prSet presAssocID="{BCF62A49-8118-42C0-A89A-8C8505FB4A13}" presName="childText" presStyleLbl="revTx" presStyleIdx="0" presStyleCnt="2">
        <dgm:presLayoutVars>
          <dgm:bulletEnabled val="1"/>
        </dgm:presLayoutVars>
      </dgm:prSet>
      <dgm:spPr/>
    </dgm:pt>
    <dgm:pt modelId="{62A2AE5F-A894-3343-B79D-1C96053C305A}" type="pres">
      <dgm:prSet presAssocID="{B2494A0C-451E-4E8B-B01B-46CDE19B78F6}" presName="parentText" presStyleLbl="node1" presStyleIdx="1" presStyleCnt="2">
        <dgm:presLayoutVars>
          <dgm:chMax val="0"/>
          <dgm:bulletEnabled val="1"/>
        </dgm:presLayoutVars>
      </dgm:prSet>
      <dgm:spPr/>
    </dgm:pt>
    <dgm:pt modelId="{D5642E87-6699-3247-B5D3-2ACC12E7B8F1}" type="pres">
      <dgm:prSet presAssocID="{B2494A0C-451E-4E8B-B01B-46CDE19B78F6}" presName="childText" presStyleLbl="revTx" presStyleIdx="1" presStyleCnt="2">
        <dgm:presLayoutVars>
          <dgm:bulletEnabled val="1"/>
        </dgm:presLayoutVars>
      </dgm:prSet>
      <dgm:spPr/>
    </dgm:pt>
  </dgm:ptLst>
  <dgm:cxnLst>
    <dgm:cxn modelId="{C191F902-33EE-B44C-A28D-D120989E7307}" type="presOf" srcId="{1B19A355-F30C-46FE-B7A4-69DC81354875}" destId="{27BD0B11-8C3E-234B-99CA-41E6B4D93F62}" srcOrd="0" destOrd="0" presId="urn:microsoft.com/office/officeart/2005/8/layout/vList2"/>
    <dgm:cxn modelId="{85D1395C-D343-4419-9CE2-705C0E88327A}" srcId="{1B19A355-F30C-46FE-B7A4-69DC81354875}" destId="{BCF62A49-8118-42C0-A89A-8C8505FB4A13}" srcOrd="0" destOrd="0" parTransId="{0B807ED8-7381-4A5A-8BFC-1B569D78C709}" sibTransId="{51162BF8-6018-4529-A663-3DDF1815B3D6}"/>
    <dgm:cxn modelId="{6B74136B-617F-4726-9912-FBD5A51FD570}" srcId="{BCF62A49-8118-42C0-A89A-8C8505FB4A13}" destId="{1531FCA3-318F-444F-B290-0F23100C9EFD}" srcOrd="1" destOrd="0" parTransId="{D3F323E8-6EC7-4BDA-860D-8AA8CF103235}" sibTransId="{43CAB32D-7F80-4CC1-997E-860211AD50EF}"/>
    <dgm:cxn modelId="{0458EE86-A160-5743-AF8E-D25D30CA64CF}" type="presOf" srcId="{6D6E9263-1451-4DC2-A3D9-F2CC01181F6B}" destId="{03AC0482-812A-734F-9AE0-1CABA31936C3}" srcOrd="0" destOrd="2" presId="urn:microsoft.com/office/officeart/2005/8/layout/vList2"/>
    <dgm:cxn modelId="{4990F886-0BC7-4741-B7DF-2B1E1708F1A4}" type="presOf" srcId="{1531FCA3-318F-444F-B290-0F23100C9EFD}" destId="{03AC0482-812A-734F-9AE0-1CABA31936C3}" srcOrd="0" destOrd="1" presId="urn:microsoft.com/office/officeart/2005/8/layout/vList2"/>
    <dgm:cxn modelId="{318ED395-6420-BA40-A034-9B6C812984FE}" type="presOf" srcId="{8305C70C-F2D0-4268-BED3-43DC31B8989E}" destId="{D5642E87-6699-3247-B5D3-2ACC12E7B8F1}" srcOrd="0" destOrd="1" presId="urn:microsoft.com/office/officeart/2005/8/layout/vList2"/>
    <dgm:cxn modelId="{AB3D269D-4751-49A3-A193-E882923FAF88}" srcId="{BCF62A49-8118-42C0-A89A-8C8505FB4A13}" destId="{BBD3E84D-1B60-4D24-B180-054972F09C45}" srcOrd="0" destOrd="0" parTransId="{CB0F5996-66E5-4A4E-BB10-630D16F7AE19}" sibTransId="{98CB7C09-BFAA-4585-A309-A7E2144EBE9F}"/>
    <dgm:cxn modelId="{65989DC3-2315-E14A-8780-2FAD4AD48C92}" type="presOf" srcId="{BBD3E84D-1B60-4D24-B180-054972F09C45}" destId="{03AC0482-812A-734F-9AE0-1CABA31936C3}" srcOrd="0" destOrd="0" presId="urn:microsoft.com/office/officeart/2005/8/layout/vList2"/>
    <dgm:cxn modelId="{A80B49C7-7280-434E-9F0F-4A25AE969CE0}" type="presOf" srcId="{BCF62A49-8118-42C0-A89A-8C8505FB4A13}" destId="{78434BB4-3546-D44E-BE48-79B6854CF48D}" srcOrd="0" destOrd="0" presId="urn:microsoft.com/office/officeart/2005/8/layout/vList2"/>
    <dgm:cxn modelId="{5F7A8AC9-A026-42C4-86AD-0B1F59F81A65}" srcId="{B2494A0C-451E-4E8B-B01B-46CDE19B78F6}" destId="{8305C70C-F2D0-4268-BED3-43DC31B8989E}" srcOrd="1" destOrd="0" parTransId="{880541EC-1724-429B-B66B-268E05D6D60C}" sibTransId="{EEFB31D9-0017-412C-B7F7-8462088F1686}"/>
    <dgm:cxn modelId="{76BBB8CA-3026-1449-9AB1-5EADD16795E4}" type="presOf" srcId="{8F9F233B-E647-4955-8700-61FC64FCDD4E}" destId="{D5642E87-6699-3247-B5D3-2ACC12E7B8F1}" srcOrd="0" destOrd="2" presId="urn:microsoft.com/office/officeart/2005/8/layout/vList2"/>
    <dgm:cxn modelId="{5EA80CD5-1CA1-4148-82E6-559D0A539FC6}" srcId="{B2494A0C-451E-4E8B-B01B-46CDE19B78F6}" destId="{5DEBDD24-679D-4CAE-8C4D-41A705FF06E1}" srcOrd="0" destOrd="0" parTransId="{DFBC24AE-981E-404A-AED6-02D5C289A3D2}" sibTransId="{C0221E7A-7BB8-4E3A-9BD4-646A1EDB75AD}"/>
    <dgm:cxn modelId="{4E5890DB-4979-4ED6-908D-5B53D30B9865}" srcId="{BCF62A49-8118-42C0-A89A-8C8505FB4A13}" destId="{6D6E9263-1451-4DC2-A3D9-F2CC01181F6B}" srcOrd="2" destOrd="0" parTransId="{B7331CD6-502E-4070-9093-A36C792252FA}" sibTransId="{E1559CA8-B4DA-4AB6-9B9C-DA0319709689}"/>
    <dgm:cxn modelId="{807D89E3-A662-DB42-BE86-61B7FA7B1245}" type="presOf" srcId="{5DEBDD24-679D-4CAE-8C4D-41A705FF06E1}" destId="{D5642E87-6699-3247-B5D3-2ACC12E7B8F1}" srcOrd="0" destOrd="0" presId="urn:microsoft.com/office/officeart/2005/8/layout/vList2"/>
    <dgm:cxn modelId="{C39404EB-98AE-5C42-A789-F1F7C625042F}" type="presOf" srcId="{B2494A0C-451E-4E8B-B01B-46CDE19B78F6}" destId="{62A2AE5F-A894-3343-B79D-1C96053C305A}" srcOrd="0" destOrd="0" presId="urn:microsoft.com/office/officeart/2005/8/layout/vList2"/>
    <dgm:cxn modelId="{E73F9FFD-E18E-4B2E-875B-B07533FA18CA}" srcId="{1B19A355-F30C-46FE-B7A4-69DC81354875}" destId="{B2494A0C-451E-4E8B-B01B-46CDE19B78F6}" srcOrd="1" destOrd="0" parTransId="{7002BFAB-9BD4-4FD6-96E3-A50AA5507793}" sibTransId="{A1A2D635-9615-4C4E-8CC2-43405E915766}"/>
    <dgm:cxn modelId="{F30748FF-BAD5-4831-8576-01C9FFC827F5}" srcId="{B2494A0C-451E-4E8B-B01B-46CDE19B78F6}" destId="{8F9F233B-E647-4955-8700-61FC64FCDD4E}" srcOrd="2" destOrd="0" parTransId="{D6AD9DF7-19D7-43B0-AF46-8E05B1DBE1B0}" sibTransId="{3E19A011-5B1B-41BC-B4B2-B890F4B818FF}"/>
    <dgm:cxn modelId="{1BC20428-C9A0-6A44-ADD4-4B3A895E7BE7}" type="presParOf" srcId="{27BD0B11-8C3E-234B-99CA-41E6B4D93F62}" destId="{78434BB4-3546-D44E-BE48-79B6854CF48D}" srcOrd="0" destOrd="0" presId="urn:microsoft.com/office/officeart/2005/8/layout/vList2"/>
    <dgm:cxn modelId="{095DB62B-7947-CD44-8128-E665A2E0190D}" type="presParOf" srcId="{27BD0B11-8C3E-234B-99CA-41E6B4D93F62}" destId="{03AC0482-812A-734F-9AE0-1CABA31936C3}" srcOrd="1" destOrd="0" presId="urn:microsoft.com/office/officeart/2005/8/layout/vList2"/>
    <dgm:cxn modelId="{18E7B56F-333A-BE4F-B930-884DD76595D9}" type="presParOf" srcId="{27BD0B11-8C3E-234B-99CA-41E6B4D93F62}" destId="{62A2AE5F-A894-3343-B79D-1C96053C305A}" srcOrd="2" destOrd="0" presId="urn:microsoft.com/office/officeart/2005/8/layout/vList2"/>
    <dgm:cxn modelId="{270CF860-961D-6543-B0A5-349671AA4228}" type="presParOf" srcId="{27BD0B11-8C3E-234B-99CA-41E6B4D93F62}" destId="{D5642E87-6699-3247-B5D3-2ACC12E7B8F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34BB4-3546-D44E-BE48-79B6854CF48D}">
      <dsp:nvSpPr>
        <dsp:cNvPr id="0" name=""/>
        <dsp:cNvSpPr/>
      </dsp:nvSpPr>
      <dsp:spPr>
        <a:xfrm>
          <a:off x="0" y="72000"/>
          <a:ext cx="5486400" cy="575639"/>
        </a:xfrm>
        <a:prstGeom prst="roundRect">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The Basics</a:t>
          </a:r>
          <a:endParaRPr lang="en-US" sz="2400" kern="1200"/>
        </a:p>
      </dsp:txBody>
      <dsp:txXfrm>
        <a:off x="28100" y="100100"/>
        <a:ext cx="5430200" cy="519439"/>
      </dsp:txXfrm>
    </dsp:sp>
    <dsp:sp modelId="{03AC0482-812A-734F-9AE0-1CABA31936C3}">
      <dsp:nvSpPr>
        <dsp:cNvPr id="0" name=""/>
        <dsp:cNvSpPr/>
      </dsp:nvSpPr>
      <dsp:spPr>
        <a:xfrm>
          <a:off x="0" y="647639"/>
          <a:ext cx="5486400" cy="1788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9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Arrive prepared and on time; stay for the duration</a:t>
          </a:r>
        </a:p>
        <a:p>
          <a:pPr marL="171450" lvl="1" indent="-171450" algn="l" defTabSz="844550">
            <a:lnSpc>
              <a:spcPct val="90000"/>
            </a:lnSpc>
            <a:spcBef>
              <a:spcPct val="0"/>
            </a:spcBef>
            <a:spcAft>
              <a:spcPct val="20000"/>
            </a:spcAft>
            <a:buChar char="•"/>
          </a:pPr>
          <a:r>
            <a:rPr lang="en-US" sz="1900" kern="1200"/>
            <a:t>Remain attentive, thoughtful, and STeLLAful; eliminate interruptions (turn off cell phones, email)</a:t>
          </a:r>
        </a:p>
        <a:p>
          <a:pPr marL="171450" lvl="1" indent="-171450" algn="l" defTabSz="844550">
            <a:lnSpc>
              <a:spcPct val="90000"/>
            </a:lnSpc>
            <a:spcBef>
              <a:spcPct val="0"/>
            </a:spcBef>
            <a:spcAft>
              <a:spcPct val="20000"/>
            </a:spcAft>
            <a:buChar char="•"/>
          </a:pPr>
          <a:r>
            <a:rPr lang="en-US" sz="1900" kern="1200"/>
            <a:t>Make room for participation from all (monitor your floor time)</a:t>
          </a:r>
        </a:p>
      </dsp:txBody>
      <dsp:txXfrm>
        <a:off x="0" y="647639"/>
        <a:ext cx="5486400" cy="1788480"/>
      </dsp:txXfrm>
    </dsp:sp>
    <dsp:sp modelId="{62A2AE5F-A894-3343-B79D-1C96053C305A}">
      <dsp:nvSpPr>
        <dsp:cNvPr id="0" name=""/>
        <dsp:cNvSpPr/>
      </dsp:nvSpPr>
      <dsp:spPr>
        <a:xfrm>
          <a:off x="0" y="2436120"/>
          <a:ext cx="5486400" cy="575639"/>
        </a:xfrm>
        <a:prstGeom prst="roundRect">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The Heart of  STeLLA Lesson Analysis</a:t>
          </a:r>
          <a:endParaRPr lang="en-US" sz="2400" kern="1200"/>
        </a:p>
      </dsp:txBody>
      <dsp:txXfrm>
        <a:off x="28100" y="2464220"/>
        <a:ext cx="5430200" cy="519439"/>
      </dsp:txXfrm>
    </dsp:sp>
    <dsp:sp modelId="{D5642E87-6699-3247-B5D3-2ACC12E7B8F1}">
      <dsp:nvSpPr>
        <dsp:cNvPr id="0" name=""/>
        <dsp:cNvSpPr/>
      </dsp:nvSpPr>
      <dsp:spPr>
        <a:xfrm>
          <a:off x="0" y="3011760"/>
          <a:ext cx="5486400" cy="203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9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Keep the goal in mind: We are analyzing teaching to improve student learning  </a:t>
          </a:r>
        </a:p>
        <a:p>
          <a:pPr marL="171450" lvl="1" indent="-171450" algn="l" defTabSz="844550">
            <a:lnSpc>
              <a:spcPct val="90000"/>
            </a:lnSpc>
            <a:spcBef>
              <a:spcPct val="0"/>
            </a:spcBef>
            <a:spcAft>
              <a:spcPct val="20000"/>
            </a:spcAft>
            <a:buChar char="•"/>
          </a:pPr>
          <a:r>
            <a:rPr lang="en-US" sz="1900" kern="1200"/>
            <a:t>Share your ideas, uncertainties, confusions, disagreements, questions—open up time so this can happen!</a:t>
          </a:r>
        </a:p>
        <a:p>
          <a:pPr marL="171450" lvl="1" indent="-171450" algn="l" defTabSz="844550">
            <a:lnSpc>
              <a:spcPct val="90000"/>
            </a:lnSpc>
            <a:spcBef>
              <a:spcPct val="0"/>
            </a:spcBef>
            <a:spcAft>
              <a:spcPct val="20000"/>
            </a:spcAft>
            <a:buChar char="•"/>
          </a:pPr>
          <a:r>
            <a:rPr lang="en-US" sz="1900" kern="1200"/>
            <a:t>Expect and ask questions to deepen everyone’s learning—honor needs!</a:t>
          </a:r>
        </a:p>
      </dsp:txBody>
      <dsp:txXfrm>
        <a:off x="0" y="3011760"/>
        <a:ext cx="5486400" cy="20368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9BE962-1FB3-6B49-8A55-F3E7302325D0}" type="datetimeFigureOut">
              <a:rPr lang="en-US" smtClean="0"/>
              <a:t>12/6/24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AD6761-AFE7-9F4D-B59A-2D4BC90CA7B8}" type="slidenum">
              <a:rPr lang="en-US" smtClean="0"/>
              <a:t>‹#›</a:t>
            </a:fld>
            <a:endParaRPr lang="en-US"/>
          </a:p>
        </p:txBody>
      </p:sp>
    </p:spTree>
    <p:extLst>
      <p:ext uri="{BB962C8B-B14F-4D97-AF65-F5344CB8AC3E}">
        <p14:creationId xmlns:p14="http://schemas.microsoft.com/office/powerpoint/2010/main" val="1678076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D57AFD-26C1-42A5-8821-D7F000601906}" type="slidenum">
              <a:rPr lang="en-US" smtClean="0"/>
              <a:t>2</a:t>
            </a:fld>
            <a:endParaRPr lang="en-US"/>
          </a:p>
        </p:txBody>
      </p:sp>
      <p:sp>
        <p:nvSpPr>
          <p:cNvPr id="5" name="Date Placeholder 4"/>
          <p:cNvSpPr>
            <a:spLocks noGrp="1"/>
          </p:cNvSpPr>
          <p:nvPr>
            <p:ph type="dt" idx="11"/>
          </p:nvPr>
        </p:nvSpPr>
        <p:spPr/>
        <p:txBody>
          <a:bodyPr/>
          <a:lstStyle/>
          <a:p>
            <a:r>
              <a:rPr lang="en-US"/>
              <a:t>7/17/17</a:t>
            </a:r>
          </a:p>
        </p:txBody>
      </p:sp>
      <p:sp>
        <p:nvSpPr>
          <p:cNvPr id="6" name="Footer Placeholder 5"/>
          <p:cNvSpPr>
            <a:spLocks noGrp="1"/>
          </p:cNvSpPr>
          <p:nvPr>
            <p:ph type="ftr" sz="quarter" idx="12"/>
          </p:nvPr>
        </p:nvSpPr>
        <p:spPr/>
        <p:txBody>
          <a:bodyPr/>
          <a:lstStyle/>
          <a:p>
            <a:r>
              <a:rPr lang="en-US"/>
              <a:t>STLHS: Day 1</a:t>
            </a:r>
          </a:p>
        </p:txBody>
      </p:sp>
      <p:sp>
        <p:nvSpPr>
          <p:cNvPr id="7" name="Header Placeholder 6"/>
          <p:cNvSpPr>
            <a:spLocks noGrp="1"/>
          </p:cNvSpPr>
          <p:nvPr>
            <p:ph type="hdr" sz="quarter" idx="13"/>
          </p:nvPr>
        </p:nvSpPr>
        <p:spPr/>
        <p:txBody>
          <a:bodyPr/>
          <a:lstStyle/>
          <a:p>
            <a:r>
              <a:rPr lang="en-US"/>
              <a:t>BSCS</a:t>
            </a:r>
          </a:p>
        </p:txBody>
      </p:sp>
    </p:spTree>
    <p:extLst>
      <p:ext uri="{BB962C8B-B14F-4D97-AF65-F5344CB8AC3E}">
        <p14:creationId xmlns:p14="http://schemas.microsoft.com/office/powerpoint/2010/main" val="1034746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a:p>
            <a:r>
              <a:rPr lang="en-US"/>
              <a:t> </a:t>
            </a:r>
          </a:p>
          <a:p>
            <a:endParaRPr lang="en-US"/>
          </a:p>
        </p:txBody>
      </p:sp>
      <p:sp>
        <p:nvSpPr>
          <p:cNvPr id="4" name="Slide Number Placeholder 3"/>
          <p:cNvSpPr>
            <a:spLocks noGrp="1"/>
          </p:cNvSpPr>
          <p:nvPr>
            <p:ph type="sldNum" sz="quarter" idx="5"/>
          </p:nvPr>
        </p:nvSpPr>
        <p:spPr/>
        <p:txBody>
          <a:bodyPr/>
          <a:lstStyle/>
          <a:p>
            <a:fld id="{04DE66CF-8383-2248-8620-05F7202EAAE1}" type="slidenum">
              <a:rPr lang="en-US" smtClean="0"/>
              <a:t>24</a:t>
            </a:fld>
            <a:endParaRPr lang="en-US"/>
          </a:p>
        </p:txBody>
      </p:sp>
    </p:spTree>
    <p:extLst>
      <p:ext uri="{BB962C8B-B14F-4D97-AF65-F5344CB8AC3E}">
        <p14:creationId xmlns:p14="http://schemas.microsoft.com/office/powerpoint/2010/main" val="188026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DE66CF-8383-2248-8620-05F7202EAAE1}" type="slidenum">
              <a:rPr lang="en-US" smtClean="0"/>
              <a:t>27</a:t>
            </a:fld>
            <a:endParaRPr lang="en-US"/>
          </a:p>
        </p:txBody>
      </p:sp>
    </p:spTree>
    <p:extLst>
      <p:ext uri="{BB962C8B-B14F-4D97-AF65-F5344CB8AC3E}">
        <p14:creationId xmlns:p14="http://schemas.microsoft.com/office/powerpoint/2010/main" val="2638547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DE66CF-8383-2248-8620-05F7202EAAE1}" type="slidenum">
              <a:rPr lang="en-US" smtClean="0"/>
              <a:t>28</a:t>
            </a:fld>
            <a:endParaRPr lang="en-US"/>
          </a:p>
        </p:txBody>
      </p:sp>
    </p:spTree>
    <p:extLst>
      <p:ext uri="{BB962C8B-B14F-4D97-AF65-F5344CB8AC3E}">
        <p14:creationId xmlns:p14="http://schemas.microsoft.com/office/powerpoint/2010/main" val="1796105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 9 – 11 are placeholders for the anchor lesson slides</a:t>
            </a:r>
          </a:p>
        </p:txBody>
      </p:sp>
      <p:sp>
        <p:nvSpPr>
          <p:cNvPr id="4" name="Slide Number Placeholder 3"/>
          <p:cNvSpPr>
            <a:spLocks noGrp="1"/>
          </p:cNvSpPr>
          <p:nvPr>
            <p:ph type="sldNum" sz="quarter" idx="5"/>
          </p:nvPr>
        </p:nvSpPr>
        <p:spPr/>
        <p:txBody>
          <a:bodyPr/>
          <a:lstStyle/>
          <a:p>
            <a:fld id="{3C9290B1-5309-497B-A4AF-44912C034D3E}" type="slidenum">
              <a:rPr lang="en-US" smtClean="0"/>
              <a:t>30</a:t>
            </a:fld>
            <a:endParaRPr lang="en-US"/>
          </a:p>
        </p:txBody>
      </p:sp>
    </p:spTree>
    <p:extLst>
      <p:ext uri="{BB962C8B-B14F-4D97-AF65-F5344CB8AC3E}">
        <p14:creationId xmlns:p14="http://schemas.microsoft.com/office/powerpoint/2010/main" val="248733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sure Day 4 includes a HW assignment to read 1 lesson – jigsaw the lessons among the group. Orient each person to look at the lesson they read for HW </a:t>
            </a:r>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BSCS</a:t>
            </a:r>
          </a:p>
        </p:txBody>
      </p:sp>
      <p:sp>
        <p:nvSpPr>
          <p:cNvPr id="5" name="Date Placeholder 4"/>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41F983-E19E-48FA-8D5D-56F7B3A13BBD}" type="datetime1">
              <a:rPr kumimoji="0" lang="en-US" sz="1300" b="0" i="0" u="none" strike="noStrike" kern="1200" cap="none" spc="0" normalizeH="0" baseline="0" noProof="0" smtClean="0">
                <a:ln>
                  <a:noFill/>
                </a:ln>
                <a:solidFill>
                  <a:prstClr val="black"/>
                </a:solidFill>
                <a:effectLst/>
                <a:uLnTx/>
                <a:uFillTx/>
                <a:latin typeface="Calibri"/>
                <a:ea typeface="+mn-ea"/>
                <a:cs typeface="+mn-cs"/>
              </a:rPr>
              <a:t>12/6/24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STLHS Day 2</a:t>
            </a:r>
          </a:p>
        </p:txBody>
      </p:sp>
      <p:sp>
        <p:nvSpPr>
          <p:cNvPr id="7" name="Slide Number Placeholder 6"/>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D57AFD-26C1-42A5-8821-D7F00060190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7826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Ask about the ? Strategy in the chart. Teachers may mention 5-8 in addition to 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Ask where you would expect to see Strategy 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Emphasize Strategy F – how do student ideas get revealed and developed during the activity? (Emphasize all three stages of 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If this is charted earlier along with F, G, and H, refer to this chart as the group lines up in order of assigned lessons.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Less formal than NGT – most of the work is done verbally</a:t>
            </a:r>
          </a:p>
          <a:p>
            <a:endParaRPr lang="en-US"/>
          </a:p>
        </p:txBody>
      </p:sp>
      <p:sp>
        <p:nvSpPr>
          <p:cNvPr id="4" name="Slide Number Placeholder 3"/>
          <p:cNvSpPr>
            <a:spLocks noGrp="1"/>
          </p:cNvSpPr>
          <p:nvPr>
            <p:ph type="sldNum" sz="quarter" idx="5"/>
          </p:nvPr>
        </p:nvSpPr>
        <p:spPr/>
        <p:txBody>
          <a:bodyPr/>
          <a:lstStyle/>
          <a:p>
            <a:fld id="{3C9290B1-5309-497B-A4AF-44912C034D3E}" type="slidenum">
              <a:rPr lang="en-US" smtClean="0"/>
              <a:t>35</a:t>
            </a:fld>
            <a:endParaRPr lang="en-US"/>
          </a:p>
        </p:txBody>
      </p:sp>
    </p:spTree>
    <p:extLst>
      <p:ext uri="{BB962C8B-B14F-4D97-AF65-F5344CB8AC3E}">
        <p14:creationId xmlns:p14="http://schemas.microsoft.com/office/powerpoint/2010/main" val="3841850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sure Day 4 includes a HW assignment to read 1 lesson – jigsaw the lessons among the group. Orient each person to look at the lesson they read for HW </a:t>
            </a:r>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BSCS</a:t>
            </a:r>
          </a:p>
        </p:txBody>
      </p:sp>
      <p:sp>
        <p:nvSpPr>
          <p:cNvPr id="5" name="Date Placeholder 4"/>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41F983-E19E-48FA-8D5D-56F7B3A13BBD}" type="datetime1">
              <a:rPr kumimoji="0" lang="en-US" sz="1300" b="0" i="0" u="none" strike="noStrike" kern="1200" cap="none" spc="0" normalizeH="0" baseline="0" noProof="0" smtClean="0">
                <a:ln>
                  <a:noFill/>
                </a:ln>
                <a:solidFill>
                  <a:prstClr val="black"/>
                </a:solidFill>
                <a:effectLst/>
                <a:uLnTx/>
                <a:uFillTx/>
                <a:latin typeface="Calibri"/>
                <a:ea typeface="+mn-ea"/>
                <a:cs typeface="+mn-cs"/>
              </a:rPr>
              <a:t>12/6/24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STLHS Day 2</a:t>
            </a:r>
          </a:p>
        </p:txBody>
      </p:sp>
      <p:sp>
        <p:nvSpPr>
          <p:cNvPr id="7" name="Slide Number Placeholder 6"/>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D57AFD-26C1-42A5-8821-D7F00060190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4359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0F5C6-3BA7-4858-A254-67A9CBC1E07B}" type="slidenum">
              <a:rPr lang="en-US"/>
              <a:pPr/>
              <a:t>38</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dirty="0"/>
          </a:p>
        </p:txBody>
      </p:sp>
      <p:sp>
        <p:nvSpPr>
          <p:cNvPr id="2" name="Footer Placeholder 1"/>
          <p:cNvSpPr>
            <a:spLocks noGrp="1"/>
          </p:cNvSpPr>
          <p:nvPr>
            <p:ph type="ftr" sz="quarter" idx="10"/>
          </p:nvPr>
        </p:nvSpPr>
        <p:spPr/>
        <p:txBody>
          <a:bodyPr/>
          <a:lstStyle/>
          <a:p>
            <a:pPr>
              <a:defRPr/>
            </a:pPr>
            <a:r>
              <a:rPr lang="en-US"/>
              <a:t>STLHS: Day 1</a:t>
            </a:r>
          </a:p>
        </p:txBody>
      </p:sp>
      <p:sp>
        <p:nvSpPr>
          <p:cNvPr id="3" name="Header Placeholder 2"/>
          <p:cNvSpPr>
            <a:spLocks noGrp="1"/>
          </p:cNvSpPr>
          <p:nvPr>
            <p:ph type="hdr" sz="quarter" idx="11"/>
          </p:nvPr>
        </p:nvSpPr>
        <p:spPr/>
        <p:txBody>
          <a:bodyPr/>
          <a:lstStyle/>
          <a:p>
            <a:pPr>
              <a:defRPr/>
            </a:pPr>
            <a:r>
              <a:rPr lang="en-US"/>
              <a:t>BSCS</a:t>
            </a:r>
          </a:p>
        </p:txBody>
      </p:sp>
      <p:sp>
        <p:nvSpPr>
          <p:cNvPr id="4" name="Date Placeholder 3"/>
          <p:cNvSpPr>
            <a:spLocks noGrp="1"/>
          </p:cNvSpPr>
          <p:nvPr>
            <p:ph type="dt" idx="12"/>
          </p:nvPr>
        </p:nvSpPr>
        <p:spPr/>
        <p:txBody>
          <a:bodyPr/>
          <a:lstStyle/>
          <a:p>
            <a:r>
              <a:rPr lang="en-US"/>
              <a:t>7/17/17</a:t>
            </a:r>
          </a:p>
        </p:txBody>
      </p:sp>
    </p:spTree>
    <p:extLst>
      <p:ext uri="{BB962C8B-B14F-4D97-AF65-F5344CB8AC3E}">
        <p14:creationId xmlns:p14="http://schemas.microsoft.com/office/powerpoint/2010/main" val="3666328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AD6761-AFE7-9F4D-B59A-2D4BC90CA7B8}" type="slidenum">
              <a:rPr lang="en-US" smtClean="0"/>
              <a:t>40</a:t>
            </a:fld>
            <a:endParaRPr lang="en-US"/>
          </a:p>
        </p:txBody>
      </p:sp>
    </p:spTree>
    <p:extLst>
      <p:ext uri="{BB962C8B-B14F-4D97-AF65-F5344CB8AC3E}">
        <p14:creationId xmlns:p14="http://schemas.microsoft.com/office/powerpoint/2010/main" val="1324453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B2763-A6E9-4AE2-817C-183BF27EE03E}" type="slidenum">
              <a:rPr lang="en-US" smtClean="0"/>
              <a:t>3</a:t>
            </a:fld>
            <a:endParaRPr lang="en-US"/>
          </a:p>
        </p:txBody>
      </p:sp>
    </p:spTree>
    <p:extLst>
      <p:ext uri="{BB962C8B-B14F-4D97-AF65-F5344CB8AC3E}">
        <p14:creationId xmlns:p14="http://schemas.microsoft.com/office/powerpoint/2010/main" val="3828450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465887">
              <a:defRPr/>
            </a:pPr>
            <a:fld id="{E842B386-B601-413B-B6D9-4DF24339D9ED}" type="slidenum">
              <a:rPr lang="en-US">
                <a:solidFill>
                  <a:prstClr val="black"/>
                </a:solidFill>
                <a:latin typeface="Calibri" panose="020F0502020204030204"/>
              </a:rPr>
              <a:pPr defTabSz="465887">
                <a:defRPr/>
              </a:pPr>
              <a:t>5</a:t>
            </a:fld>
            <a:endParaRPr lang="en-US">
              <a:solidFill>
                <a:prstClr val="black"/>
              </a:solidFill>
              <a:latin typeface="Calibri" panose="020F0502020204030204"/>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dirty="0">
              <a:latin typeface="Arial" charset="0"/>
            </a:endParaRPr>
          </a:p>
        </p:txBody>
      </p:sp>
      <p:sp>
        <p:nvSpPr>
          <p:cNvPr id="2" name="Date Placeholder 1"/>
          <p:cNvSpPr>
            <a:spLocks noGrp="1"/>
          </p:cNvSpPr>
          <p:nvPr>
            <p:ph type="dt" idx="10"/>
          </p:nvPr>
        </p:nvSpPr>
        <p:spPr/>
        <p:txBody>
          <a:bodyPr/>
          <a:lstStyle/>
          <a:p>
            <a:pPr defTabSz="465887">
              <a:defRPr/>
            </a:pPr>
            <a:fld id="{791F6A36-12B1-4AF8-B1F5-C6823970F91E}" type="datetime1">
              <a:rPr lang="en-US">
                <a:solidFill>
                  <a:prstClr val="black"/>
                </a:solidFill>
                <a:latin typeface="Calibri" panose="020F0502020204030204"/>
              </a:rPr>
              <a:pPr defTabSz="465887">
                <a:defRPr/>
              </a:pPr>
              <a:t>12/6/24</a:t>
            </a:fld>
            <a:endParaRPr lang="en-US">
              <a:solidFill>
                <a:prstClr val="black"/>
              </a:solidFill>
              <a:latin typeface="Calibri" panose="020F0502020204030204"/>
            </a:endParaRPr>
          </a:p>
        </p:txBody>
      </p:sp>
      <p:sp>
        <p:nvSpPr>
          <p:cNvPr id="3" name="Footer Placeholder 2"/>
          <p:cNvSpPr>
            <a:spLocks noGrp="1"/>
          </p:cNvSpPr>
          <p:nvPr>
            <p:ph type="ftr" sz="quarter" idx="11"/>
          </p:nvPr>
        </p:nvSpPr>
        <p:spPr/>
        <p:txBody>
          <a:bodyPr/>
          <a:lstStyle/>
          <a:p>
            <a:pPr defTabSz="465887">
              <a:defRPr/>
            </a:pPr>
            <a:r>
              <a:rPr lang="en-US">
                <a:solidFill>
                  <a:prstClr val="black"/>
                </a:solidFill>
                <a:latin typeface="Calibri" panose="020F0502020204030204"/>
              </a:rPr>
              <a:t>BSCS: STeLLA High School Leadership Institute</a:t>
            </a:r>
          </a:p>
        </p:txBody>
      </p:sp>
      <p:sp>
        <p:nvSpPr>
          <p:cNvPr id="4" name="Header Placeholder 3"/>
          <p:cNvSpPr>
            <a:spLocks noGrp="1"/>
          </p:cNvSpPr>
          <p:nvPr>
            <p:ph type="hdr" sz="quarter" idx="12"/>
          </p:nvPr>
        </p:nvSpPr>
        <p:spPr/>
        <p:txBody>
          <a:bodyPr/>
          <a:lstStyle/>
          <a:p>
            <a:pPr defTabSz="465887">
              <a:defRPr/>
            </a:pPr>
            <a:r>
              <a:rPr lang="en-US">
                <a:solidFill>
                  <a:prstClr val="black"/>
                </a:solidFill>
                <a:latin typeface="Calibri" panose="020F0502020204030204"/>
              </a:rPr>
              <a:t>Day 1</a:t>
            </a:r>
            <a:endParaRPr lang="en-US" dirty="0">
              <a:solidFill>
                <a:prstClr val="black"/>
              </a:solidFill>
              <a:latin typeface="Calibri" panose="020F0502020204030204"/>
            </a:endParaRPr>
          </a:p>
        </p:txBody>
      </p:sp>
    </p:spTree>
    <p:extLst>
      <p:ext uri="{BB962C8B-B14F-4D97-AF65-F5344CB8AC3E}">
        <p14:creationId xmlns:p14="http://schemas.microsoft.com/office/powerpoint/2010/main" val="3143993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0F5C6-3BA7-4858-A254-67A9CBC1E07B}" type="slidenum">
              <a:rPr lang="en-US"/>
              <a:pPr/>
              <a:t>6</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dirty="0"/>
          </a:p>
        </p:txBody>
      </p:sp>
      <p:sp>
        <p:nvSpPr>
          <p:cNvPr id="2" name="Footer Placeholder 1"/>
          <p:cNvSpPr>
            <a:spLocks noGrp="1"/>
          </p:cNvSpPr>
          <p:nvPr>
            <p:ph type="ftr" sz="quarter" idx="10"/>
          </p:nvPr>
        </p:nvSpPr>
        <p:spPr/>
        <p:txBody>
          <a:bodyPr/>
          <a:lstStyle/>
          <a:p>
            <a:pPr>
              <a:defRPr/>
            </a:pPr>
            <a:r>
              <a:rPr lang="en-US"/>
              <a:t>STLHS: Day 1</a:t>
            </a:r>
          </a:p>
        </p:txBody>
      </p:sp>
      <p:sp>
        <p:nvSpPr>
          <p:cNvPr id="3" name="Header Placeholder 2"/>
          <p:cNvSpPr>
            <a:spLocks noGrp="1"/>
          </p:cNvSpPr>
          <p:nvPr>
            <p:ph type="hdr" sz="quarter" idx="11"/>
          </p:nvPr>
        </p:nvSpPr>
        <p:spPr/>
        <p:txBody>
          <a:bodyPr/>
          <a:lstStyle/>
          <a:p>
            <a:pPr>
              <a:defRPr/>
            </a:pPr>
            <a:r>
              <a:rPr lang="en-US"/>
              <a:t>BSCS</a:t>
            </a:r>
          </a:p>
        </p:txBody>
      </p:sp>
      <p:sp>
        <p:nvSpPr>
          <p:cNvPr id="4" name="Date Placeholder 3"/>
          <p:cNvSpPr>
            <a:spLocks noGrp="1"/>
          </p:cNvSpPr>
          <p:nvPr>
            <p:ph type="dt" idx="12"/>
          </p:nvPr>
        </p:nvSpPr>
        <p:spPr/>
        <p:txBody>
          <a:bodyPr/>
          <a:lstStyle/>
          <a:p>
            <a:r>
              <a:rPr lang="en-US"/>
              <a:t>7/17/17</a:t>
            </a:r>
          </a:p>
        </p:txBody>
      </p:sp>
    </p:spTree>
    <p:extLst>
      <p:ext uri="{BB962C8B-B14F-4D97-AF65-F5344CB8AC3E}">
        <p14:creationId xmlns:p14="http://schemas.microsoft.com/office/powerpoint/2010/main" val="1537439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9290B1-5309-497B-A4AF-44912C034D3E}" type="slidenum">
              <a:rPr lang="en-US" smtClean="0"/>
              <a:t>7</a:t>
            </a:fld>
            <a:endParaRPr lang="en-US"/>
          </a:p>
        </p:txBody>
      </p:sp>
    </p:spTree>
    <p:extLst>
      <p:ext uri="{BB962C8B-B14F-4D97-AF65-F5344CB8AC3E}">
        <p14:creationId xmlns:p14="http://schemas.microsoft.com/office/powerpoint/2010/main" val="1882341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9290B1-5309-497B-A4AF-44912C034D3E}" type="slidenum">
              <a:rPr lang="en-US" smtClean="0"/>
              <a:t>8</a:t>
            </a:fld>
            <a:endParaRPr lang="en-US"/>
          </a:p>
        </p:txBody>
      </p:sp>
    </p:spTree>
    <p:extLst>
      <p:ext uri="{BB962C8B-B14F-4D97-AF65-F5344CB8AC3E}">
        <p14:creationId xmlns:p14="http://schemas.microsoft.com/office/powerpoint/2010/main" val="3010919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Slides 9 – 11 are placeholders for the anchor lesson slides</a:t>
            </a:r>
          </a:p>
        </p:txBody>
      </p:sp>
      <p:sp>
        <p:nvSpPr>
          <p:cNvPr id="4" name="Slide Number Placeholder 3"/>
          <p:cNvSpPr>
            <a:spLocks noGrp="1"/>
          </p:cNvSpPr>
          <p:nvPr>
            <p:ph type="sldNum" sz="quarter" idx="5"/>
          </p:nvPr>
        </p:nvSpPr>
        <p:spPr/>
        <p:txBody>
          <a:bodyPr/>
          <a:lstStyle/>
          <a:p>
            <a:fld id="{3C9290B1-5309-497B-A4AF-44912C034D3E}" type="slidenum">
              <a:rPr lang="en-US" smtClean="0"/>
              <a:t>10</a:t>
            </a:fld>
            <a:endParaRPr lang="en-US"/>
          </a:p>
        </p:txBody>
      </p:sp>
    </p:spTree>
    <p:extLst>
      <p:ext uri="{BB962C8B-B14F-4D97-AF65-F5344CB8AC3E}">
        <p14:creationId xmlns:p14="http://schemas.microsoft.com/office/powerpoint/2010/main" val="376777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We’ve had the term ‘gas’ come up a few times today. </a:t>
            </a:r>
            <a:r>
              <a:rPr lang="en-US" b="1"/>
              <a:t>When you all think of the word ‘gas,’ not like what we put in a car but in terms of what happened to the liquid water in the flask, what do you all think of?</a:t>
            </a:r>
            <a:endParaRPr lang="en-US"/>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4DE66CF-8383-2248-8620-05F7202EAAE1}" type="slidenum">
              <a:rPr lang="en-US" smtClean="0"/>
              <a:t>18</a:t>
            </a:fld>
            <a:endParaRPr lang="en-US"/>
          </a:p>
        </p:txBody>
      </p:sp>
    </p:spTree>
    <p:extLst>
      <p:ext uri="{BB962C8B-B14F-4D97-AF65-F5344CB8AC3E}">
        <p14:creationId xmlns:p14="http://schemas.microsoft.com/office/powerpoint/2010/main" val="1154251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Pull up the PhET “States of Matter” simulation and select neon in the liquid phase to start. Say something like, “We’ve looked at how we represent particles that are liquid. Remind us, what do you notice when you look at how these particles look in a liquid.” </a:t>
            </a:r>
          </a:p>
          <a:p>
            <a:endParaRPr lang="en-US">
              <a:cs typeface="Calibri"/>
            </a:endParaRPr>
          </a:p>
          <a:p>
            <a:r>
              <a:rPr lang="en-US"/>
              <a:t>“Next, just like we did today with the distillation apparatus, we’ll apply some heat. Raise your hand when you notice the particles changing and you’d like to describe what you’re observing.” </a:t>
            </a:r>
          </a:p>
          <a:p>
            <a:endParaRPr lang="en-US"/>
          </a:p>
          <a:p>
            <a:r>
              <a:rPr lang="en-US"/>
              <a:t>Keep applying the heat until all the particles are in the gas state. Then ask, “If we look at this model of gas particles, how does this zoomed in picture compare to what you all drew for the balloon and the CO2 canisters?” </a:t>
            </a:r>
          </a:p>
          <a:p>
            <a:endParaRPr lang="en-US">
              <a:cs typeface="Calibri"/>
            </a:endParaRPr>
          </a:p>
        </p:txBody>
      </p:sp>
      <p:sp>
        <p:nvSpPr>
          <p:cNvPr id="4" name="Slide Number Placeholder 3"/>
          <p:cNvSpPr>
            <a:spLocks noGrp="1"/>
          </p:cNvSpPr>
          <p:nvPr>
            <p:ph type="sldNum" sz="quarter" idx="5"/>
          </p:nvPr>
        </p:nvSpPr>
        <p:spPr/>
        <p:txBody>
          <a:bodyPr/>
          <a:lstStyle/>
          <a:p>
            <a:fld id="{04DE66CF-8383-2248-8620-05F7202EAAE1}" type="slidenum">
              <a:rPr lang="en-US" smtClean="0"/>
              <a:t>19</a:t>
            </a:fld>
            <a:endParaRPr lang="en-US"/>
          </a:p>
        </p:txBody>
      </p:sp>
    </p:spTree>
    <p:extLst>
      <p:ext uri="{BB962C8B-B14F-4D97-AF65-F5344CB8AC3E}">
        <p14:creationId xmlns:p14="http://schemas.microsoft.com/office/powerpoint/2010/main" val="3817018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chemeClr val="accent4">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B16017-14D2-AA4A-A4D5-00E73FBB99F7}" type="datetimeFigureOut">
              <a:rPr lang="en-US" smtClean="0"/>
              <a:t>12/6/24</a:t>
            </a:fld>
            <a:endParaRPr lang="en-US"/>
          </a:p>
        </p:txBody>
      </p:sp>
      <p:sp>
        <p:nvSpPr>
          <p:cNvPr id="5" name="Footer Placeholder 4"/>
          <p:cNvSpPr>
            <a:spLocks noGrp="1"/>
          </p:cNvSpPr>
          <p:nvPr>
            <p:ph type="ftr" sz="quarter" idx="11"/>
          </p:nvPr>
        </p:nvSpPr>
        <p:spPr/>
        <p:txBody>
          <a:bodyPr/>
          <a:lstStyle/>
          <a:p>
            <a:endParaRPr lang="en-US"/>
          </a:p>
        </p:txBody>
      </p:sp>
      <p:pic>
        <p:nvPicPr>
          <p:cNvPr id="9" name="Picture 8" descr="Logo&#10;&#10;Description automatically generated">
            <a:extLst>
              <a:ext uri="{FF2B5EF4-FFF2-40B4-BE49-F238E27FC236}">
                <a16:creationId xmlns:a16="http://schemas.microsoft.com/office/drawing/2014/main" id="{4614A090-640F-FA4D-B1E1-5DE60F8DE108}"/>
              </a:ext>
            </a:extLst>
          </p:cNvPr>
          <p:cNvPicPr>
            <a:picLocks noChangeAspect="1"/>
          </p:cNvPicPr>
          <p:nvPr userDrawn="1"/>
        </p:nvPicPr>
        <p:blipFill>
          <a:blip r:embed="rId2"/>
          <a:stretch>
            <a:fillRect/>
          </a:stretch>
        </p:blipFill>
        <p:spPr>
          <a:xfrm>
            <a:off x="7772400" y="6349703"/>
            <a:ext cx="1233516" cy="340346"/>
          </a:xfrm>
          <a:prstGeom prst="rect">
            <a:avLst/>
          </a:prstGeom>
        </p:spPr>
      </p:pic>
    </p:spTree>
    <p:extLst>
      <p:ext uri="{BB962C8B-B14F-4D97-AF65-F5344CB8AC3E}">
        <p14:creationId xmlns:p14="http://schemas.microsoft.com/office/powerpoint/2010/main" val="3707750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B16017-14D2-AA4A-A4D5-00E73FBB99F7}" type="datetimeFigureOut">
              <a:rPr lang="en-US" smtClean="0"/>
              <a:t>12/6/24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21571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B16017-14D2-AA4A-A4D5-00E73FBB99F7}" type="datetimeFigureOut">
              <a:rPr lang="en-US" smtClean="0"/>
              <a:t>12/6/24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434510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mparison Layout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220E47A-C020-DE60-A9E7-5017913F04CD}"/>
              </a:ext>
            </a:extLst>
          </p:cNvPr>
          <p:cNvSpPr>
            <a:spLocks noGrp="1"/>
          </p:cNvSpPr>
          <p:nvPr>
            <p:ph type="dt" sz="half" idx="10"/>
          </p:nvPr>
        </p:nvSpPr>
        <p:spPr/>
        <p:txBody>
          <a:bodyPr/>
          <a:lstStyle/>
          <a:p>
            <a:fld id="{5BB16017-14D2-AA4A-A4D5-00E73FBB99F7}" type="datetimeFigureOut">
              <a:rPr lang="en-US" smtClean="0"/>
              <a:t>12/6/24</a:t>
            </a:fld>
            <a:endParaRPr lang="en-US"/>
          </a:p>
        </p:txBody>
      </p:sp>
      <p:sp>
        <p:nvSpPr>
          <p:cNvPr id="4" name="Footer Placeholder 3">
            <a:extLst>
              <a:ext uri="{FF2B5EF4-FFF2-40B4-BE49-F238E27FC236}">
                <a16:creationId xmlns:a16="http://schemas.microsoft.com/office/drawing/2014/main" id="{3BB2CDF0-186F-85D3-4021-B432EDAC17F8}"/>
              </a:ext>
            </a:extLst>
          </p:cNvPr>
          <p:cNvSpPr>
            <a:spLocks noGrp="1"/>
          </p:cNvSpPr>
          <p:nvPr>
            <p:ph type="ftr" sz="quarter" idx="11"/>
          </p:nvPr>
        </p:nvSpPr>
        <p:spPr/>
        <p:txBody>
          <a:bodyPr/>
          <a:lstStyle/>
          <a:p>
            <a:endParaRPr lang="en-US"/>
          </a:p>
        </p:txBody>
      </p:sp>
      <p:sp>
        <p:nvSpPr>
          <p:cNvPr id="5" name="Text Placeholder 2">
            <a:extLst>
              <a:ext uri="{FF2B5EF4-FFF2-40B4-BE49-F238E27FC236}">
                <a16:creationId xmlns:a16="http://schemas.microsoft.com/office/drawing/2014/main" id="{CF24C346-A28C-C8E4-B39C-8E98C0EA49D1}"/>
              </a:ext>
            </a:extLst>
          </p:cNvPr>
          <p:cNvSpPr>
            <a:spLocks noGrp="1"/>
          </p:cNvSpPr>
          <p:nvPr>
            <p:ph type="body" idx="1"/>
          </p:nvPr>
        </p:nvSpPr>
        <p:spPr>
          <a:xfrm>
            <a:off x="627460" y="2048843"/>
            <a:ext cx="3868340" cy="904875"/>
          </a:xfrm>
        </p:spPr>
        <p:txBody>
          <a:bodyPr anchor="b">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3">
            <a:extLst>
              <a:ext uri="{FF2B5EF4-FFF2-40B4-BE49-F238E27FC236}">
                <a16:creationId xmlns:a16="http://schemas.microsoft.com/office/drawing/2014/main" id="{BA8942DF-8257-C512-F1F9-41E2E522FC73}"/>
              </a:ext>
            </a:extLst>
          </p:cNvPr>
          <p:cNvSpPr>
            <a:spLocks noGrp="1"/>
          </p:cNvSpPr>
          <p:nvPr>
            <p:ph sz="half" idx="2"/>
          </p:nvPr>
        </p:nvSpPr>
        <p:spPr>
          <a:xfrm>
            <a:off x="629842" y="2971800"/>
            <a:ext cx="3868340" cy="32178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a:extLst>
              <a:ext uri="{FF2B5EF4-FFF2-40B4-BE49-F238E27FC236}">
                <a16:creationId xmlns:a16="http://schemas.microsoft.com/office/drawing/2014/main" id="{64B5BCDA-6E9E-66AA-6037-0B4BE9E9B891}"/>
              </a:ext>
            </a:extLst>
          </p:cNvPr>
          <p:cNvSpPr>
            <a:spLocks noGrp="1"/>
          </p:cNvSpPr>
          <p:nvPr>
            <p:ph type="body" sz="quarter" idx="3"/>
          </p:nvPr>
        </p:nvSpPr>
        <p:spPr>
          <a:xfrm>
            <a:off x="4629150" y="2048843"/>
            <a:ext cx="3887391" cy="904875"/>
          </a:xfrm>
        </p:spPr>
        <p:txBody>
          <a:bodyPr anchor="b">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8" name="Content Placeholder 5">
            <a:extLst>
              <a:ext uri="{FF2B5EF4-FFF2-40B4-BE49-F238E27FC236}">
                <a16:creationId xmlns:a16="http://schemas.microsoft.com/office/drawing/2014/main" id="{88DB153D-2DC3-4BCA-D213-379FD9BE00B7}"/>
              </a:ext>
            </a:extLst>
          </p:cNvPr>
          <p:cNvSpPr>
            <a:spLocks noGrp="1"/>
          </p:cNvSpPr>
          <p:nvPr>
            <p:ph sz="quarter" idx="4"/>
          </p:nvPr>
        </p:nvSpPr>
        <p:spPr>
          <a:xfrm>
            <a:off x="4629150" y="2971800"/>
            <a:ext cx="3887391" cy="32178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0F5017C6-A274-3584-1B86-A5B69C16F11A}"/>
              </a:ext>
            </a:extLst>
          </p:cNvPr>
          <p:cNvSpPr/>
          <p:nvPr userDrawn="1"/>
        </p:nvSpPr>
        <p:spPr>
          <a:xfrm>
            <a:off x="-1" y="365126"/>
            <a:ext cx="7298872" cy="1325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8748A5EF-8972-08B4-0F90-97A73A6AE259}"/>
              </a:ext>
            </a:extLst>
          </p:cNvPr>
          <p:cNvSpPr/>
          <p:nvPr userDrawn="1"/>
        </p:nvSpPr>
        <p:spPr>
          <a:xfrm>
            <a:off x="7347858" y="365126"/>
            <a:ext cx="1796143" cy="13255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Logo&#10;&#10;Description automatically generated">
            <a:extLst>
              <a:ext uri="{FF2B5EF4-FFF2-40B4-BE49-F238E27FC236}">
                <a16:creationId xmlns:a16="http://schemas.microsoft.com/office/drawing/2014/main" id="{E8C92A13-3809-01EC-3FD2-4802A19F2E40}"/>
              </a:ext>
            </a:extLst>
          </p:cNvPr>
          <p:cNvPicPr>
            <a:picLocks noChangeAspect="1"/>
          </p:cNvPicPr>
          <p:nvPr userDrawn="1"/>
        </p:nvPicPr>
        <p:blipFill>
          <a:blip r:embed="rId2"/>
          <a:stretch>
            <a:fillRect/>
          </a:stretch>
        </p:blipFill>
        <p:spPr>
          <a:xfrm>
            <a:off x="7772400" y="6349703"/>
            <a:ext cx="1233516" cy="340346"/>
          </a:xfrm>
          <a:prstGeom prst="rect">
            <a:avLst/>
          </a:prstGeom>
        </p:spPr>
      </p:pic>
      <p:sp>
        <p:nvSpPr>
          <p:cNvPr id="11" name="Title 1">
            <a:extLst>
              <a:ext uri="{FF2B5EF4-FFF2-40B4-BE49-F238E27FC236}">
                <a16:creationId xmlns:a16="http://schemas.microsoft.com/office/drawing/2014/main" id="{9B07BD32-C2DD-0295-168C-924B2016915D}"/>
              </a:ext>
            </a:extLst>
          </p:cNvPr>
          <p:cNvSpPr>
            <a:spLocks noGrp="1"/>
          </p:cNvSpPr>
          <p:nvPr>
            <p:ph type="title"/>
          </p:nvPr>
        </p:nvSpPr>
        <p:spPr>
          <a:xfrm>
            <a:off x="457200" y="534441"/>
            <a:ext cx="6337980" cy="1111796"/>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34976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Only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BBBE980-F303-8C51-A216-C5BA760C98A5}"/>
              </a:ext>
            </a:extLst>
          </p:cNvPr>
          <p:cNvSpPr>
            <a:spLocks noGrp="1"/>
          </p:cNvSpPr>
          <p:nvPr>
            <p:ph type="dt" sz="half" idx="10"/>
          </p:nvPr>
        </p:nvSpPr>
        <p:spPr/>
        <p:txBody>
          <a:bodyPr/>
          <a:lstStyle/>
          <a:p>
            <a:fld id="{5BB16017-14D2-AA4A-A4D5-00E73FBB99F7}" type="datetimeFigureOut">
              <a:rPr lang="en-US" smtClean="0"/>
              <a:t>12/6/24</a:t>
            </a:fld>
            <a:endParaRPr lang="en-US"/>
          </a:p>
        </p:txBody>
      </p:sp>
      <p:sp>
        <p:nvSpPr>
          <p:cNvPr id="4" name="Footer Placeholder 3">
            <a:extLst>
              <a:ext uri="{FF2B5EF4-FFF2-40B4-BE49-F238E27FC236}">
                <a16:creationId xmlns:a16="http://schemas.microsoft.com/office/drawing/2014/main" id="{0B84782E-8C8D-5AC1-1BAC-879F828ADF41}"/>
              </a:ext>
            </a:extLst>
          </p:cNvPr>
          <p:cNvSpPr>
            <a:spLocks noGrp="1"/>
          </p:cNvSpPr>
          <p:nvPr>
            <p:ph type="ftr" sz="quarter" idx="11"/>
          </p:nvPr>
        </p:nvSpPr>
        <p:spPr/>
        <p:txBody>
          <a:bodyPr/>
          <a:lstStyle/>
          <a:p>
            <a:endParaRPr lang="en-US"/>
          </a:p>
        </p:txBody>
      </p:sp>
      <p:sp>
        <p:nvSpPr>
          <p:cNvPr id="5" name="Rectangle 4">
            <a:extLst>
              <a:ext uri="{FF2B5EF4-FFF2-40B4-BE49-F238E27FC236}">
                <a16:creationId xmlns:a16="http://schemas.microsoft.com/office/drawing/2014/main" id="{4872B863-9A62-9D0D-BF3E-435D37FBE54F}"/>
              </a:ext>
            </a:extLst>
          </p:cNvPr>
          <p:cNvSpPr/>
          <p:nvPr userDrawn="1"/>
        </p:nvSpPr>
        <p:spPr>
          <a:xfrm>
            <a:off x="-1" y="365126"/>
            <a:ext cx="7298872" cy="1325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5D32BD13-F1CD-2655-AD2C-1E9D0EEAA5A0}"/>
              </a:ext>
            </a:extLst>
          </p:cNvPr>
          <p:cNvSpPr/>
          <p:nvPr userDrawn="1"/>
        </p:nvSpPr>
        <p:spPr>
          <a:xfrm>
            <a:off x="7347858" y="365126"/>
            <a:ext cx="1796143" cy="13255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descr="Logo&#10;&#10;Description automatically generated">
            <a:extLst>
              <a:ext uri="{FF2B5EF4-FFF2-40B4-BE49-F238E27FC236}">
                <a16:creationId xmlns:a16="http://schemas.microsoft.com/office/drawing/2014/main" id="{84AB93CE-8921-2C09-4AED-6B7964F82F7E}"/>
              </a:ext>
            </a:extLst>
          </p:cNvPr>
          <p:cNvPicPr>
            <a:picLocks noChangeAspect="1"/>
          </p:cNvPicPr>
          <p:nvPr userDrawn="1"/>
        </p:nvPicPr>
        <p:blipFill>
          <a:blip r:embed="rId2"/>
          <a:stretch>
            <a:fillRect/>
          </a:stretch>
        </p:blipFill>
        <p:spPr>
          <a:xfrm>
            <a:off x="7772400" y="6349703"/>
            <a:ext cx="1233516" cy="340346"/>
          </a:xfrm>
          <a:prstGeom prst="rect">
            <a:avLst/>
          </a:prstGeom>
        </p:spPr>
      </p:pic>
      <p:sp>
        <p:nvSpPr>
          <p:cNvPr id="2" name="Title 1">
            <a:extLst>
              <a:ext uri="{FF2B5EF4-FFF2-40B4-BE49-F238E27FC236}">
                <a16:creationId xmlns:a16="http://schemas.microsoft.com/office/drawing/2014/main" id="{9A951DF1-A573-65B1-56E7-AAE29EFBC853}"/>
              </a:ext>
            </a:extLst>
          </p:cNvPr>
          <p:cNvSpPr>
            <a:spLocks noGrp="1"/>
          </p:cNvSpPr>
          <p:nvPr>
            <p:ph type="title"/>
          </p:nvPr>
        </p:nvSpPr>
        <p:spPr>
          <a:xfrm>
            <a:off x="457200" y="534441"/>
            <a:ext cx="6337980" cy="1111796"/>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28282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Research presention no tit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BBBE980-F303-8C51-A216-C5BA760C98A5}"/>
              </a:ext>
            </a:extLst>
          </p:cNvPr>
          <p:cNvSpPr>
            <a:spLocks noGrp="1"/>
          </p:cNvSpPr>
          <p:nvPr>
            <p:ph type="dt" sz="half" idx="10"/>
          </p:nvPr>
        </p:nvSpPr>
        <p:spPr/>
        <p:txBody>
          <a:bodyPr/>
          <a:lstStyle/>
          <a:p>
            <a:fld id="{5BB16017-14D2-AA4A-A4D5-00E73FBB99F7}" type="datetimeFigureOut">
              <a:rPr lang="en-US" smtClean="0"/>
              <a:t>12/6/24</a:t>
            </a:fld>
            <a:endParaRPr lang="en-US"/>
          </a:p>
        </p:txBody>
      </p:sp>
      <p:sp>
        <p:nvSpPr>
          <p:cNvPr id="4" name="Footer Placeholder 3">
            <a:extLst>
              <a:ext uri="{FF2B5EF4-FFF2-40B4-BE49-F238E27FC236}">
                <a16:creationId xmlns:a16="http://schemas.microsoft.com/office/drawing/2014/main" id="{0B84782E-8C8D-5AC1-1BAC-879F828ADF41}"/>
              </a:ext>
            </a:extLst>
          </p:cNvPr>
          <p:cNvSpPr>
            <a:spLocks noGrp="1"/>
          </p:cNvSpPr>
          <p:nvPr>
            <p:ph type="ftr" sz="quarter" idx="11"/>
          </p:nvPr>
        </p:nvSpPr>
        <p:spPr/>
        <p:txBody>
          <a:bodyPr/>
          <a:lstStyle/>
          <a:p>
            <a:endParaRPr lang="en-US"/>
          </a:p>
        </p:txBody>
      </p:sp>
      <p:sp>
        <p:nvSpPr>
          <p:cNvPr id="8" name="Content Placeholder 2">
            <a:extLst>
              <a:ext uri="{FF2B5EF4-FFF2-40B4-BE49-F238E27FC236}">
                <a16:creationId xmlns:a16="http://schemas.microsoft.com/office/drawing/2014/main" id="{F4E0E83A-50AE-80E5-3345-3435C6C4586A}"/>
              </a:ext>
            </a:extLst>
          </p:cNvPr>
          <p:cNvSpPr>
            <a:spLocks noGrp="1"/>
          </p:cNvSpPr>
          <p:nvPr>
            <p:ph idx="1"/>
          </p:nvPr>
        </p:nvSpPr>
        <p:spPr>
          <a:xfrm>
            <a:off x="457200" y="228601"/>
            <a:ext cx="8229600" cy="59483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Logo&#10;&#10;Description automatically generated">
            <a:extLst>
              <a:ext uri="{FF2B5EF4-FFF2-40B4-BE49-F238E27FC236}">
                <a16:creationId xmlns:a16="http://schemas.microsoft.com/office/drawing/2014/main" id="{05A4A7BD-65A9-1C7C-FB92-0218423C52D9}"/>
              </a:ext>
            </a:extLst>
          </p:cNvPr>
          <p:cNvPicPr>
            <a:picLocks noChangeAspect="1"/>
          </p:cNvPicPr>
          <p:nvPr userDrawn="1"/>
        </p:nvPicPr>
        <p:blipFill>
          <a:blip r:embed="rId2"/>
          <a:stretch>
            <a:fillRect/>
          </a:stretch>
        </p:blipFill>
        <p:spPr>
          <a:xfrm>
            <a:off x="7772400" y="6349703"/>
            <a:ext cx="1233516" cy="340346"/>
          </a:xfrm>
          <a:prstGeom prst="rect">
            <a:avLst/>
          </a:prstGeom>
        </p:spPr>
      </p:pic>
    </p:spTree>
    <p:extLst>
      <p:ext uri="{BB962C8B-B14F-4D97-AF65-F5344CB8AC3E}">
        <p14:creationId xmlns:p14="http://schemas.microsoft.com/office/powerpoint/2010/main" val="956859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Research presention no title two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BBBE980-F303-8C51-A216-C5BA760C98A5}"/>
              </a:ext>
            </a:extLst>
          </p:cNvPr>
          <p:cNvSpPr>
            <a:spLocks noGrp="1"/>
          </p:cNvSpPr>
          <p:nvPr>
            <p:ph type="dt" sz="half" idx="10"/>
          </p:nvPr>
        </p:nvSpPr>
        <p:spPr/>
        <p:txBody>
          <a:bodyPr/>
          <a:lstStyle/>
          <a:p>
            <a:fld id="{5BB16017-14D2-AA4A-A4D5-00E73FBB99F7}" type="datetimeFigureOut">
              <a:rPr lang="en-US" smtClean="0"/>
              <a:t>12/6/24</a:t>
            </a:fld>
            <a:endParaRPr lang="en-US"/>
          </a:p>
        </p:txBody>
      </p:sp>
      <p:sp>
        <p:nvSpPr>
          <p:cNvPr id="4" name="Footer Placeholder 3">
            <a:extLst>
              <a:ext uri="{FF2B5EF4-FFF2-40B4-BE49-F238E27FC236}">
                <a16:creationId xmlns:a16="http://schemas.microsoft.com/office/drawing/2014/main" id="{0B84782E-8C8D-5AC1-1BAC-879F828ADF41}"/>
              </a:ext>
            </a:extLst>
          </p:cNvPr>
          <p:cNvSpPr>
            <a:spLocks noGrp="1"/>
          </p:cNvSpPr>
          <p:nvPr>
            <p:ph type="ftr" sz="quarter" idx="11"/>
          </p:nvPr>
        </p:nvSpPr>
        <p:spPr/>
        <p:txBody>
          <a:bodyPr/>
          <a:lstStyle/>
          <a:p>
            <a:endParaRPr lang="en-US"/>
          </a:p>
        </p:txBody>
      </p:sp>
      <p:sp>
        <p:nvSpPr>
          <p:cNvPr id="6" name="Content Placeholder 2">
            <a:extLst>
              <a:ext uri="{FF2B5EF4-FFF2-40B4-BE49-F238E27FC236}">
                <a16:creationId xmlns:a16="http://schemas.microsoft.com/office/drawing/2014/main" id="{4778AB91-A682-7F17-FEC5-65EC4BEAF723}"/>
              </a:ext>
            </a:extLst>
          </p:cNvPr>
          <p:cNvSpPr>
            <a:spLocks noGrp="1"/>
          </p:cNvSpPr>
          <p:nvPr>
            <p:ph sz="half" idx="1"/>
          </p:nvPr>
        </p:nvSpPr>
        <p:spPr>
          <a:xfrm>
            <a:off x="457200" y="228601"/>
            <a:ext cx="3657600" cy="59483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008BDA23-EDBF-8B42-A4DC-AD22A9D400EC}"/>
              </a:ext>
            </a:extLst>
          </p:cNvPr>
          <p:cNvSpPr>
            <a:spLocks noGrp="1"/>
          </p:cNvSpPr>
          <p:nvPr>
            <p:ph sz="half" idx="2"/>
          </p:nvPr>
        </p:nvSpPr>
        <p:spPr>
          <a:xfrm>
            <a:off x="5029200" y="228601"/>
            <a:ext cx="3657600" cy="59483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Logo&#10;&#10;Description automatically generated">
            <a:extLst>
              <a:ext uri="{FF2B5EF4-FFF2-40B4-BE49-F238E27FC236}">
                <a16:creationId xmlns:a16="http://schemas.microsoft.com/office/drawing/2014/main" id="{00992917-D77A-8B37-F3EF-1700F5D41D55}"/>
              </a:ext>
            </a:extLst>
          </p:cNvPr>
          <p:cNvPicPr>
            <a:picLocks noChangeAspect="1"/>
          </p:cNvPicPr>
          <p:nvPr userDrawn="1"/>
        </p:nvPicPr>
        <p:blipFill>
          <a:blip r:embed="rId2"/>
          <a:stretch>
            <a:fillRect/>
          </a:stretch>
        </p:blipFill>
        <p:spPr>
          <a:xfrm>
            <a:off x="7772400" y="6349703"/>
            <a:ext cx="1233516" cy="340346"/>
          </a:xfrm>
          <a:prstGeom prst="rect">
            <a:avLst/>
          </a:prstGeom>
        </p:spPr>
      </p:pic>
    </p:spTree>
    <p:extLst>
      <p:ext uri="{BB962C8B-B14F-4D97-AF65-F5344CB8AC3E}">
        <p14:creationId xmlns:p14="http://schemas.microsoft.com/office/powerpoint/2010/main" val="1116371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lnSpc>
                <a:spcPct val="100000"/>
              </a:lnSpc>
              <a:defRPr sz="3200" b="1" baseline="0"/>
            </a:lvl1pPr>
          </a:lstStyle>
          <a:p>
            <a:r>
              <a:rPr lang="en-US" dirty="0"/>
              <a:t>Click to edit Master title style</a:t>
            </a:r>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2100">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8" name="Date Placeholder 7"/>
          <p:cNvSpPr>
            <a:spLocks noGrp="1"/>
          </p:cNvSpPr>
          <p:nvPr>
            <p:ph type="dt" sz="half" idx="10"/>
          </p:nvPr>
        </p:nvSpPr>
        <p:spPr/>
        <p:txBody>
          <a:bodyPr/>
          <a:lstStyle/>
          <a:p>
            <a:fld id="{5BB16017-14D2-AA4A-A4D5-00E73FBB99F7}" type="datetimeFigureOut">
              <a:rPr lang="en-US" smtClean="0"/>
              <a:t>12/6/24</a:t>
            </a:fld>
            <a:endParaRPr lang="en-US"/>
          </a:p>
        </p:txBody>
      </p:sp>
      <p:sp>
        <p:nvSpPr>
          <p:cNvPr id="9" name="Footer Placeholder 8"/>
          <p:cNvSpPr>
            <a:spLocks noGrp="1"/>
          </p:cNvSpPr>
          <p:nvPr>
            <p:ph type="ftr" sz="quarter" idx="11"/>
          </p:nvPr>
        </p:nvSpPr>
        <p:spPr/>
        <p:txBody>
          <a:bodyPr/>
          <a:lstStyle/>
          <a:p>
            <a:endParaRPr lang="en-US"/>
          </a:p>
        </p:txBody>
      </p:sp>
      <p:sp>
        <p:nvSpPr>
          <p:cNvPr id="5" name="Content Placeholder 2">
            <a:extLst>
              <a:ext uri="{FF2B5EF4-FFF2-40B4-BE49-F238E27FC236}">
                <a16:creationId xmlns:a16="http://schemas.microsoft.com/office/drawing/2014/main" id="{F0A710DF-67E4-CDFA-814E-3D81E8543E06}"/>
              </a:ext>
            </a:extLst>
          </p:cNvPr>
          <p:cNvSpPr>
            <a:spLocks noGrp="1"/>
          </p:cNvSpPr>
          <p:nvPr>
            <p:ph sz="half" idx="1"/>
          </p:nvPr>
        </p:nvSpPr>
        <p:spPr>
          <a:xfrm>
            <a:off x="2900934" y="868680"/>
            <a:ext cx="2606040" cy="5120640"/>
          </a:xfrm>
        </p:spPr>
        <p:txBody>
          <a:bodyPr/>
          <a:lstStyle>
            <a:lvl1pPr>
              <a:lnSpc>
                <a:spcPct val="100000"/>
              </a:lnSpc>
              <a:defRPr sz="2800"/>
            </a:lvl1pPr>
            <a:lvl2pPr>
              <a:lnSpc>
                <a:spcPct val="100000"/>
              </a:lnSpc>
              <a:defRPr sz="2000"/>
            </a:lvl2pPr>
            <a:lvl3pPr>
              <a:lnSpc>
                <a:spcPct val="100000"/>
              </a:lnSpc>
              <a:defRPr sz="1800"/>
            </a:lvl3pPr>
            <a:lvl4pPr>
              <a:lnSpc>
                <a:spcPct val="100000"/>
              </a:lnSpc>
              <a:defRPr sz="1800"/>
            </a:lvl4pPr>
            <a:lvl5pPr>
              <a:lnSpc>
                <a:spcPct val="100000"/>
              </a:lnSpc>
              <a:defRPr sz="18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26DA0391-58A8-044B-AED3-EB6EFF71C13E}"/>
              </a:ext>
            </a:extLst>
          </p:cNvPr>
          <p:cNvSpPr>
            <a:spLocks noGrp="1"/>
          </p:cNvSpPr>
          <p:nvPr>
            <p:ph sz="half" idx="12"/>
          </p:nvPr>
        </p:nvSpPr>
        <p:spPr>
          <a:xfrm>
            <a:off x="5863590" y="868680"/>
            <a:ext cx="2606040" cy="5120640"/>
          </a:xfrm>
        </p:spPr>
        <p:txBody>
          <a:bodyPr/>
          <a:lstStyle>
            <a:lvl1pPr>
              <a:lnSpc>
                <a:spcPct val="100000"/>
              </a:lnSpc>
              <a:defRPr sz="2800"/>
            </a:lvl1pPr>
            <a:lvl2pPr>
              <a:lnSpc>
                <a:spcPct val="100000"/>
              </a:lnSpc>
              <a:defRPr sz="2000"/>
            </a:lvl2pPr>
            <a:lvl3pPr>
              <a:lnSpc>
                <a:spcPct val="100000"/>
              </a:lnSpc>
              <a:defRPr sz="1800"/>
            </a:lvl3pPr>
            <a:lvl4pPr>
              <a:lnSpc>
                <a:spcPct val="100000"/>
              </a:lnSpc>
              <a:defRPr sz="1800"/>
            </a:lvl4pPr>
            <a:lvl5pPr>
              <a:lnSpc>
                <a:spcPct val="100000"/>
              </a:lnSpc>
              <a:defRPr sz="18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6728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ntent w/titl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lnSpc>
                <a:spcPct val="100000"/>
              </a:lnSpc>
              <a:defRPr sz="3200" b="1" baseline="0"/>
            </a:lvl1pPr>
          </a:lstStyle>
          <a:p>
            <a:r>
              <a:rPr lang="en-US" dirty="0"/>
              <a:t>Click to edit Master title style</a:t>
            </a:r>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2100">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8" name="Date Placeholder 7"/>
          <p:cNvSpPr>
            <a:spLocks noGrp="1"/>
          </p:cNvSpPr>
          <p:nvPr>
            <p:ph type="dt" sz="half" idx="10"/>
          </p:nvPr>
        </p:nvSpPr>
        <p:spPr/>
        <p:txBody>
          <a:bodyPr/>
          <a:lstStyle/>
          <a:p>
            <a:fld id="{5BB16017-14D2-AA4A-A4D5-00E73FBB99F7}" type="datetimeFigureOut">
              <a:rPr lang="en-US" smtClean="0"/>
              <a:t>12/6/24</a:t>
            </a:fld>
            <a:endParaRPr lang="en-US"/>
          </a:p>
        </p:txBody>
      </p:sp>
      <p:sp>
        <p:nvSpPr>
          <p:cNvPr id="9" name="Footer Placeholder 8"/>
          <p:cNvSpPr>
            <a:spLocks noGrp="1"/>
          </p:cNvSpPr>
          <p:nvPr>
            <p:ph type="ftr" sz="quarter" idx="11"/>
          </p:nvPr>
        </p:nvSpPr>
        <p:spPr/>
        <p:txBody>
          <a:bodyPr/>
          <a:lstStyle/>
          <a:p>
            <a:endParaRPr lang="en-US"/>
          </a:p>
        </p:txBody>
      </p:sp>
      <p:sp>
        <p:nvSpPr>
          <p:cNvPr id="3" name="Text Placeholder 2">
            <a:extLst>
              <a:ext uri="{FF2B5EF4-FFF2-40B4-BE49-F238E27FC236}">
                <a16:creationId xmlns:a16="http://schemas.microsoft.com/office/drawing/2014/main" id="{D63FC0FE-AD08-F1F4-ED14-6BE5A23167B3}"/>
              </a:ext>
            </a:extLst>
          </p:cNvPr>
          <p:cNvSpPr>
            <a:spLocks noGrp="1"/>
          </p:cNvSpPr>
          <p:nvPr>
            <p:ph type="body" idx="1"/>
          </p:nvPr>
        </p:nvSpPr>
        <p:spPr>
          <a:xfrm>
            <a:off x="2900934" y="685800"/>
            <a:ext cx="2606040" cy="1145506"/>
          </a:xfrm>
        </p:spPr>
        <p:txBody>
          <a:bodyPr anchor="b">
            <a:noAutofit/>
          </a:bodyPr>
          <a:lstStyle>
            <a:lvl1pPr marL="0" indent="0">
              <a:spcBef>
                <a:spcPts val="0"/>
              </a:spcBef>
              <a:buNone/>
              <a:defRPr sz="2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7" name="Content Placeholder 3">
            <a:extLst>
              <a:ext uri="{FF2B5EF4-FFF2-40B4-BE49-F238E27FC236}">
                <a16:creationId xmlns:a16="http://schemas.microsoft.com/office/drawing/2014/main" id="{933E0B12-985B-CD63-10A2-B08D28FC8277}"/>
              </a:ext>
            </a:extLst>
          </p:cNvPr>
          <p:cNvSpPr>
            <a:spLocks noGrp="1"/>
          </p:cNvSpPr>
          <p:nvPr>
            <p:ph sz="half" idx="12"/>
          </p:nvPr>
        </p:nvSpPr>
        <p:spPr>
          <a:xfrm>
            <a:off x="2900934" y="1930936"/>
            <a:ext cx="2606040" cy="4023360"/>
          </a:xfrm>
        </p:spPr>
        <p:txBody>
          <a:bodyPr/>
          <a:lstStyle>
            <a:lvl1pPr>
              <a:lnSpc>
                <a:spcPct val="100000"/>
              </a:lnSpc>
              <a:defRPr sz="2800"/>
            </a:lvl1pPr>
            <a:lvl2pPr>
              <a:lnSpc>
                <a:spcPct val="100000"/>
              </a:lnSpc>
              <a:defRPr sz="2000"/>
            </a:lvl2pPr>
            <a:lvl3pPr>
              <a:lnSpc>
                <a:spcPct val="100000"/>
              </a:lnSpc>
              <a:defRPr sz="1800"/>
            </a:lvl3pPr>
            <a:lvl4pPr>
              <a:lnSpc>
                <a:spcPct val="100000"/>
              </a:lnSpc>
              <a:defRPr sz="1800"/>
            </a:lvl4pPr>
            <a:lvl5pPr>
              <a:lnSpc>
                <a:spcPct val="100000"/>
              </a:lnSpc>
              <a:defRPr sz="18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a:extLst>
              <a:ext uri="{FF2B5EF4-FFF2-40B4-BE49-F238E27FC236}">
                <a16:creationId xmlns:a16="http://schemas.microsoft.com/office/drawing/2014/main" id="{C508AEAE-0465-1085-2826-8C7AEA1F415D}"/>
              </a:ext>
            </a:extLst>
          </p:cNvPr>
          <p:cNvSpPr>
            <a:spLocks noGrp="1"/>
          </p:cNvSpPr>
          <p:nvPr>
            <p:ph type="body" sz="quarter" idx="3"/>
          </p:nvPr>
        </p:nvSpPr>
        <p:spPr>
          <a:xfrm>
            <a:off x="5863847" y="685801"/>
            <a:ext cx="2606040" cy="1150957"/>
          </a:xfrm>
        </p:spPr>
        <p:txBody>
          <a:bodyPr anchor="b">
            <a:noAutofit/>
          </a:bodyPr>
          <a:lstStyle>
            <a:lvl1pPr marL="0" indent="0">
              <a:spcBef>
                <a:spcPts val="0"/>
              </a:spcBef>
              <a:buNone/>
              <a:defRPr sz="2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1" name="Content Placeholder 5">
            <a:extLst>
              <a:ext uri="{FF2B5EF4-FFF2-40B4-BE49-F238E27FC236}">
                <a16:creationId xmlns:a16="http://schemas.microsoft.com/office/drawing/2014/main" id="{6E3E8EFE-5761-E017-4FE8-801C91B6F5CA}"/>
              </a:ext>
            </a:extLst>
          </p:cNvPr>
          <p:cNvSpPr>
            <a:spLocks noGrp="1"/>
          </p:cNvSpPr>
          <p:nvPr>
            <p:ph sz="quarter" idx="4"/>
          </p:nvPr>
        </p:nvSpPr>
        <p:spPr>
          <a:xfrm>
            <a:off x="5863847" y="1930936"/>
            <a:ext cx="2606040" cy="4023360"/>
          </a:xfrm>
        </p:spPr>
        <p:txBody>
          <a:bodyPr/>
          <a:lstStyle>
            <a:lvl1pPr>
              <a:lnSpc>
                <a:spcPct val="100000"/>
              </a:lnSpc>
              <a:defRPr sz="2800"/>
            </a:lvl1pPr>
            <a:lvl2pPr>
              <a:lnSpc>
                <a:spcPct val="100000"/>
              </a:lnSpc>
              <a:defRPr sz="2000"/>
            </a:lvl2pPr>
            <a:lvl3pPr>
              <a:lnSpc>
                <a:spcPct val="100000"/>
              </a:lnSpc>
              <a:defRPr sz="1800"/>
            </a:lvl3pPr>
            <a:lvl4pPr>
              <a:lnSpc>
                <a:spcPct val="100000"/>
              </a:lnSpc>
              <a:defRPr sz="1800"/>
            </a:lvl4pPr>
            <a:lvl5pPr>
              <a:lnSpc>
                <a:spcPct val="100000"/>
              </a:lnSpc>
              <a:defRPr sz="18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639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01 Body ">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59A1823-E708-4AEC-8871-031463E3FA68}"/>
              </a:ext>
            </a:extLst>
          </p:cNvPr>
          <p:cNvSpPr>
            <a:spLocks noGrp="1"/>
          </p:cNvSpPr>
          <p:nvPr>
            <p:ph type="title"/>
          </p:nvPr>
        </p:nvSpPr>
        <p:spPr>
          <a:xfrm>
            <a:off x="628650" y="459466"/>
            <a:ext cx="7886700" cy="367847"/>
          </a:xfrm>
          <a:prstGeom prst="rect">
            <a:avLst/>
          </a:prstGeom>
        </p:spPr>
        <p:txBody>
          <a:bodyPr vert="horz" lIns="91440" tIns="45720" rIns="91440" bIns="45720" rtlCol="0" anchor="ctr">
            <a:noAutofit/>
          </a:bodyPr>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cxnSp>
        <p:nvCxnSpPr>
          <p:cNvPr id="4" name="Straight Connector 3">
            <a:extLst>
              <a:ext uri="{FF2B5EF4-FFF2-40B4-BE49-F238E27FC236}">
                <a16:creationId xmlns:a16="http://schemas.microsoft.com/office/drawing/2014/main" id="{583789CC-9A59-45A8-A4E4-F37C98F50DC3}"/>
              </a:ext>
            </a:extLst>
          </p:cNvPr>
          <p:cNvCxnSpPr>
            <a:cxnSpLocks/>
          </p:cNvCxnSpPr>
          <p:nvPr userDrawn="1"/>
        </p:nvCxnSpPr>
        <p:spPr>
          <a:xfrm>
            <a:off x="692935" y="945494"/>
            <a:ext cx="7758130" cy="0"/>
          </a:xfrm>
          <a:prstGeom prst="line">
            <a:avLst/>
          </a:prstGeom>
          <a:noFill/>
          <a:ln w="19050" cap="flat" cmpd="sng" algn="ctr">
            <a:solidFill>
              <a:srgbClr val="FAAD6D"/>
            </a:solidFill>
            <a:prstDash val="solid"/>
            <a:miter lim="800000"/>
          </a:ln>
          <a:effectLst/>
        </p:spPr>
      </p:cxnSp>
      <p:sp>
        <p:nvSpPr>
          <p:cNvPr id="6" name="Text Placeholder 11">
            <a:extLst>
              <a:ext uri="{FF2B5EF4-FFF2-40B4-BE49-F238E27FC236}">
                <a16:creationId xmlns:a16="http://schemas.microsoft.com/office/drawing/2014/main" id="{31F6D984-A26D-4FA7-A107-9314A69FE773}"/>
              </a:ext>
            </a:extLst>
          </p:cNvPr>
          <p:cNvSpPr>
            <a:spLocks noGrp="1"/>
          </p:cNvSpPr>
          <p:nvPr>
            <p:ph type="body" sz="quarter" idx="10"/>
          </p:nvPr>
        </p:nvSpPr>
        <p:spPr>
          <a:xfrm>
            <a:off x="628650" y="1287613"/>
            <a:ext cx="7886700" cy="4629093"/>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5249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ody 1 line titl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59A1823-E708-4AEC-8871-031463E3FA68}"/>
              </a:ext>
            </a:extLst>
          </p:cNvPr>
          <p:cNvSpPr>
            <a:spLocks noGrp="1"/>
          </p:cNvSpPr>
          <p:nvPr>
            <p:ph type="title" hasCustomPrompt="1"/>
          </p:nvPr>
        </p:nvSpPr>
        <p:spPr>
          <a:xfrm>
            <a:off x="628650" y="459468"/>
            <a:ext cx="7886700" cy="367847"/>
          </a:xfrm>
          <a:prstGeom prst="rect">
            <a:avLst/>
          </a:prstGeom>
        </p:spPr>
        <p:txBody>
          <a:bodyPr vert="horz" lIns="91440" tIns="45720" rIns="91440" bIns="45720" rtlCol="0" anchor="ctr">
            <a:noAutofit/>
          </a:bodyPr>
          <a:lstStyle>
            <a:lvl1pPr>
              <a:defRPr sz="3600">
                <a:latin typeface="Calibri" panose="020F0502020204030204" pitchFamily="34" charset="0"/>
              </a:defRPr>
            </a:lvl1pPr>
          </a:lstStyle>
          <a:p>
            <a:r>
              <a:rPr lang="en-US"/>
              <a:t>Only use for a single line title</a:t>
            </a:r>
          </a:p>
        </p:txBody>
      </p:sp>
      <p:sp>
        <p:nvSpPr>
          <p:cNvPr id="5" name="Text Placeholder 11">
            <a:extLst>
              <a:ext uri="{FF2B5EF4-FFF2-40B4-BE49-F238E27FC236}">
                <a16:creationId xmlns:a16="http://schemas.microsoft.com/office/drawing/2014/main" id="{DC64F0EF-D745-469D-B926-AFDCAB9FB623}"/>
              </a:ext>
            </a:extLst>
          </p:cNvPr>
          <p:cNvSpPr>
            <a:spLocks noGrp="1"/>
          </p:cNvSpPr>
          <p:nvPr>
            <p:ph type="body" sz="quarter" idx="10" hasCustomPrompt="1"/>
          </p:nvPr>
        </p:nvSpPr>
        <p:spPr>
          <a:xfrm>
            <a:off x="628650" y="1287615"/>
            <a:ext cx="7886700" cy="4629093"/>
          </a:xfrm>
          <a:prstGeom prst="rect">
            <a:avLst/>
          </a:prstGeom>
        </p:spPr>
        <p:txBody>
          <a:bodyPr/>
          <a:lstStyle>
            <a:lvl1pPr>
              <a:lnSpc>
                <a:spcPct val="100000"/>
              </a:lnSpc>
              <a:spcBef>
                <a:spcPts val="0"/>
              </a:spcBef>
              <a:spcAft>
                <a:spcPts val="600"/>
              </a:spcAft>
              <a:defRPr sz="2800">
                <a:solidFill>
                  <a:srgbClr val="000000"/>
                </a:solidFill>
                <a:latin typeface="Calibri" panose="020F0502020204030204" pitchFamily="34" charset="0"/>
              </a:defRPr>
            </a:lvl1pPr>
            <a:lvl2pPr>
              <a:lnSpc>
                <a:spcPct val="100000"/>
              </a:lnSpc>
              <a:spcBef>
                <a:spcPts val="0"/>
              </a:spcBef>
              <a:spcAft>
                <a:spcPts val="600"/>
              </a:spcAft>
              <a:defRPr sz="2800">
                <a:solidFill>
                  <a:srgbClr val="000000"/>
                </a:solidFill>
                <a:latin typeface="Calibri" panose="020F0502020204030204" pitchFamily="34" charset="0"/>
              </a:defRPr>
            </a:lvl2pPr>
            <a:lvl3pPr>
              <a:lnSpc>
                <a:spcPct val="100000"/>
              </a:lnSpc>
              <a:spcBef>
                <a:spcPts val="0"/>
              </a:spcBef>
              <a:spcAft>
                <a:spcPts val="600"/>
              </a:spcAft>
              <a:defRPr sz="2400">
                <a:solidFill>
                  <a:srgbClr val="000000"/>
                </a:solidFill>
                <a:latin typeface="Calibri" panose="020F0502020204030204" pitchFamily="34" charset="0"/>
              </a:defRPr>
            </a:lvl3pPr>
            <a:lvl4pPr>
              <a:lnSpc>
                <a:spcPct val="100000"/>
              </a:lnSpc>
              <a:spcBef>
                <a:spcPts val="0"/>
              </a:spcBef>
              <a:spcAft>
                <a:spcPts val="600"/>
              </a:spcAft>
              <a:defRPr sz="2000">
                <a:solidFill>
                  <a:srgbClr val="000000"/>
                </a:solidFill>
                <a:latin typeface="Calibri" panose="020F0502020204030204" pitchFamily="34" charset="0"/>
              </a:defRPr>
            </a:lvl4pPr>
            <a:lvl5pPr>
              <a:lnSpc>
                <a:spcPct val="100000"/>
              </a:lnSpc>
              <a:spcBef>
                <a:spcPts val="0"/>
              </a:spcBef>
              <a:spcAft>
                <a:spcPts val="600"/>
              </a:spcAft>
              <a:defRPr sz="2000">
                <a:solidFill>
                  <a:srgbClr val="000000"/>
                </a:solidFill>
                <a:latin typeface="Calibri" panose="020F0502020204030204" pitchFamily="34" charset="0"/>
              </a:defRPr>
            </a:lvl5pPr>
          </a:lstStyle>
          <a:p>
            <a:pPr lvl="0"/>
            <a:r>
              <a:rPr lang="en-US"/>
              <a:t>Edit sub title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354550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5BB16017-14D2-AA4A-A4D5-00E73FBB99F7}" type="datetimeFigureOut">
              <a:rPr lang="en-US" smtClean="0"/>
              <a:t>12/6/24</a:t>
            </a:fld>
            <a:endParaRPr lang="en-US"/>
          </a:p>
        </p:txBody>
      </p:sp>
      <p:sp>
        <p:nvSpPr>
          <p:cNvPr id="5" name="Footer Placeholder 4"/>
          <p:cNvSpPr>
            <a:spLocks noGrp="1"/>
          </p:cNvSpPr>
          <p:nvPr>
            <p:ph type="ftr" sz="quarter" idx="11"/>
          </p:nvPr>
        </p:nvSpPr>
        <p:spPr/>
        <p:txBody>
          <a:bodyPr/>
          <a:lstStyle/>
          <a:p>
            <a:endParaRPr lang="en-US"/>
          </a:p>
        </p:txBody>
      </p:sp>
      <p:sp>
        <p:nvSpPr>
          <p:cNvPr id="6" name="Text Placeholder 2">
            <a:extLst>
              <a:ext uri="{FF2B5EF4-FFF2-40B4-BE49-F238E27FC236}">
                <a16:creationId xmlns:a16="http://schemas.microsoft.com/office/drawing/2014/main" id="{827ABDEE-C6DF-5F0F-3A22-E03B9155E323}"/>
              </a:ext>
            </a:extLst>
          </p:cNvPr>
          <p:cNvSpPr>
            <a:spLocks noGrp="1"/>
          </p:cNvSpPr>
          <p:nvPr>
            <p:ph idx="1"/>
          </p:nvPr>
        </p:nvSpPr>
        <p:spPr>
          <a:xfrm>
            <a:off x="2901951" y="864108"/>
            <a:ext cx="5486400" cy="5120640"/>
          </a:xfrm>
          <a:prstGeom prst="rect">
            <a:avLst/>
          </a:prstGeom>
        </p:spPr>
        <p:txBody>
          <a:bodyPr vert="horz" lIns="91440" tIns="45720" rIns="91440" bIns="45720" rtlCol="0" anchor="ctr">
            <a:norm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2379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Body 2 line title">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907AC5E6-4633-4C8F-A663-A4600C21D0E1}"/>
              </a:ext>
            </a:extLst>
          </p:cNvPr>
          <p:cNvSpPr>
            <a:spLocks noGrp="1"/>
          </p:cNvSpPr>
          <p:nvPr>
            <p:ph type="body" sz="quarter" idx="11" hasCustomPrompt="1"/>
          </p:nvPr>
        </p:nvSpPr>
        <p:spPr>
          <a:xfrm>
            <a:off x="620104" y="1689266"/>
            <a:ext cx="7895246" cy="4227437"/>
          </a:xfrm>
          <a:prstGeom prst="rect">
            <a:avLst/>
          </a:prstGeom>
        </p:spPr>
        <p:txBody>
          <a:bodyPr/>
          <a:lstStyle>
            <a:lvl1pPr>
              <a:lnSpc>
                <a:spcPct val="100000"/>
              </a:lnSpc>
              <a:spcBef>
                <a:spcPts val="0"/>
              </a:spcBef>
              <a:spcAft>
                <a:spcPts val="600"/>
              </a:spcAft>
              <a:defRPr sz="2800">
                <a:solidFill>
                  <a:srgbClr val="000000"/>
                </a:solidFill>
                <a:latin typeface="Calibri" panose="020F0502020204030204" pitchFamily="34" charset="0"/>
              </a:defRPr>
            </a:lvl1pPr>
            <a:lvl2pPr>
              <a:lnSpc>
                <a:spcPct val="100000"/>
              </a:lnSpc>
              <a:spcBef>
                <a:spcPts val="0"/>
              </a:spcBef>
              <a:spcAft>
                <a:spcPts val="600"/>
              </a:spcAft>
              <a:defRPr sz="2800">
                <a:solidFill>
                  <a:srgbClr val="000000"/>
                </a:solidFill>
                <a:latin typeface="Calibri" panose="020F0502020204030204" pitchFamily="34" charset="0"/>
              </a:defRPr>
            </a:lvl2pPr>
            <a:lvl3pPr>
              <a:lnSpc>
                <a:spcPct val="100000"/>
              </a:lnSpc>
              <a:spcBef>
                <a:spcPts val="0"/>
              </a:spcBef>
              <a:spcAft>
                <a:spcPts val="600"/>
              </a:spcAft>
              <a:defRPr sz="2400">
                <a:solidFill>
                  <a:srgbClr val="000000"/>
                </a:solidFill>
                <a:latin typeface="Calibri" panose="020F0502020204030204" pitchFamily="34" charset="0"/>
              </a:defRPr>
            </a:lvl3pPr>
            <a:lvl4pPr>
              <a:lnSpc>
                <a:spcPct val="100000"/>
              </a:lnSpc>
              <a:spcBef>
                <a:spcPts val="0"/>
              </a:spcBef>
              <a:spcAft>
                <a:spcPts val="600"/>
              </a:spcAft>
              <a:defRPr sz="2000">
                <a:solidFill>
                  <a:srgbClr val="000000"/>
                </a:solidFill>
                <a:latin typeface="Calibri" panose="020F0502020204030204" pitchFamily="34" charset="0"/>
              </a:defRPr>
            </a:lvl4pPr>
            <a:lvl5pPr>
              <a:lnSpc>
                <a:spcPct val="100000"/>
              </a:lnSpc>
              <a:spcBef>
                <a:spcPts val="0"/>
              </a:spcBef>
              <a:spcAft>
                <a:spcPts val="600"/>
              </a:spcAft>
              <a:defRPr sz="2000">
                <a:solidFill>
                  <a:srgbClr val="000000"/>
                </a:solidFill>
                <a:latin typeface="Calibri" panose="020F0502020204030204" pitchFamily="34" charset="0"/>
              </a:defRPr>
            </a:lvl5pPr>
          </a:lstStyle>
          <a:p>
            <a:pPr lvl="0"/>
            <a:r>
              <a:rPr lang="en-US"/>
              <a:t>Edit sub title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859A1823-E708-4AEC-8871-031463E3FA68}"/>
              </a:ext>
            </a:extLst>
          </p:cNvPr>
          <p:cNvSpPr>
            <a:spLocks noGrp="1"/>
          </p:cNvSpPr>
          <p:nvPr>
            <p:ph type="title" hasCustomPrompt="1"/>
          </p:nvPr>
        </p:nvSpPr>
        <p:spPr>
          <a:xfrm>
            <a:off x="628650" y="948740"/>
            <a:ext cx="7886700" cy="367847"/>
          </a:xfrm>
          <a:prstGeom prst="rect">
            <a:avLst/>
          </a:prstGeom>
        </p:spPr>
        <p:txBody>
          <a:bodyPr vert="horz" lIns="91440" tIns="45720" rIns="91440" bIns="45720" rtlCol="0" anchor="b">
            <a:noAutofit/>
          </a:bodyPr>
          <a:lstStyle>
            <a:lvl1pPr>
              <a:lnSpc>
                <a:spcPct val="100000"/>
              </a:lnSpc>
              <a:defRPr sz="3600">
                <a:latin typeface="Calibri" panose="020F0502020204030204" pitchFamily="34" charset="0"/>
              </a:defRPr>
            </a:lvl1pPr>
          </a:lstStyle>
          <a:p>
            <a:r>
              <a:rPr lang="en-US"/>
              <a:t>Only use this template for a two line long title, if longer reduce font size</a:t>
            </a:r>
          </a:p>
        </p:txBody>
      </p:sp>
    </p:spTree>
    <p:extLst>
      <p:ext uri="{BB962C8B-B14F-4D97-AF65-F5344CB8AC3E}">
        <p14:creationId xmlns:p14="http://schemas.microsoft.com/office/powerpoint/2010/main" val="878532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02 Body - two lines">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59A1823-E708-4AEC-8871-031463E3FA68}"/>
              </a:ext>
            </a:extLst>
          </p:cNvPr>
          <p:cNvSpPr>
            <a:spLocks noGrp="1"/>
          </p:cNvSpPr>
          <p:nvPr>
            <p:ph type="title" hasCustomPrompt="1"/>
          </p:nvPr>
        </p:nvSpPr>
        <p:spPr>
          <a:xfrm>
            <a:off x="628650" y="871824"/>
            <a:ext cx="7886700" cy="367847"/>
          </a:xfrm>
          <a:prstGeom prst="rect">
            <a:avLst/>
          </a:prstGeom>
        </p:spPr>
        <p:txBody>
          <a:bodyPr vert="horz" lIns="91440" tIns="45720" rIns="91440" bIns="45720" rtlCol="0" anchor="b">
            <a:noAutofit/>
          </a:bodyPr>
          <a:lstStyle>
            <a:lvl1pPr>
              <a:defRPr sz="3200">
                <a:latin typeface="Calibri" panose="020F0502020204030204" pitchFamily="34" charset="0"/>
                <a:cs typeface="Calibri" panose="020F0502020204030204" pitchFamily="34" charset="0"/>
              </a:defRPr>
            </a:lvl1pPr>
          </a:lstStyle>
          <a:p>
            <a:r>
              <a:rPr lang="en-US"/>
              <a:t>Click to edit Master two line long title </a:t>
            </a:r>
            <a:br>
              <a:rPr lang="en-US"/>
            </a:br>
            <a:r>
              <a:rPr lang="en-US"/>
              <a:t>Click to edit Master two line long title</a:t>
            </a:r>
          </a:p>
        </p:txBody>
      </p:sp>
      <p:cxnSp>
        <p:nvCxnSpPr>
          <p:cNvPr id="4" name="Straight Connector 3">
            <a:extLst>
              <a:ext uri="{FF2B5EF4-FFF2-40B4-BE49-F238E27FC236}">
                <a16:creationId xmlns:a16="http://schemas.microsoft.com/office/drawing/2014/main" id="{583789CC-9A59-45A8-A4E4-F37C98F50DC3}"/>
              </a:ext>
            </a:extLst>
          </p:cNvPr>
          <p:cNvCxnSpPr>
            <a:cxnSpLocks/>
          </p:cNvCxnSpPr>
          <p:nvPr userDrawn="1"/>
        </p:nvCxnSpPr>
        <p:spPr>
          <a:xfrm>
            <a:off x="692935" y="1357852"/>
            <a:ext cx="7758130" cy="0"/>
          </a:xfrm>
          <a:prstGeom prst="line">
            <a:avLst/>
          </a:prstGeom>
          <a:noFill/>
          <a:ln w="19050" cap="flat" cmpd="sng" algn="ctr">
            <a:solidFill>
              <a:srgbClr val="FAAD6D"/>
            </a:solidFill>
            <a:prstDash val="solid"/>
            <a:miter lim="800000"/>
          </a:ln>
          <a:effectLst/>
        </p:spPr>
      </p:cxnSp>
      <p:sp>
        <p:nvSpPr>
          <p:cNvPr id="6" name="Text Placeholder 11">
            <a:extLst>
              <a:ext uri="{FF2B5EF4-FFF2-40B4-BE49-F238E27FC236}">
                <a16:creationId xmlns:a16="http://schemas.microsoft.com/office/drawing/2014/main" id="{31F6D984-A26D-4FA7-A107-9314A69FE773}"/>
              </a:ext>
            </a:extLst>
          </p:cNvPr>
          <p:cNvSpPr>
            <a:spLocks noGrp="1"/>
          </p:cNvSpPr>
          <p:nvPr>
            <p:ph type="body" sz="quarter" idx="10"/>
          </p:nvPr>
        </p:nvSpPr>
        <p:spPr>
          <a:xfrm>
            <a:off x="628650" y="1699972"/>
            <a:ext cx="7886700" cy="4216734"/>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2734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Conclus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541A6AF-592B-0363-14C6-75EADF857589}"/>
              </a:ext>
            </a:extLst>
          </p:cNvPr>
          <p:cNvSpPr>
            <a:spLocks noGrp="1"/>
          </p:cNvSpPr>
          <p:nvPr>
            <p:ph type="dt" sz="half" idx="10"/>
          </p:nvPr>
        </p:nvSpPr>
        <p:spPr/>
        <p:txBody>
          <a:bodyPr/>
          <a:lstStyle/>
          <a:p>
            <a:fld id="{5BB16017-14D2-AA4A-A4D5-00E73FBB99F7}" type="datetimeFigureOut">
              <a:rPr lang="en-US" smtClean="0"/>
              <a:t>12/6/24</a:t>
            </a:fld>
            <a:endParaRPr lang="en-US"/>
          </a:p>
        </p:txBody>
      </p:sp>
      <p:sp>
        <p:nvSpPr>
          <p:cNvPr id="4" name="Footer Placeholder 3">
            <a:extLst>
              <a:ext uri="{FF2B5EF4-FFF2-40B4-BE49-F238E27FC236}">
                <a16:creationId xmlns:a16="http://schemas.microsoft.com/office/drawing/2014/main" id="{22F25F78-38D5-9BF8-C7F5-B8753861091F}"/>
              </a:ext>
            </a:extLst>
          </p:cNvPr>
          <p:cNvSpPr>
            <a:spLocks noGrp="1"/>
          </p:cNvSpPr>
          <p:nvPr>
            <p:ph type="ftr" sz="quarter" idx="11"/>
          </p:nvPr>
        </p:nvSpPr>
        <p:spPr/>
        <p:txBody>
          <a:bodyPr/>
          <a:lstStyle/>
          <a:p>
            <a:endParaRPr lang="en-US" dirty="0"/>
          </a:p>
        </p:txBody>
      </p:sp>
      <p:sp>
        <p:nvSpPr>
          <p:cNvPr id="6" name="Rectangle 5">
            <a:extLst>
              <a:ext uri="{FF2B5EF4-FFF2-40B4-BE49-F238E27FC236}">
                <a16:creationId xmlns:a16="http://schemas.microsoft.com/office/drawing/2014/main" id="{78FDE4EB-B4A8-5BBA-E9B3-5E745A5B8D88}"/>
              </a:ext>
            </a:extLst>
          </p:cNvPr>
          <p:cNvSpPr/>
          <p:nvPr userDrawn="1"/>
        </p:nvSpPr>
        <p:spPr>
          <a:xfrm>
            <a:off x="0" y="1"/>
            <a:ext cx="17590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dirty="0"/>
          </a:p>
        </p:txBody>
      </p:sp>
      <p:sp>
        <p:nvSpPr>
          <p:cNvPr id="11" name="Title 1">
            <a:extLst>
              <a:ext uri="{FF2B5EF4-FFF2-40B4-BE49-F238E27FC236}">
                <a16:creationId xmlns:a16="http://schemas.microsoft.com/office/drawing/2014/main" id="{D4C61DC9-DEB2-FEC8-6108-6B6A00D2A923}"/>
              </a:ext>
            </a:extLst>
          </p:cNvPr>
          <p:cNvSpPr>
            <a:spLocks noGrp="1"/>
          </p:cNvSpPr>
          <p:nvPr>
            <p:ph type="title" hasCustomPrompt="1"/>
          </p:nvPr>
        </p:nvSpPr>
        <p:spPr>
          <a:xfrm>
            <a:off x="457200" y="5715000"/>
            <a:ext cx="8229600" cy="457200"/>
          </a:xfrm>
        </p:spPr>
        <p:txBody>
          <a:bodyPr anchor="b">
            <a:normAutofit/>
          </a:bodyPr>
          <a:lstStyle>
            <a:lvl1pPr algn="ctr">
              <a:lnSpc>
                <a:spcPct val="100000"/>
              </a:lnSpc>
              <a:defRPr sz="2100" b="0" spc="-75" baseline="0">
                <a:solidFill>
                  <a:schemeClr val="tx2"/>
                </a:solidFill>
              </a:defRPr>
            </a:lvl1pPr>
          </a:lstStyle>
          <a:p>
            <a:r>
              <a:rPr lang="en-US" dirty="0"/>
              <a:t>Presenter contact info</a:t>
            </a:r>
          </a:p>
        </p:txBody>
      </p:sp>
      <p:sp>
        <p:nvSpPr>
          <p:cNvPr id="22" name="Text Placeholder 21">
            <a:extLst>
              <a:ext uri="{FF2B5EF4-FFF2-40B4-BE49-F238E27FC236}">
                <a16:creationId xmlns:a16="http://schemas.microsoft.com/office/drawing/2014/main" id="{7DA8400F-FE9E-8A09-A56C-CFC79BF0DEFA}"/>
              </a:ext>
            </a:extLst>
          </p:cNvPr>
          <p:cNvSpPr>
            <a:spLocks noGrp="1"/>
          </p:cNvSpPr>
          <p:nvPr>
            <p:ph type="body" sz="quarter" idx="12" hasCustomPrompt="1"/>
          </p:nvPr>
        </p:nvSpPr>
        <p:spPr>
          <a:xfrm>
            <a:off x="457200" y="228600"/>
            <a:ext cx="8229600" cy="1828800"/>
          </a:xfrm>
        </p:spPr>
        <p:txBody>
          <a:bodyPr>
            <a:noAutofit/>
          </a:bodyPr>
          <a:lstStyle>
            <a:lvl1pPr marL="0" indent="0" algn="ctr">
              <a:buNone/>
              <a:defRPr sz="4050" b="1">
                <a:solidFill>
                  <a:schemeClr val="accent1"/>
                </a:solidFill>
              </a:defRPr>
            </a:lvl1pPr>
          </a:lstStyle>
          <a:p>
            <a:pPr lvl="0"/>
            <a:r>
              <a:rPr lang="en-US" dirty="0"/>
              <a:t>Conclusion (thank you, questions?, </a:t>
            </a:r>
            <a:r>
              <a:rPr lang="en-US" dirty="0" err="1"/>
              <a:t>etc</a:t>
            </a:r>
            <a:r>
              <a:rPr lang="en-US" dirty="0"/>
              <a:t>)</a:t>
            </a:r>
          </a:p>
        </p:txBody>
      </p:sp>
      <p:pic>
        <p:nvPicPr>
          <p:cNvPr id="7" name="Picture 6" descr="Graphical user interface, text, application, chat or text message">
            <a:extLst>
              <a:ext uri="{FF2B5EF4-FFF2-40B4-BE49-F238E27FC236}">
                <a16:creationId xmlns:a16="http://schemas.microsoft.com/office/drawing/2014/main" id="{09082D56-4BFE-E60E-BB8E-9D3D2B6E5995}"/>
              </a:ext>
            </a:extLst>
          </p:cNvPr>
          <p:cNvPicPr>
            <a:picLocks noChangeAspect="1"/>
          </p:cNvPicPr>
          <p:nvPr userDrawn="1"/>
        </p:nvPicPr>
        <p:blipFill>
          <a:blip r:embed="rId2"/>
          <a:stretch>
            <a:fillRect/>
          </a:stretch>
        </p:blipFill>
        <p:spPr>
          <a:xfrm>
            <a:off x="1632700" y="1556889"/>
            <a:ext cx="6342901" cy="4017272"/>
          </a:xfrm>
          <a:prstGeom prst="rect">
            <a:avLst/>
          </a:prstGeom>
        </p:spPr>
      </p:pic>
      <p:pic>
        <p:nvPicPr>
          <p:cNvPr id="2" name="Picture 1" descr="Logo&#10;&#10;Description automatically generated">
            <a:extLst>
              <a:ext uri="{FF2B5EF4-FFF2-40B4-BE49-F238E27FC236}">
                <a16:creationId xmlns:a16="http://schemas.microsoft.com/office/drawing/2014/main" id="{8C677286-2203-8A89-F2D6-88A71EC0A110}"/>
              </a:ext>
            </a:extLst>
          </p:cNvPr>
          <p:cNvPicPr>
            <a:picLocks noChangeAspect="1"/>
          </p:cNvPicPr>
          <p:nvPr userDrawn="1"/>
        </p:nvPicPr>
        <p:blipFill>
          <a:blip r:embed="rId3"/>
          <a:stretch>
            <a:fillRect/>
          </a:stretch>
        </p:blipFill>
        <p:spPr>
          <a:xfrm>
            <a:off x="7772400" y="6349703"/>
            <a:ext cx="1233516" cy="340346"/>
          </a:xfrm>
          <a:prstGeom prst="rect">
            <a:avLst/>
          </a:prstGeom>
        </p:spPr>
      </p:pic>
    </p:spTree>
    <p:extLst>
      <p:ext uri="{BB962C8B-B14F-4D97-AF65-F5344CB8AC3E}">
        <p14:creationId xmlns:p14="http://schemas.microsoft.com/office/powerpoint/2010/main" val="3001723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7015734" cy="2743200"/>
          </a:xfrm>
        </p:spPr>
        <p:txBody>
          <a:bodyPr anchor="b">
            <a:normAutofit/>
          </a:bodyPr>
          <a:lstStyle>
            <a:lvl1pPr>
              <a:defRPr sz="5400" b="1" spc="-100" baseline="0">
                <a:solidFill>
                  <a:schemeClr val="accent1"/>
                </a:solidFill>
              </a:defRPr>
            </a:lvl1pPr>
          </a:lstStyle>
          <a:p>
            <a:r>
              <a:rPr lang="en-US" dirty="0"/>
              <a:t>Click to edit Master title</a:t>
            </a:r>
          </a:p>
        </p:txBody>
      </p:sp>
      <p:sp>
        <p:nvSpPr>
          <p:cNvPr id="3" name="Text Placeholder 2"/>
          <p:cNvSpPr>
            <a:spLocks noGrp="1"/>
          </p:cNvSpPr>
          <p:nvPr>
            <p:ph type="body" idx="1"/>
          </p:nvPr>
        </p:nvSpPr>
        <p:spPr>
          <a:xfrm>
            <a:off x="1371600" y="3613151"/>
            <a:ext cx="7015734"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BB16017-14D2-AA4A-A4D5-00E73FBB99F7}" type="datetimeFigureOut">
              <a:rPr lang="en-US" smtClean="0"/>
              <a:t>12/6/24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dirty="0"/>
              <a:pPr/>
              <a:t>‹#›</a:t>
            </a:fld>
            <a:endParaRPr lang="en-US" dirty="0"/>
          </a:p>
        </p:txBody>
      </p:sp>
      <p:sp>
        <p:nvSpPr>
          <p:cNvPr id="7" name="Rectangle 6">
            <a:extLst>
              <a:ext uri="{FF2B5EF4-FFF2-40B4-BE49-F238E27FC236}">
                <a16:creationId xmlns:a16="http://schemas.microsoft.com/office/drawing/2014/main" id="{2739D9FD-B1C9-684E-8973-BF3FDEBB0C48}"/>
              </a:ext>
            </a:extLst>
          </p:cNvPr>
          <p:cNvSpPr/>
          <p:nvPr userDrawn="1"/>
        </p:nvSpPr>
        <p:spPr>
          <a:xfrm>
            <a:off x="1" y="685800"/>
            <a:ext cx="457199" cy="548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23923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2900934" y="868680"/>
            <a:ext cx="2606040" cy="5120640"/>
          </a:xfrm>
        </p:spPr>
        <p:txBody>
          <a:bodyPr/>
          <a:lstStyle>
            <a:lvl1pPr>
              <a:defRPr sz="2800"/>
            </a:lvl1pPr>
            <a:lvl2pPr>
              <a:defRPr sz="2000"/>
            </a:lvl2pPr>
            <a:lvl3pPr>
              <a:defRPr sz="1800"/>
            </a:lvl3pPr>
            <a:lvl4pPr>
              <a:defRPr sz="1800"/>
            </a:lvl4pPr>
            <a:lvl5pPr>
              <a:defRPr sz="1800"/>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63590" y="868680"/>
            <a:ext cx="2606040" cy="5120640"/>
          </a:xfrm>
        </p:spPr>
        <p:txBody>
          <a:bodyPr/>
          <a:lstStyle>
            <a:lvl1pPr>
              <a:defRPr sz="2800"/>
            </a:lvl1pPr>
            <a:lvl2pPr>
              <a:defRPr sz="2000"/>
            </a:lvl2pPr>
            <a:lvl3pPr>
              <a:defRPr sz="1800"/>
            </a:lvl3pPr>
            <a:lvl4pPr>
              <a:defRPr sz="1800"/>
            </a:lvl4pPr>
            <a:lvl5pPr>
              <a:defRPr sz="1800"/>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fld id="{5BB16017-14D2-AA4A-A4D5-00E73FBB99F7}" type="datetimeFigureOut">
              <a:rPr lang="en-US" smtClean="0"/>
              <a:t>12/6/24</a:t>
            </a:fld>
            <a:endParaRPr lang="en-US"/>
          </a:p>
        </p:txBody>
      </p:sp>
      <p:sp>
        <p:nvSpPr>
          <p:cNvPr id="9" name="Footer Placeholder 8"/>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8991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2900934" y="685800"/>
            <a:ext cx="2606040" cy="1145506"/>
          </a:xfrm>
        </p:spPr>
        <p:txBody>
          <a:bodyPr anchor="b">
            <a:noAutofit/>
          </a:bodyPr>
          <a:lstStyle>
            <a:lvl1pPr marL="0" indent="0">
              <a:spcBef>
                <a:spcPts val="0"/>
              </a:spcBef>
              <a:buNone/>
              <a:defRPr sz="2800" b="1">
                <a:solidFill>
                  <a:schemeClr val="accent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2800"/>
            </a:lvl1pPr>
            <a:lvl2pPr>
              <a:defRPr sz="2000"/>
            </a:lvl2pPr>
            <a:lvl3pPr>
              <a:defRPr sz="1800"/>
            </a:lvl3pPr>
            <a:lvl4pPr>
              <a:defRPr sz="1800"/>
            </a:lvl4pPr>
            <a:lvl5pPr>
              <a:defRPr sz="1800"/>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863847" y="685801"/>
            <a:ext cx="2606040" cy="1150958"/>
          </a:xfrm>
        </p:spPr>
        <p:txBody>
          <a:bodyPr anchor="b">
            <a:noAutofit/>
          </a:bodyPr>
          <a:lstStyle>
            <a:lvl1pPr marL="0" indent="0">
              <a:spcBef>
                <a:spcPts val="0"/>
              </a:spcBef>
              <a:buNone/>
              <a:defRPr sz="2800" b="1">
                <a:solidFill>
                  <a:schemeClr val="accent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2800"/>
            </a:lvl1pPr>
            <a:lvl2pPr>
              <a:defRPr sz="2000"/>
            </a:lvl2pPr>
            <a:lvl3pPr>
              <a:defRPr sz="1800"/>
            </a:lvl3pPr>
            <a:lvl4pPr>
              <a:defRPr sz="1800"/>
            </a:lvl4pPr>
            <a:lvl5pPr>
              <a:defRPr sz="1800"/>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fld id="{5BB16017-14D2-AA4A-A4D5-00E73FBB99F7}" type="datetimeFigureOut">
              <a:rPr lang="en-US" smtClean="0"/>
              <a:t>12/6/24</a:t>
            </a:fld>
            <a:endParaRPr lang="en-US"/>
          </a:p>
        </p:txBody>
      </p:sp>
      <p:sp>
        <p:nvSpPr>
          <p:cNvPr id="11" name="Footer Placeholder 10"/>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97758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BB16017-14D2-AA4A-A4D5-00E73FBB99F7}" type="datetimeFigureOut">
              <a:rPr lang="en-US" smtClean="0"/>
              <a:t>12/6/24</a:t>
            </a:fld>
            <a:endParaRPr lang="en-US"/>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8965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B16017-14D2-AA4A-A4D5-00E73FBB99F7}" type="datetimeFigureOut">
              <a:rPr lang="en-US" smtClean="0"/>
              <a:t>12/6/24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37810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3200" b="1" baseline="0"/>
            </a:lvl1pPr>
          </a:lstStyle>
          <a:p>
            <a:r>
              <a:rPr lang="en-US" dirty="0"/>
              <a:t>Click to edit Master title style</a:t>
            </a:r>
          </a:p>
        </p:txBody>
      </p:sp>
      <p:sp>
        <p:nvSpPr>
          <p:cNvPr id="3" name="Content Placeholder 2"/>
          <p:cNvSpPr>
            <a:spLocks noGrp="1"/>
          </p:cNvSpPr>
          <p:nvPr>
            <p:ph idx="1"/>
          </p:nvPr>
        </p:nvSpPr>
        <p:spPr>
          <a:xfrm>
            <a:off x="2900934" y="868680"/>
            <a:ext cx="5486400" cy="5120640"/>
          </a:xfrm>
        </p:spPr>
        <p:txBody>
          <a:bodyPr/>
          <a:lstStyle>
            <a:lvl1pPr>
              <a:defRPr sz="2800"/>
            </a:lvl1pPr>
            <a:lvl2pPr>
              <a:defRPr sz="2000"/>
            </a:lvl2pPr>
            <a:lvl3pPr>
              <a:defRPr sz="1800"/>
            </a:lvl3pPr>
            <a:lvl4pPr>
              <a:defRPr sz="1800"/>
            </a:lvl4pPr>
            <a:lvl5pPr>
              <a:defRPr sz="18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5BB16017-14D2-AA4A-A4D5-00E73FBB99F7}" type="datetimeFigureOut">
              <a:rPr lang="en-US" smtClean="0"/>
              <a:t>12/6/24</a:t>
            </a:fld>
            <a:endParaRPr lang="en-US"/>
          </a:p>
        </p:txBody>
      </p:sp>
      <p:sp>
        <p:nvSpPr>
          <p:cNvPr id="9" name="Footer Placeholder 8"/>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63122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3200" b="1"/>
            </a:lvl1pPr>
          </a:lstStyle>
          <a:p>
            <a:r>
              <a:rPr lang="en-US" dirty="0"/>
              <a:t>Click to edit Master title style</a:t>
            </a:r>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5BB16017-14D2-AA4A-A4D5-00E73FBB99F7}" type="datetimeFigureOut">
              <a:rPr lang="en-US" smtClean="0"/>
              <a:t>12/6/24</a:t>
            </a:fld>
            <a:endParaRPr lang="en-US"/>
          </a:p>
        </p:txBody>
      </p:sp>
      <p:sp>
        <p:nvSpPr>
          <p:cNvPr id="9" name="Footer Placeholder 8"/>
          <p:cNvSpPr>
            <a:spLocks noGrp="1"/>
          </p:cNvSpPr>
          <p:nvPr>
            <p:ph type="ftr" sz="quarter" idx="11"/>
          </p:nvPr>
        </p:nvSpPr>
        <p:spPr>
          <a:xfrm>
            <a:off x="2624326" y="6356351"/>
            <a:ext cx="4433638" cy="365125"/>
          </a:xfrm>
        </p:spPr>
        <p:txBody>
          <a:bodyPr/>
          <a:lstStyle/>
          <a:p>
            <a:endParaRPr lang="en-US"/>
          </a:p>
        </p:txBody>
      </p:sp>
    </p:spTree>
    <p:extLst>
      <p:ext uri="{BB962C8B-B14F-4D97-AF65-F5344CB8AC3E}">
        <p14:creationId xmlns:p14="http://schemas.microsoft.com/office/powerpoint/2010/main" val="1677497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5BB16017-14D2-AA4A-A4D5-00E73FBB99F7}" type="datetimeFigureOut">
              <a:rPr lang="en-US" smtClean="0"/>
              <a:t>12/6/24</a:t>
            </a:fld>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a:p>
        </p:txBody>
      </p:sp>
      <p:pic>
        <p:nvPicPr>
          <p:cNvPr id="8" name="Picture 7" descr="Logo&#10;&#10;Description automatically generated">
            <a:extLst>
              <a:ext uri="{FF2B5EF4-FFF2-40B4-BE49-F238E27FC236}">
                <a16:creationId xmlns:a16="http://schemas.microsoft.com/office/drawing/2014/main" id="{58AC2799-2430-A81A-14AB-EE20F49D35FE}"/>
              </a:ext>
            </a:extLst>
          </p:cNvPr>
          <p:cNvPicPr>
            <a:picLocks noChangeAspect="1"/>
          </p:cNvPicPr>
          <p:nvPr userDrawn="1"/>
        </p:nvPicPr>
        <p:blipFill>
          <a:blip r:embed="rId24"/>
          <a:stretch>
            <a:fillRect/>
          </a:stretch>
        </p:blipFill>
        <p:spPr>
          <a:xfrm>
            <a:off x="7772400" y="6349703"/>
            <a:ext cx="1233516" cy="340346"/>
          </a:xfrm>
          <a:prstGeom prst="rect">
            <a:avLst/>
          </a:prstGeom>
        </p:spPr>
      </p:pic>
    </p:spTree>
    <p:extLst>
      <p:ext uri="{BB962C8B-B14F-4D97-AF65-F5344CB8AC3E}">
        <p14:creationId xmlns:p14="http://schemas.microsoft.com/office/powerpoint/2010/main" val="90166068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698" r:id="rId12"/>
    <p:sldLayoutId id="2147483699" r:id="rId13"/>
    <p:sldLayoutId id="2147483705" r:id="rId14"/>
    <p:sldLayoutId id="2147483706" r:id="rId15"/>
    <p:sldLayoutId id="2147483707" r:id="rId16"/>
    <p:sldLayoutId id="2147483708" r:id="rId17"/>
    <p:sldLayoutId id="2147483722" r:id="rId18"/>
    <p:sldLayoutId id="2147483723" r:id="rId19"/>
    <p:sldLayoutId id="2147483725" r:id="rId20"/>
    <p:sldLayoutId id="2147483726" r:id="rId21"/>
    <p:sldLayoutId id="2147483728" r:id="rId22"/>
  </p:sldLayoutIdLst>
  <p:txStyles>
    <p:titleStyle>
      <a:lvl1pPr algn="l" defTabSz="914400" rtl="0" eaLnBrk="1" latinLnBrk="0" hangingPunct="1">
        <a:lnSpc>
          <a:spcPct val="90000"/>
        </a:lnSpc>
        <a:spcBef>
          <a:spcPct val="0"/>
        </a:spcBef>
        <a:buNone/>
        <a:defRPr sz="3000" b="1" kern="1200" spc="-60" baseline="0">
          <a:solidFill>
            <a:schemeClr val="accent1"/>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accent1"/>
        </a:buClr>
        <a:buFont typeface="Wingdings 2" pitchFamily="18" charset="2"/>
        <a:buChar char=""/>
        <a:defRPr sz="2800" kern="1200">
          <a:solidFill>
            <a:schemeClr val="tx2"/>
          </a:solidFill>
          <a:latin typeface="+mn-lt"/>
          <a:ea typeface="+mn-ea"/>
          <a:cs typeface="+mn-cs"/>
        </a:defRPr>
      </a:lvl1pPr>
      <a:lvl2pPr marL="6858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2000" kern="1200">
          <a:solidFill>
            <a:schemeClr val="tx2"/>
          </a:solidFill>
          <a:latin typeface="+mn-lt"/>
          <a:ea typeface="+mn-ea"/>
          <a:cs typeface="+mn-cs"/>
        </a:defRPr>
      </a:lvl2pPr>
      <a:lvl3pPr marL="11430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2"/>
          </a:solidFill>
          <a:latin typeface="+mn-lt"/>
          <a:ea typeface="+mn-ea"/>
          <a:cs typeface="+mn-cs"/>
        </a:defRPr>
      </a:lvl3pPr>
      <a:lvl4pPr marL="16002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2"/>
          </a:solidFill>
          <a:latin typeface="+mn-lt"/>
          <a:ea typeface="+mn-ea"/>
          <a:cs typeface="+mn-cs"/>
        </a:defRPr>
      </a:lvl4pPr>
      <a:lvl5pPr marL="20574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bscs.box.com/s/mxst9vtqpuyh7b8h7ttc7qu1obri3b6g" TargetMode="External"/><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hyperlink" Target="https://phet.colorado.edu/sims/html/states-of-matter-basics/latest/states-of-matter-basics_en.html" TargetMode="External"/><Relationship Id="rId5" Type="http://schemas.openxmlformats.org/officeDocument/2006/relationships/image" Target="../media/image15.sv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F67BE-F4E6-4A88-2306-15DAAE134DCC}"/>
              </a:ext>
            </a:extLst>
          </p:cNvPr>
          <p:cNvSpPr>
            <a:spLocks noGrp="1"/>
          </p:cNvSpPr>
          <p:nvPr>
            <p:ph type="ctrTitle"/>
          </p:nvPr>
        </p:nvSpPr>
        <p:spPr/>
        <p:txBody>
          <a:bodyPr/>
          <a:lstStyle/>
          <a:p>
            <a:r>
              <a:rPr lang="en-US" dirty="0" err="1"/>
              <a:t>STeLLA</a:t>
            </a:r>
            <a:r>
              <a:rPr lang="en-US" dirty="0"/>
              <a:t> Scale Up and Sustainability Study (SSUP)</a:t>
            </a:r>
            <a:br>
              <a:rPr lang="en-US" altLang="en-US" dirty="0"/>
            </a:br>
            <a:endParaRPr lang="en-US" dirty="0"/>
          </a:p>
        </p:txBody>
      </p:sp>
      <p:sp>
        <p:nvSpPr>
          <p:cNvPr id="3" name="Subtitle 2">
            <a:extLst>
              <a:ext uri="{FF2B5EF4-FFF2-40B4-BE49-F238E27FC236}">
                <a16:creationId xmlns:a16="http://schemas.microsoft.com/office/drawing/2014/main" id="{CEA31755-852A-8AD6-18A6-9281A748A775}"/>
              </a:ext>
            </a:extLst>
          </p:cNvPr>
          <p:cNvSpPr>
            <a:spLocks noGrp="1"/>
          </p:cNvSpPr>
          <p:nvPr>
            <p:ph type="subTitle" idx="1"/>
          </p:nvPr>
        </p:nvSpPr>
        <p:spPr/>
        <p:txBody>
          <a:bodyPr/>
          <a:lstStyle/>
          <a:p>
            <a:pPr marL="0" indent="0">
              <a:buNone/>
            </a:pPr>
            <a:r>
              <a:rPr lang="en-US" altLang="en-US" b="1" dirty="0">
                <a:solidFill>
                  <a:schemeClr val="bg1"/>
                </a:solidFill>
                <a:ea typeface="+mj-ea"/>
                <a:cs typeface="+mj-cs"/>
              </a:rPr>
              <a:t>Day 2 </a:t>
            </a:r>
          </a:p>
          <a:p>
            <a:pPr marL="0" indent="0">
              <a:buNone/>
            </a:pPr>
            <a:r>
              <a:rPr lang="en-US" altLang="en-US" b="1" dirty="0">
                <a:solidFill>
                  <a:schemeClr val="bg1"/>
                </a:solidFill>
                <a:ea typeface="+mj-ea"/>
                <a:cs typeface="+mj-cs"/>
              </a:rPr>
              <a:t>Science Teachers Learning From Lesson Analysis</a:t>
            </a:r>
            <a:endParaRPr lang="en-US" b="1" dirty="0">
              <a:solidFill>
                <a:schemeClr val="bg1"/>
              </a:solidFill>
              <a:ea typeface="+mj-ea"/>
              <a:cs typeface="+mj-cs"/>
            </a:endParaRPr>
          </a:p>
        </p:txBody>
      </p:sp>
    </p:spTree>
    <p:extLst>
      <p:ext uri="{BB962C8B-B14F-4D97-AF65-F5344CB8AC3E}">
        <p14:creationId xmlns:p14="http://schemas.microsoft.com/office/powerpoint/2010/main" val="3957445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BDD9-7D71-491B-806C-7192A472A7E1}"/>
              </a:ext>
            </a:extLst>
          </p:cNvPr>
          <p:cNvSpPr>
            <a:spLocks noGrp="1"/>
          </p:cNvSpPr>
          <p:nvPr>
            <p:ph type="title"/>
          </p:nvPr>
        </p:nvSpPr>
        <p:spPr/>
        <p:txBody>
          <a:bodyPr/>
          <a:lstStyle/>
          <a:p>
            <a:r>
              <a:rPr lang="en-US">
                <a:latin typeface="Calibri"/>
                <a:cs typeface="Calibri"/>
              </a:rPr>
              <a:t>Content Deepening: Teacher Set-up</a:t>
            </a:r>
          </a:p>
        </p:txBody>
      </p:sp>
      <p:sp>
        <p:nvSpPr>
          <p:cNvPr id="4" name="Text Placeholder 3">
            <a:extLst>
              <a:ext uri="{FF2B5EF4-FFF2-40B4-BE49-F238E27FC236}">
                <a16:creationId xmlns:a16="http://schemas.microsoft.com/office/drawing/2014/main" id="{E7A8B25D-F4A4-4CFC-8391-D9CF31ABF7E2}"/>
              </a:ext>
            </a:extLst>
          </p:cNvPr>
          <p:cNvSpPr>
            <a:spLocks noGrp="1"/>
          </p:cNvSpPr>
          <p:nvPr>
            <p:ph idx="1"/>
          </p:nvPr>
        </p:nvSpPr>
        <p:spPr/>
        <p:txBody>
          <a:bodyPr lIns="91440" tIns="45720" rIns="91440" bIns="45720" anchor="t"/>
          <a:lstStyle/>
          <a:p>
            <a:pPr marL="0" indent="0">
              <a:buNone/>
            </a:pPr>
            <a:endParaRPr lang="en-US" dirty="0">
              <a:latin typeface="Calibri"/>
              <a:cs typeface="Calibri"/>
            </a:endParaRPr>
          </a:p>
          <a:p>
            <a:pPr marL="0" indent="0">
              <a:buNone/>
            </a:pPr>
            <a:r>
              <a:rPr lang="en-US" dirty="0">
                <a:latin typeface="Calibri"/>
                <a:cs typeface="Calibri"/>
              </a:rPr>
              <a:t>At this point in the unit, what ideas will students have about the pollutants in the pond water?</a:t>
            </a:r>
            <a:endParaRPr lang="en-US" dirty="0"/>
          </a:p>
          <a:p>
            <a:pPr lvl="1"/>
            <a:r>
              <a:rPr lang="en-US" dirty="0">
                <a:latin typeface="Calibri"/>
                <a:cs typeface="Calibri"/>
              </a:rPr>
              <a:t>What ideas will they "have"?</a:t>
            </a:r>
          </a:p>
          <a:p>
            <a:pPr lvl="1"/>
            <a:r>
              <a:rPr lang="en-US" dirty="0">
                <a:latin typeface="Calibri"/>
                <a:cs typeface="Calibri"/>
              </a:rPr>
              <a:t>What ideas will they struggle with?</a:t>
            </a:r>
            <a:endParaRPr lang="en-US" dirty="0"/>
          </a:p>
          <a:p>
            <a:pPr lvl="1"/>
            <a:endParaRPr lang="en-US" dirty="0"/>
          </a:p>
          <a:p>
            <a:pPr lvl="1"/>
            <a:r>
              <a:rPr lang="en-US" dirty="0">
                <a:latin typeface="Calibri"/>
                <a:cs typeface="Calibri"/>
              </a:rPr>
              <a:t>What other factors need to be considered</a:t>
            </a:r>
            <a:endParaRPr lang="en-US" dirty="0"/>
          </a:p>
        </p:txBody>
      </p:sp>
      <p:pic>
        <p:nvPicPr>
          <p:cNvPr id="5" name="Picture 4">
            <a:extLst>
              <a:ext uri="{FF2B5EF4-FFF2-40B4-BE49-F238E27FC236}">
                <a16:creationId xmlns:a16="http://schemas.microsoft.com/office/drawing/2014/main" id="{CA1B32B1-ABCD-47ED-97C4-6D8E8B745E9C}"/>
              </a:ext>
            </a:extLst>
          </p:cNvPr>
          <p:cNvPicPr>
            <a:picLocks noChangeAspect="1"/>
          </p:cNvPicPr>
          <p:nvPr/>
        </p:nvPicPr>
        <p:blipFill>
          <a:blip r:embed="rId3"/>
          <a:stretch>
            <a:fillRect/>
          </a:stretch>
        </p:blipFill>
        <p:spPr>
          <a:xfrm>
            <a:off x="8095118" y="100830"/>
            <a:ext cx="840464" cy="840464"/>
          </a:xfrm>
          <a:prstGeom prst="rect">
            <a:avLst/>
          </a:prstGeom>
        </p:spPr>
      </p:pic>
    </p:spTree>
    <p:extLst>
      <p:ext uri="{BB962C8B-B14F-4D97-AF65-F5344CB8AC3E}">
        <p14:creationId xmlns:p14="http://schemas.microsoft.com/office/powerpoint/2010/main" val="1866716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39E07-B622-41E5-9F10-A481F7D980B1}"/>
              </a:ext>
            </a:extLst>
          </p:cNvPr>
          <p:cNvSpPr>
            <a:spLocks noGrp="1"/>
          </p:cNvSpPr>
          <p:nvPr>
            <p:ph type="title"/>
          </p:nvPr>
        </p:nvSpPr>
        <p:spPr/>
        <p:txBody>
          <a:bodyPr/>
          <a:lstStyle/>
          <a:p>
            <a:r>
              <a:rPr lang="en-US"/>
              <a:t>Link to our Last Lesson</a:t>
            </a:r>
          </a:p>
        </p:txBody>
      </p:sp>
      <p:sp>
        <p:nvSpPr>
          <p:cNvPr id="3" name="Text Placeholder 2">
            <a:extLst>
              <a:ext uri="{FF2B5EF4-FFF2-40B4-BE49-F238E27FC236}">
                <a16:creationId xmlns:a16="http://schemas.microsoft.com/office/drawing/2014/main" id="{59FE1831-7F45-4EF4-B8D6-250DD3712C93}"/>
              </a:ext>
            </a:extLst>
          </p:cNvPr>
          <p:cNvSpPr>
            <a:spLocks noGrp="1"/>
          </p:cNvSpPr>
          <p:nvPr>
            <p:ph idx="1"/>
          </p:nvPr>
        </p:nvSpPr>
        <p:spPr/>
        <p:txBody>
          <a:bodyPr lIns="91440" tIns="45720" rIns="91440" bIns="45720" anchor="t"/>
          <a:lstStyle/>
          <a:p>
            <a:pPr marL="0" indent="0">
              <a:buNone/>
            </a:pPr>
            <a:endParaRPr lang="en-US" dirty="0"/>
          </a:p>
          <a:p>
            <a:pPr marL="0" indent="0">
              <a:buNone/>
            </a:pPr>
            <a:r>
              <a:rPr lang="en-US" dirty="0"/>
              <a:t>Turn and talk with a partner.</a:t>
            </a:r>
          </a:p>
          <a:p>
            <a:pPr marL="0" indent="0">
              <a:buNone/>
            </a:pPr>
            <a:endParaRPr lang="en-US" dirty="0"/>
          </a:p>
          <a:p>
            <a:pPr marL="0" indent="0">
              <a:buNone/>
            </a:pPr>
            <a:r>
              <a:rPr lang="en-US" dirty="0"/>
              <a:t>Share when you picture this pond water zoomed way, way in, what is the model you create in your mind to picture this pond water?</a:t>
            </a:r>
            <a:endParaRPr lang="en-US" dirty="0">
              <a:cs typeface="Calibri" panose="020F0502020204030204" pitchFamily="34" charset="0"/>
            </a:endParaRPr>
          </a:p>
          <a:p>
            <a:pPr marL="0" indent="0">
              <a:buNone/>
            </a:pPr>
            <a:endParaRPr lang="en-US" dirty="0">
              <a:cs typeface="Calibri" panose="020F0502020204030204" pitchFamily="34" charset="0"/>
            </a:endParaRPr>
          </a:p>
          <a:p>
            <a:pPr marL="0" indent="0" algn="ctr">
              <a:buNone/>
            </a:pPr>
            <a:endParaRPr lang="en-US" sz="3600" b="1" i="1" dirty="0">
              <a:cs typeface="Calibri"/>
            </a:endParaRPr>
          </a:p>
        </p:txBody>
      </p:sp>
      <p:pic>
        <p:nvPicPr>
          <p:cNvPr id="6" name="Picture 2">
            <a:extLst>
              <a:ext uri="{FF2B5EF4-FFF2-40B4-BE49-F238E27FC236}">
                <a16:creationId xmlns:a16="http://schemas.microsoft.com/office/drawing/2014/main" id="{C083AF5B-34AA-514C-A1EB-4DC6B60228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6850" y="84717"/>
            <a:ext cx="698500" cy="69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6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DD00D5-8DB4-A148-B891-9C29ABBB25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6850" y="459468"/>
            <a:ext cx="698500" cy="6985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004A2455-4250-5247-ACC6-15DC9FBFBC09}"/>
              </a:ext>
            </a:extLst>
          </p:cNvPr>
          <p:cNvSpPr>
            <a:spLocks noGrp="1"/>
          </p:cNvSpPr>
          <p:nvPr>
            <p:ph type="title"/>
          </p:nvPr>
        </p:nvSpPr>
        <p:spPr/>
        <p:txBody>
          <a:bodyPr/>
          <a:lstStyle/>
          <a:p>
            <a:r>
              <a:rPr lang="en-US" dirty="0"/>
              <a:t>Returning to our DQB</a:t>
            </a:r>
          </a:p>
        </p:txBody>
      </p:sp>
    </p:spTree>
    <p:extLst>
      <p:ext uri="{BB962C8B-B14F-4D97-AF65-F5344CB8AC3E}">
        <p14:creationId xmlns:p14="http://schemas.microsoft.com/office/powerpoint/2010/main" val="3479583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BDD9-7D71-491B-806C-7192A472A7E1}"/>
              </a:ext>
            </a:extLst>
          </p:cNvPr>
          <p:cNvSpPr>
            <a:spLocks noGrp="1"/>
          </p:cNvSpPr>
          <p:nvPr>
            <p:ph type="title"/>
          </p:nvPr>
        </p:nvSpPr>
        <p:spPr>
          <a:xfrm>
            <a:off x="189689" y="1123838"/>
            <a:ext cx="2210612" cy="4601183"/>
          </a:xfrm>
        </p:spPr>
        <p:txBody>
          <a:bodyPr vert="horz" lIns="91440" tIns="45720" rIns="91440" bIns="45720" rtlCol="0" anchor="ctr">
            <a:normAutofit/>
          </a:bodyPr>
          <a:lstStyle/>
          <a:p>
            <a:r>
              <a:rPr lang="en-US" b="1" kern="1200" spc="-60" baseline="0" dirty="0">
                <a:latin typeface="+mj-lt"/>
                <a:ea typeface="+mj-ea"/>
                <a:cs typeface="+mj-cs"/>
              </a:rPr>
              <a:t>Lesson </a:t>
            </a:r>
            <a:r>
              <a:rPr lang="en-US" dirty="0"/>
              <a:t>6</a:t>
            </a:r>
            <a:br>
              <a:rPr lang="en-US" b="1" kern="1200" spc="-60" baseline="0" dirty="0">
                <a:latin typeface="+mj-lt"/>
                <a:ea typeface="+mj-ea"/>
                <a:cs typeface="+mj-cs"/>
              </a:rPr>
            </a:br>
            <a:r>
              <a:rPr lang="en-US" b="1" kern="1200" spc="-60" baseline="0" dirty="0">
                <a:latin typeface="+mj-lt"/>
                <a:ea typeface="+mj-ea"/>
                <a:cs typeface="+mj-cs"/>
              </a:rPr>
              <a:t>Focus Question</a:t>
            </a:r>
          </a:p>
        </p:txBody>
      </p:sp>
      <p:sp>
        <p:nvSpPr>
          <p:cNvPr id="5" name="Rectangle 4">
            <a:extLst>
              <a:ext uri="{FF2B5EF4-FFF2-40B4-BE49-F238E27FC236}">
                <a16:creationId xmlns:a16="http://schemas.microsoft.com/office/drawing/2014/main" id="{FF50E584-1F68-4F03-BEDC-DD304BE6083A}"/>
              </a:ext>
            </a:extLst>
          </p:cNvPr>
          <p:cNvSpPr/>
          <p:nvPr/>
        </p:nvSpPr>
        <p:spPr>
          <a:xfrm>
            <a:off x="3239711" y="2057400"/>
            <a:ext cx="5185703" cy="1880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82880" indent="-182880" algn="ctr" defTabSz="914400">
              <a:spcBef>
                <a:spcPts val="1200"/>
              </a:spcBef>
              <a:buClr>
                <a:schemeClr val="accent1"/>
              </a:buClr>
              <a:buFont typeface="Wingdings 2" pitchFamily="18" charset="2"/>
              <a:buChar char=""/>
            </a:pPr>
            <a:r>
              <a:rPr lang="en-US" sz="2800" b="1" dirty="0">
                <a:ea typeface="+mn-lt"/>
                <a:cs typeface="+mn-lt"/>
              </a:rPr>
              <a:t>Can we get the water to be safe again?</a:t>
            </a:r>
          </a:p>
        </p:txBody>
      </p:sp>
      <p:pic>
        <p:nvPicPr>
          <p:cNvPr id="3" name="Content Placeholder 4" descr="A close up of a hat&#10;&#10;Description generated with high confidence">
            <a:extLst>
              <a:ext uri="{FF2B5EF4-FFF2-40B4-BE49-F238E27FC236}">
                <a16:creationId xmlns:a16="http://schemas.microsoft.com/office/drawing/2014/main" id="{57D31F36-6DAC-7F1E-946A-BD53B97C47C9}"/>
              </a:ext>
            </a:extLst>
          </p:cNvPr>
          <p:cNvPicPr>
            <a:picLocks noChangeAspect="1"/>
          </p:cNvPicPr>
          <p:nvPr/>
        </p:nvPicPr>
        <p:blipFill>
          <a:blip r:embed="rId2"/>
          <a:stretch>
            <a:fillRect/>
          </a:stretch>
        </p:blipFill>
        <p:spPr>
          <a:xfrm>
            <a:off x="8190271" y="134387"/>
            <a:ext cx="650158" cy="650158"/>
          </a:xfrm>
          <a:prstGeom prst="rect">
            <a:avLst/>
          </a:prstGeom>
        </p:spPr>
      </p:pic>
      <p:sp>
        <p:nvSpPr>
          <p:cNvPr id="4" name="TextBox 3">
            <a:extLst>
              <a:ext uri="{FF2B5EF4-FFF2-40B4-BE49-F238E27FC236}">
                <a16:creationId xmlns:a16="http://schemas.microsoft.com/office/drawing/2014/main" id="{10378B0A-C43F-3298-BD1D-A53AEBA61317}"/>
              </a:ext>
            </a:extLst>
          </p:cNvPr>
          <p:cNvSpPr txBox="1"/>
          <p:nvPr/>
        </p:nvSpPr>
        <p:spPr>
          <a:xfrm>
            <a:off x="3239712" y="4343400"/>
            <a:ext cx="5185702" cy="369332"/>
          </a:xfrm>
          <a:prstGeom prst="rect">
            <a:avLst/>
          </a:prstGeom>
          <a:noFill/>
        </p:spPr>
        <p:txBody>
          <a:bodyPr wrap="square" rtlCol="0">
            <a:spAutoFit/>
          </a:bodyPr>
          <a:lstStyle/>
          <a:p>
            <a:pPr marL="0" indent="0" algn="ctr">
              <a:buNone/>
            </a:pPr>
            <a:r>
              <a:rPr lang="en-US" dirty="0">
                <a:latin typeface="Calibri"/>
                <a:cs typeface="Calibri"/>
              </a:rPr>
              <a:t>Turn and talk with a partner</a:t>
            </a:r>
            <a:endParaRPr lang="en-US" dirty="0">
              <a:cs typeface="Calibri"/>
            </a:endParaRPr>
          </a:p>
        </p:txBody>
      </p:sp>
    </p:spTree>
    <p:extLst>
      <p:ext uri="{BB962C8B-B14F-4D97-AF65-F5344CB8AC3E}">
        <p14:creationId xmlns:p14="http://schemas.microsoft.com/office/powerpoint/2010/main" val="3536425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39E07-B622-41E5-9F10-A481F7D980B1}"/>
              </a:ext>
            </a:extLst>
          </p:cNvPr>
          <p:cNvSpPr>
            <a:spLocks noGrp="1"/>
          </p:cNvSpPr>
          <p:nvPr>
            <p:ph type="title"/>
          </p:nvPr>
        </p:nvSpPr>
        <p:spPr/>
        <p:txBody>
          <a:bodyPr/>
          <a:lstStyle/>
          <a:p>
            <a:r>
              <a:rPr lang="en-US" dirty="0"/>
              <a:t>Removing pollutants </a:t>
            </a:r>
          </a:p>
        </p:txBody>
      </p:sp>
      <p:sp>
        <p:nvSpPr>
          <p:cNvPr id="3" name="Text Placeholder 2">
            <a:extLst>
              <a:ext uri="{FF2B5EF4-FFF2-40B4-BE49-F238E27FC236}">
                <a16:creationId xmlns:a16="http://schemas.microsoft.com/office/drawing/2014/main" id="{59FE1831-7F45-4EF4-B8D6-250DD3712C93}"/>
              </a:ext>
            </a:extLst>
          </p:cNvPr>
          <p:cNvSpPr>
            <a:spLocks noGrp="1"/>
          </p:cNvSpPr>
          <p:nvPr>
            <p:ph idx="1"/>
          </p:nvPr>
        </p:nvSpPr>
        <p:spPr>
          <a:xfrm>
            <a:off x="2901951" y="1123838"/>
            <a:ext cx="5486400" cy="4860910"/>
          </a:xfrm>
        </p:spPr>
        <p:txBody>
          <a:bodyPr lIns="91440" tIns="45720" rIns="91440" bIns="45720" anchor="t"/>
          <a:lstStyle/>
          <a:p>
            <a:pPr marL="0" indent="0">
              <a:spcBef>
                <a:spcPts val="0"/>
              </a:spcBef>
              <a:spcAft>
                <a:spcPts val="1200"/>
              </a:spcAft>
              <a:buNone/>
            </a:pPr>
            <a:endParaRPr lang="en-US" dirty="0">
              <a:latin typeface="Calibri"/>
              <a:cs typeface="Calibri"/>
            </a:endParaRPr>
          </a:p>
          <a:p>
            <a:pPr marL="0" indent="0">
              <a:spcBef>
                <a:spcPts val="0"/>
              </a:spcBef>
              <a:spcAft>
                <a:spcPts val="1200"/>
              </a:spcAft>
              <a:buNone/>
            </a:pPr>
            <a:endParaRPr lang="en-US" dirty="0">
              <a:latin typeface="Calibri"/>
              <a:cs typeface="Calibri"/>
            </a:endParaRPr>
          </a:p>
          <a:p>
            <a:pPr marL="0" indent="0">
              <a:spcBef>
                <a:spcPts val="0"/>
              </a:spcBef>
              <a:spcAft>
                <a:spcPts val="2400"/>
              </a:spcAft>
              <a:buNone/>
            </a:pPr>
            <a:r>
              <a:rPr lang="en-US" dirty="0">
                <a:latin typeface="Calibri"/>
                <a:cs typeface="Calibri"/>
              </a:rPr>
              <a:t>Could we boil the water in the pond to clean it?</a:t>
            </a:r>
            <a:endParaRPr lang="en-US" sz="3600" dirty="0">
              <a:latin typeface="Calibri"/>
              <a:cs typeface="Calibri"/>
            </a:endParaRPr>
          </a:p>
          <a:p>
            <a:pPr marL="0" indent="0">
              <a:spcBef>
                <a:spcPts val="0"/>
              </a:spcBef>
              <a:spcAft>
                <a:spcPts val="2400"/>
              </a:spcAft>
              <a:buNone/>
            </a:pPr>
            <a:r>
              <a:rPr lang="en-US" dirty="0">
                <a:latin typeface="Calibri"/>
                <a:cs typeface="Calibri"/>
              </a:rPr>
              <a:t>What else could happen in a pond that would be similar to this process? </a:t>
            </a:r>
            <a:endParaRPr lang="en-US" sz="2400" dirty="0">
              <a:latin typeface="Calibri"/>
              <a:cs typeface="Calibri"/>
            </a:endParaRPr>
          </a:p>
        </p:txBody>
      </p:sp>
      <p:pic>
        <p:nvPicPr>
          <p:cNvPr id="4" name="Picture 3">
            <a:extLst>
              <a:ext uri="{FF2B5EF4-FFF2-40B4-BE49-F238E27FC236}">
                <a16:creationId xmlns:a16="http://schemas.microsoft.com/office/drawing/2014/main" id="{782E2F16-AD16-453F-87EE-CF4A6C8024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6031" y="6281159"/>
            <a:ext cx="1308587" cy="361060"/>
          </a:xfrm>
          <a:prstGeom prst="rect">
            <a:avLst/>
          </a:prstGeom>
        </p:spPr>
      </p:pic>
      <p:pic>
        <p:nvPicPr>
          <p:cNvPr id="7" name="Picture 2">
            <a:extLst>
              <a:ext uri="{FF2B5EF4-FFF2-40B4-BE49-F238E27FC236}">
                <a16:creationId xmlns:a16="http://schemas.microsoft.com/office/drawing/2014/main" id="{1D3F925F-56DD-0940-BBAD-7BBAAB57BE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6850" y="114697"/>
            <a:ext cx="698500" cy="69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279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EA8B-3F3A-4247-B83D-98AA0A6DF0BE}"/>
              </a:ext>
            </a:extLst>
          </p:cNvPr>
          <p:cNvSpPr>
            <a:spLocks noGrp="1"/>
          </p:cNvSpPr>
          <p:nvPr>
            <p:ph type="title"/>
          </p:nvPr>
        </p:nvSpPr>
        <p:spPr/>
        <p:txBody>
          <a:bodyPr/>
          <a:lstStyle/>
          <a:p>
            <a:r>
              <a:rPr lang="en-US" dirty="0"/>
              <a:t>Water Distillation Apparatus</a:t>
            </a:r>
          </a:p>
        </p:txBody>
      </p:sp>
      <p:pic>
        <p:nvPicPr>
          <p:cNvPr id="7" name="Picture 5" descr="Diagram&#10;&#10;Description automatically generated">
            <a:extLst>
              <a:ext uri="{FF2B5EF4-FFF2-40B4-BE49-F238E27FC236}">
                <a16:creationId xmlns:a16="http://schemas.microsoft.com/office/drawing/2014/main" id="{CEA2FCCD-E5EF-40E3-B515-4C9D28B2F932}"/>
              </a:ext>
            </a:extLst>
          </p:cNvPr>
          <p:cNvPicPr>
            <a:picLocks noChangeAspect="1"/>
          </p:cNvPicPr>
          <p:nvPr/>
        </p:nvPicPr>
        <p:blipFill>
          <a:blip r:embed="rId2"/>
          <a:stretch>
            <a:fillRect/>
          </a:stretch>
        </p:blipFill>
        <p:spPr>
          <a:xfrm>
            <a:off x="1371600" y="1842275"/>
            <a:ext cx="6019800" cy="4695192"/>
          </a:xfrm>
          <a:prstGeom prst="rect">
            <a:avLst/>
          </a:prstGeom>
        </p:spPr>
      </p:pic>
      <p:sp>
        <p:nvSpPr>
          <p:cNvPr id="5" name="TextBox 4">
            <a:extLst>
              <a:ext uri="{FF2B5EF4-FFF2-40B4-BE49-F238E27FC236}">
                <a16:creationId xmlns:a16="http://schemas.microsoft.com/office/drawing/2014/main" id="{1CAB7726-5EF9-754C-836F-4038747884F5}"/>
              </a:ext>
            </a:extLst>
          </p:cNvPr>
          <p:cNvSpPr txBox="1"/>
          <p:nvPr/>
        </p:nvSpPr>
        <p:spPr>
          <a:xfrm>
            <a:off x="3619263" y="6000393"/>
            <a:ext cx="4409540" cy="646331"/>
          </a:xfrm>
          <a:prstGeom prst="rect">
            <a:avLst/>
          </a:prstGeom>
          <a:noFill/>
        </p:spPr>
        <p:txBody>
          <a:bodyPr wrap="none" rtlCol="0">
            <a:spAutoFit/>
          </a:bodyPr>
          <a:lstStyle/>
          <a:p>
            <a:r>
              <a:rPr lang="en-US" sz="3600" dirty="0"/>
              <a:t>What do you notice?</a:t>
            </a:r>
          </a:p>
        </p:txBody>
      </p:sp>
      <p:pic>
        <p:nvPicPr>
          <p:cNvPr id="8" name="Picture 2">
            <a:extLst>
              <a:ext uri="{FF2B5EF4-FFF2-40B4-BE49-F238E27FC236}">
                <a16:creationId xmlns:a16="http://schemas.microsoft.com/office/drawing/2014/main" id="{3F88DEB0-DBB6-DB41-BD0E-92BE84F708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6850" y="114697"/>
            <a:ext cx="698500" cy="69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949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8F0B2-25D7-BD40-B56F-9F2B4217573A}"/>
              </a:ext>
            </a:extLst>
          </p:cNvPr>
          <p:cNvSpPr>
            <a:spLocks noGrp="1"/>
          </p:cNvSpPr>
          <p:nvPr>
            <p:ph type="title"/>
          </p:nvPr>
        </p:nvSpPr>
        <p:spPr/>
        <p:txBody>
          <a:bodyPr/>
          <a:lstStyle/>
          <a:p>
            <a:r>
              <a:rPr lang="en-US" dirty="0"/>
              <a:t>Video of Distillation</a:t>
            </a:r>
          </a:p>
        </p:txBody>
      </p:sp>
      <p:pic>
        <p:nvPicPr>
          <p:cNvPr id="4" name="Picture 2">
            <a:extLst>
              <a:ext uri="{FF2B5EF4-FFF2-40B4-BE49-F238E27FC236}">
                <a16:creationId xmlns:a16="http://schemas.microsoft.com/office/drawing/2014/main" id="{97D153A0-604A-4646-AA60-2D44DF9C09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6850" y="114697"/>
            <a:ext cx="698500" cy="698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98E71D1-1BB5-41F7-AE5C-F24DE3F36B74}"/>
              </a:ext>
            </a:extLst>
          </p:cNvPr>
          <p:cNvSpPr txBox="1"/>
          <p:nvPr/>
        </p:nvSpPr>
        <p:spPr>
          <a:xfrm>
            <a:off x="3823381" y="342900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3"/>
              </a:rPr>
              <a:t>Link to Video</a:t>
            </a:r>
            <a:endParaRPr lang="en-US" dirty="0"/>
          </a:p>
        </p:txBody>
      </p:sp>
    </p:spTree>
    <p:extLst>
      <p:ext uri="{BB962C8B-B14F-4D97-AF65-F5344CB8AC3E}">
        <p14:creationId xmlns:p14="http://schemas.microsoft.com/office/powerpoint/2010/main" val="154531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7966A-4E8F-B14B-B757-6E52D1C3C322}"/>
              </a:ext>
            </a:extLst>
          </p:cNvPr>
          <p:cNvSpPr>
            <a:spLocks noGrp="1"/>
          </p:cNvSpPr>
          <p:nvPr>
            <p:ph type="title"/>
          </p:nvPr>
        </p:nvSpPr>
        <p:spPr/>
        <p:txBody>
          <a:bodyPr/>
          <a:lstStyle/>
          <a:p>
            <a:r>
              <a:rPr lang="en-US"/>
              <a:t>Can we get the water to be safe again? </a:t>
            </a:r>
          </a:p>
        </p:txBody>
      </p:sp>
      <p:sp>
        <p:nvSpPr>
          <p:cNvPr id="3" name="Text Placeholder 2">
            <a:extLst>
              <a:ext uri="{FF2B5EF4-FFF2-40B4-BE49-F238E27FC236}">
                <a16:creationId xmlns:a16="http://schemas.microsoft.com/office/drawing/2014/main" id="{1CB9F618-BD1D-3D4D-B312-A9CF1B02EA41}"/>
              </a:ext>
            </a:extLst>
          </p:cNvPr>
          <p:cNvSpPr>
            <a:spLocks noGrp="1"/>
          </p:cNvSpPr>
          <p:nvPr>
            <p:ph idx="1"/>
          </p:nvPr>
        </p:nvSpPr>
        <p:spPr/>
        <p:txBody>
          <a:bodyPr/>
          <a:lstStyle/>
          <a:p>
            <a:pPr marL="0" indent="0">
              <a:buNone/>
            </a:pPr>
            <a:r>
              <a:rPr lang="en-US"/>
              <a:t>Do we have any evidence to help us answer the question of whether there is salt in the test tube in the end?</a:t>
            </a:r>
          </a:p>
          <a:p>
            <a:pPr marL="0" indent="0">
              <a:buNone/>
            </a:pPr>
            <a:endParaRPr lang="en-US"/>
          </a:p>
          <a:p>
            <a:pPr marL="0" indent="0">
              <a:buNone/>
            </a:pPr>
            <a:r>
              <a:rPr lang="en-US"/>
              <a:t>What claims can we make? Which claim has the strongest evidence?</a:t>
            </a:r>
          </a:p>
        </p:txBody>
      </p:sp>
      <p:pic>
        <p:nvPicPr>
          <p:cNvPr id="4" name="Picture 2">
            <a:extLst>
              <a:ext uri="{FF2B5EF4-FFF2-40B4-BE49-F238E27FC236}">
                <a16:creationId xmlns:a16="http://schemas.microsoft.com/office/drawing/2014/main" id="{2ED39836-5F86-E744-9CB6-F23CCA249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2656" y="176149"/>
            <a:ext cx="698500" cy="69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339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EBE545-D219-AC42-8D44-0F34469E365F}"/>
              </a:ext>
            </a:extLst>
          </p:cNvPr>
          <p:cNvSpPr>
            <a:spLocks noGrp="1"/>
          </p:cNvSpPr>
          <p:nvPr>
            <p:ph type="title"/>
          </p:nvPr>
        </p:nvSpPr>
        <p:spPr/>
        <p:txBody>
          <a:bodyPr/>
          <a:lstStyle/>
          <a:p>
            <a:r>
              <a:rPr lang="en-US" dirty="0">
                <a:latin typeface="Calibri"/>
                <a:cs typeface="Calibri"/>
              </a:rPr>
              <a:t>Observations about Gas</a:t>
            </a:r>
            <a:endParaRPr lang="en-US" dirty="0"/>
          </a:p>
        </p:txBody>
      </p:sp>
      <p:sp>
        <p:nvSpPr>
          <p:cNvPr id="2" name="Text Placeholder 1">
            <a:extLst>
              <a:ext uri="{FF2B5EF4-FFF2-40B4-BE49-F238E27FC236}">
                <a16:creationId xmlns:a16="http://schemas.microsoft.com/office/drawing/2014/main" id="{58F1E3AF-DEC8-BB4C-9A84-029350859CD2}"/>
              </a:ext>
            </a:extLst>
          </p:cNvPr>
          <p:cNvSpPr>
            <a:spLocks noGrp="1"/>
          </p:cNvSpPr>
          <p:nvPr>
            <p:ph type="body" sz="quarter" idx="4294967295"/>
          </p:nvPr>
        </p:nvSpPr>
        <p:spPr>
          <a:xfrm>
            <a:off x="882650" y="1743303"/>
            <a:ext cx="8261350" cy="2831871"/>
          </a:xfrm>
        </p:spPr>
        <p:txBody>
          <a:bodyPr lIns="91440" tIns="45720" rIns="91440" bIns="45720" anchor="t"/>
          <a:lstStyle/>
          <a:p>
            <a:pPr marL="0" indent="0">
              <a:buNone/>
            </a:pPr>
            <a:r>
              <a:rPr lang="en-US" dirty="0">
                <a:latin typeface="Calibri"/>
                <a:cs typeface="Calibri"/>
              </a:rPr>
              <a:t>What do you think of when you hear the word "gas"? </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latin typeface="Calibri"/>
              <a:cs typeface="Calibri"/>
            </a:endParaRPr>
          </a:p>
        </p:txBody>
      </p:sp>
      <p:pic>
        <p:nvPicPr>
          <p:cNvPr id="5" name="Picture 5" descr="A picture containing table, indoor, cloth, blue&#10;&#10;Description automatically generated">
            <a:extLst>
              <a:ext uri="{FF2B5EF4-FFF2-40B4-BE49-F238E27FC236}">
                <a16:creationId xmlns:a16="http://schemas.microsoft.com/office/drawing/2014/main" id="{C952BA40-E6C5-4BD6-A71F-E642A451FA53}"/>
              </a:ext>
            </a:extLst>
          </p:cNvPr>
          <p:cNvPicPr>
            <a:picLocks noChangeAspect="1"/>
          </p:cNvPicPr>
          <p:nvPr/>
        </p:nvPicPr>
        <p:blipFill>
          <a:blip r:embed="rId3"/>
          <a:stretch>
            <a:fillRect/>
          </a:stretch>
        </p:blipFill>
        <p:spPr>
          <a:xfrm>
            <a:off x="4878696" y="3581206"/>
            <a:ext cx="1377352" cy="885534"/>
          </a:xfrm>
          <a:prstGeom prst="rect">
            <a:avLst/>
          </a:prstGeom>
        </p:spPr>
      </p:pic>
      <p:pic>
        <p:nvPicPr>
          <p:cNvPr id="6" name="Picture 6">
            <a:extLst>
              <a:ext uri="{FF2B5EF4-FFF2-40B4-BE49-F238E27FC236}">
                <a16:creationId xmlns:a16="http://schemas.microsoft.com/office/drawing/2014/main" id="{3918D619-5B2D-4784-BA01-D1E1A80204DB}"/>
              </a:ext>
            </a:extLst>
          </p:cNvPr>
          <p:cNvPicPr>
            <a:picLocks noChangeAspect="1"/>
          </p:cNvPicPr>
          <p:nvPr/>
        </p:nvPicPr>
        <p:blipFill rotWithShape="1">
          <a:blip r:embed="rId4"/>
          <a:srcRect l="17674" t="21138" b="-2033"/>
          <a:stretch/>
        </p:blipFill>
        <p:spPr>
          <a:xfrm>
            <a:off x="6601809" y="2991456"/>
            <a:ext cx="1402141" cy="1576617"/>
          </a:xfrm>
          <a:prstGeom prst="rect">
            <a:avLst/>
          </a:prstGeom>
        </p:spPr>
      </p:pic>
      <p:sp>
        <p:nvSpPr>
          <p:cNvPr id="7" name="TextBox 6">
            <a:extLst>
              <a:ext uri="{FF2B5EF4-FFF2-40B4-BE49-F238E27FC236}">
                <a16:creationId xmlns:a16="http://schemas.microsoft.com/office/drawing/2014/main" id="{8CADF530-1B36-4CBB-9F48-AA275AB65B72}"/>
              </a:ext>
            </a:extLst>
          </p:cNvPr>
          <p:cNvSpPr txBox="1"/>
          <p:nvPr/>
        </p:nvSpPr>
        <p:spPr>
          <a:xfrm>
            <a:off x="882650" y="5222662"/>
            <a:ext cx="767278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sz="2800" dirty="0">
                <a:solidFill>
                  <a:schemeClr val="tx2"/>
                </a:solidFill>
                <a:latin typeface="Calibri"/>
                <a:cs typeface="Calibri"/>
              </a:rPr>
              <a:t>What do these images show us? ​</a:t>
            </a:r>
          </a:p>
          <a:p>
            <a:pPr lvl="0" rtl="0">
              <a:buChar char="•"/>
            </a:pPr>
            <a:r>
              <a:rPr lang="en-US" sz="2800" dirty="0">
                <a:solidFill>
                  <a:schemeClr val="tx2"/>
                </a:solidFill>
                <a:latin typeface="Calibri"/>
                <a:cs typeface="Calibri"/>
              </a:rPr>
              <a:t>What would you see if you zoomed way, way in? ​</a:t>
            </a:r>
          </a:p>
        </p:txBody>
      </p:sp>
      <p:pic>
        <p:nvPicPr>
          <p:cNvPr id="4" name="Picture 7">
            <a:extLst>
              <a:ext uri="{FF2B5EF4-FFF2-40B4-BE49-F238E27FC236}">
                <a16:creationId xmlns:a16="http://schemas.microsoft.com/office/drawing/2014/main" id="{8B3044A0-E52D-48CF-893A-D3BC29BCB8A7}"/>
              </a:ext>
            </a:extLst>
          </p:cNvPr>
          <p:cNvPicPr>
            <a:picLocks noChangeAspect="1"/>
          </p:cNvPicPr>
          <p:nvPr/>
        </p:nvPicPr>
        <p:blipFill>
          <a:blip r:embed="rId5"/>
          <a:stretch>
            <a:fillRect/>
          </a:stretch>
        </p:blipFill>
        <p:spPr>
          <a:xfrm>
            <a:off x="741872" y="2367614"/>
            <a:ext cx="1650521" cy="2395942"/>
          </a:xfrm>
          <a:prstGeom prst="rect">
            <a:avLst/>
          </a:prstGeom>
        </p:spPr>
      </p:pic>
      <p:pic>
        <p:nvPicPr>
          <p:cNvPr id="8" name="Picture 8">
            <a:extLst>
              <a:ext uri="{FF2B5EF4-FFF2-40B4-BE49-F238E27FC236}">
                <a16:creationId xmlns:a16="http://schemas.microsoft.com/office/drawing/2014/main" id="{6AFB5081-B854-4285-9C25-AF4CEF6E8612}"/>
              </a:ext>
            </a:extLst>
          </p:cNvPr>
          <p:cNvPicPr>
            <a:picLocks noChangeAspect="1"/>
          </p:cNvPicPr>
          <p:nvPr/>
        </p:nvPicPr>
        <p:blipFill>
          <a:blip r:embed="rId6"/>
          <a:stretch>
            <a:fillRect/>
          </a:stretch>
        </p:blipFill>
        <p:spPr>
          <a:xfrm>
            <a:off x="2551018" y="2363637"/>
            <a:ext cx="1339020" cy="2375140"/>
          </a:xfrm>
          <a:prstGeom prst="rect">
            <a:avLst/>
          </a:prstGeom>
        </p:spPr>
      </p:pic>
      <p:pic>
        <p:nvPicPr>
          <p:cNvPr id="9" name="Picture 2">
            <a:extLst>
              <a:ext uri="{FF2B5EF4-FFF2-40B4-BE49-F238E27FC236}">
                <a16:creationId xmlns:a16="http://schemas.microsoft.com/office/drawing/2014/main" id="{F050BF4B-5545-714A-8E51-5315D6875C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56494" y="114697"/>
            <a:ext cx="698500" cy="69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80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6B13C5-FD55-8442-AF81-1F987BA2F734}"/>
              </a:ext>
            </a:extLst>
          </p:cNvPr>
          <p:cNvSpPr>
            <a:spLocks noGrp="1"/>
          </p:cNvSpPr>
          <p:nvPr>
            <p:ph type="title"/>
          </p:nvPr>
        </p:nvSpPr>
        <p:spPr/>
        <p:txBody>
          <a:bodyPr/>
          <a:lstStyle/>
          <a:p>
            <a:r>
              <a:rPr lang="en-US">
                <a:latin typeface="Calibri"/>
                <a:cs typeface="Calibri"/>
              </a:rPr>
              <a:t>The PhET Computer Simulation</a:t>
            </a:r>
            <a:endParaRPr lang="en-US"/>
          </a:p>
        </p:txBody>
      </p:sp>
      <p:sp>
        <p:nvSpPr>
          <p:cNvPr id="2" name="Text Placeholder 1">
            <a:extLst>
              <a:ext uri="{FF2B5EF4-FFF2-40B4-BE49-F238E27FC236}">
                <a16:creationId xmlns:a16="http://schemas.microsoft.com/office/drawing/2014/main" id="{7325EBF5-63A9-C64C-9A42-E52BE17BC799}"/>
              </a:ext>
            </a:extLst>
          </p:cNvPr>
          <p:cNvSpPr>
            <a:spLocks noGrp="1"/>
          </p:cNvSpPr>
          <p:nvPr>
            <p:ph type="body" sz="quarter" idx="4294967295"/>
          </p:nvPr>
        </p:nvSpPr>
        <p:spPr>
          <a:xfrm>
            <a:off x="0" y="1689100"/>
            <a:ext cx="7894638" cy="4227513"/>
          </a:xfrm>
        </p:spPr>
        <p:txBody>
          <a:bodyPr lIns="91440" tIns="45720" rIns="91440" bIns="45720" anchor="t"/>
          <a:lstStyle/>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solidFill>
                <a:schemeClr val="tx1"/>
              </a:solidFill>
              <a:latin typeface="Calibri"/>
              <a:cs typeface="Calibri"/>
            </a:endParaRPr>
          </a:p>
          <a:p>
            <a:endParaRPr lang="en-US">
              <a:solidFill>
                <a:schemeClr val="tx1"/>
              </a:solidFill>
              <a:cs typeface="Calibri"/>
            </a:endParaRPr>
          </a:p>
        </p:txBody>
      </p:sp>
      <p:pic>
        <p:nvPicPr>
          <p:cNvPr id="4" name="Picture 4" descr="A picture containing graphical user interface&#10;&#10;Description automatically generated">
            <a:extLst>
              <a:ext uri="{FF2B5EF4-FFF2-40B4-BE49-F238E27FC236}">
                <a16:creationId xmlns:a16="http://schemas.microsoft.com/office/drawing/2014/main" id="{16C0E690-3D60-470C-93F6-A528B23A2A6D}"/>
              </a:ext>
            </a:extLst>
          </p:cNvPr>
          <p:cNvPicPr>
            <a:picLocks noChangeAspect="1"/>
          </p:cNvPicPr>
          <p:nvPr/>
        </p:nvPicPr>
        <p:blipFill>
          <a:blip r:embed="rId3"/>
          <a:stretch>
            <a:fillRect/>
          </a:stretch>
        </p:blipFill>
        <p:spPr>
          <a:xfrm>
            <a:off x="1371600" y="1932245"/>
            <a:ext cx="5763081" cy="4027231"/>
          </a:xfrm>
          <a:prstGeom prst="rect">
            <a:avLst/>
          </a:prstGeom>
        </p:spPr>
      </p:pic>
      <p:pic>
        <p:nvPicPr>
          <p:cNvPr id="5" name="Graphic 5" descr="Monitor with solid fill">
            <a:extLst>
              <a:ext uri="{FF2B5EF4-FFF2-40B4-BE49-F238E27FC236}">
                <a16:creationId xmlns:a16="http://schemas.microsoft.com/office/drawing/2014/main" id="{81CFA139-A3F1-4BF8-B62B-5AAE9E7C87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03531" y="5384332"/>
            <a:ext cx="914400" cy="914400"/>
          </a:xfrm>
          <a:prstGeom prst="rect">
            <a:avLst/>
          </a:prstGeom>
        </p:spPr>
      </p:pic>
      <p:sp>
        <p:nvSpPr>
          <p:cNvPr id="6" name="TextBox 5">
            <a:extLst>
              <a:ext uri="{FF2B5EF4-FFF2-40B4-BE49-F238E27FC236}">
                <a16:creationId xmlns:a16="http://schemas.microsoft.com/office/drawing/2014/main" id="{3543840D-DFC4-4F2E-9615-1F26A8A7B03E}"/>
              </a:ext>
            </a:extLst>
          </p:cNvPr>
          <p:cNvSpPr txBox="1"/>
          <p:nvPr/>
        </p:nvSpPr>
        <p:spPr>
          <a:xfrm>
            <a:off x="8101450" y="5562692"/>
            <a:ext cx="89584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dirty="0">
                <a:solidFill>
                  <a:srgbClr val="273676"/>
                </a:solidFill>
                <a:highlight>
                  <a:srgbClr val="C0C0C0"/>
                </a:highlight>
                <a:hlinkClick r:id="rId6">
                  <a:extLst>
                    <a:ext uri="{A12FA001-AC4F-418D-AE19-62706E023703}">
                      <ahyp:hlinkClr xmlns:ahyp="http://schemas.microsoft.com/office/drawing/2018/hyperlinkcolor" val="tx"/>
                    </a:ext>
                  </a:extLst>
                </a:hlinkClick>
              </a:rPr>
              <a:t>Link</a:t>
            </a:r>
            <a:r>
              <a:rPr lang="en-US" sz="2400" b="1" dirty="0">
                <a:solidFill>
                  <a:srgbClr val="273676"/>
                </a:solidFill>
                <a:highlight>
                  <a:srgbClr val="C0C0C0"/>
                </a:highlight>
              </a:rPr>
              <a:t> </a:t>
            </a:r>
          </a:p>
        </p:txBody>
      </p:sp>
      <p:pic>
        <p:nvPicPr>
          <p:cNvPr id="7" name="Picture 2">
            <a:extLst>
              <a:ext uri="{FF2B5EF4-FFF2-40B4-BE49-F238E27FC236}">
                <a16:creationId xmlns:a16="http://schemas.microsoft.com/office/drawing/2014/main" id="{8D065688-1F3A-314E-A62F-57CE0CA3D1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6850" y="114697"/>
            <a:ext cx="698500" cy="69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407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a:cs typeface="Calibri"/>
              </a:rPr>
              <a:t>Reflection on Day 1</a:t>
            </a:r>
          </a:p>
        </p:txBody>
      </p:sp>
      <p:sp>
        <p:nvSpPr>
          <p:cNvPr id="3" name="Content Placeholder 2"/>
          <p:cNvSpPr>
            <a:spLocks noGrp="1"/>
          </p:cNvSpPr>
          <p:nvPr>
            <p:ph idx="1"/>
          </p:nvPr>
        </p:nvSpPr>
        <p:spPr/>
        <p:txBody>
          <a:bodyPr lIns="91440" tIns="45720" rIns="91440" bIns="45720" anchor="t">
            <a:normAutofit/>
          </a:bodyPr>
          <a:lstStyle/>
          <a:p>
            <a:r>
              <a:rPr lang="en-US" dirty="0">
                <a:solidFill>
                  <a:srgbClr val="FF0000"/>
                </a:solidFill>
              </a:rPr>
              <a:t>Add summary of </a:t>
            </a:r>
            <a:r>
              <a:rPr lang="en-US" dirty="0" err="1">
                <a:solidFill>
                  <a:srgbClr val="FF0000"/>
                </a:solidFill>
              </a:rPr>
              <a:t>Gots</a:t>
            </a:r>
            <a:r>
              <a:rPr lang="en-US" dirty="0">
                <a:solidFill>
                  <a:srgbClr val="FF0000"/>
                </a:solidFill>
              </a:rPr>
              <a:t> and Needs from Day 1</a:t>
            </a:r>
          </a:p>
        </p:txBody>
      </p:sp>
    </p:spTree>
    <p:extLst>
      <p:ext uri="{BB962C8B-B14F-4D97-AF65-F5344CB8AC3E}">
        <p14:creationId xmlns:p14="http://schemas.microsoft.com/office/powerpoint/2010/main" val="22349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58B269-EC88-2D45-8CFD-813F61B85BC7}"/>
              </a:ext>
            </a:extLst>
          </p:cNvPr>
          <p:cNvSpPr>
            <a:spLocks noGrp="1"/>
          </p:cNvSpPr>
          <p:nvPr>
            <p:ph type="title"/>
          </p:nvPr>
        </p:nvSpPr>
        <p:spPr/>
        <p:txBody>
          <a:bodyPr/>
          <a:lstStyle/>
          <a:p>
            <a:r>
              <a:rPr lang="en-US">
                <a:latin typeface="Calibri"/>
                <a:cs typeface="Calibri"/>
              </a:rPr>
              <a:t>Revising our Diagrams</a:t>
            </a:r>
            <a:endParaRPr lang="en-US"/>
          </a:p>
        </p:txBody>
      </p:sp>
      <p:sp>
        <p:nvSpPr>
          <p:cNvPr id="2" name="Text Placeholder 1">
            <a:extLst>
              <a:ext uri="{FF2B5EF4-FFF2-40B4-BE49-F238E27FC236}">
                <a16:creationId xmlns:a16="http://schemas.microsoft.com/office/drawing/2014/main" id="{47752961-2A52-444C-8413-2BA368D682B0}"/>
              </a:ext>
            </a:extLst>
          </p:cNvPr>
          <p:cNvSpPr>
            <a:spLocks noGrp="1"/>
          </p:cNvSpPr>
          <p:nvPr>
            <p:ph sz="half" idx="1"/>
          </p:nvPr>
        </p:nvSpPr>
        <p:spPr>
          <a:xfrm>
            <a:off x="2900934" y="1000232"/>
            <a:ext cx="2928811" cy="5171967"/>
          </a:xfrm>
        </p:spPr>
        <p:txBody>
          <a:bodyPr lIns="91440" tIns="45720" rIns="91440" bIns="45720" anchor="t">
            <a:normAutofit lnSpcReduction="10000"/>
          </a:bodyPr>
          <a:lstStyle/>
          <a:p>
            <a:pPr marL="0" indent="0">
              <a:buNone/>
            </a:pPr>
            <a:r>
              <a:rPr lang="en-US" dirty="0">
                <a:latin typeface="Calibri"/>
                <a:cs typeface="Calibri"/>
              </a:rPr>
              <a:t>Take a minute to go back to your diagrams and add to or change the ideas you showed the first time. </a:t>
            </a:r>
            <a:endParaRPr lang="en-US" dirty="0">
              <a:cs typeface="Calibri" panose="020F0502020204030204" pitchFamily="34" charset="0"/>
            </a:endParaRPr>
          </a:p>
          <a:p>
            <a:pPr marL="0" indent="0">
              <a:buNone/>
            </a:pPr>
            <a:endParaRPr lang="en-US" dirty="0">
              <a:latin typeface="Calibri"/>
              <a:cs typeface="Calibri"/>
            </a:endParaRPr>
          </a:p>
          <a:p>
            <a:pPr marL="0" indent="0">
              <a:buNone/>
            </a:pPr>
            <a:r>
              <a:rPr lang="en-US" dirty="0">
                <a:latin typeface="Calibri"/>
                <a:cs typeface="Calibri"/>
              </a:rPr>
              <a:t>Be sure your sketches show that gas is made of particles too small to be seen.</a:t>
            </a:r>
            <a:endParaRPr lang="en-US" dirty="0">
              <a:cs typeface="Calibri" panose="020F0502020204030204" pitchFamily="34" charset="0"/>
            </a:endParaRPr>
          </a:p>
        </p:txBody>
      </p:sp>
      <p:pic>
        <p:nvPicPr>
          <p:cNvPr id="7" name="Picture 6" descr="Diagram&#10;&#10;Description automatically generated">
            <a:extLst>
              <a:ext uri="{FF2B5EF4-FFF2-40B4-BE49-F238E27FC236}">
                <a16:creationId xmlns:a16="http://schemas.microsoft.com/office/drawing/2014/main" id="{F0B43052-FE46-4818-A2B6-30D290A132E9}"/>
              </a:ext>
            </a:extLst>
          </p:cNvPr>
          <p:cNvPicPr>
            <a:picLocks noChangeAspect="1"/>
          </p:cNvPicPr>
          <p:nvPr/>
        </p:nvPicPr>
        <p:blipFill>
          <a:blip r:embed="rId2"/>
          <a:stretch>
            <a:fillRect/>
          </a:stretch>
        </p:blipFill>
        <p:spPr>
          <a:xfrm>
            <a:off x="5829745" y="4221175"/>
            <a:ext cx="2685605" cy="2098317"/>
          </a:xfrm>
          <a:prstGeom prst="rect">
            <a:avLst/>
          </a:prstGeom>
        </p:spPr>
      </p:pic>
      <p:pic>
        <p:nvPicPr>
          <p:cNvPr id="9" name="Picture 5" descr="A picture containing table, indoor, cloth, blue&#10;&#10;Description automatically generated">
            <a:extLst>
              <a:ext uri="{FF2B5EF4-FFF2-40B4-BE49-F238E27FC236}">
                <a16:creationId xmlns:a16="http://schemas.microsoft.com/office/drawing/2014/main" id="{877F0B5B-4C35-4F5D-9765-F93C7623EB83}"/>
              </a:ext>
            </a:extLst>
          </p:cNvPr>
          <p:cNvPicPr>
            <a:picLocks noChangeAspect="1"/>
          </p:cNvPicPr>
          <p:nvPr/>
        </p:nvPicPr>
        <p:blipFill>
          <a:blip r:embed="rId3"/>
          <a:stretch>
            <a:fillRect/>
          </a:stretch>
        </p:blipFill>
        <p:spPr>
          <a:xfrm>
            <a:off x="6189199" y="1015199"/>
            <a:ext cx="1914412" cy="1205558"/>
          </a:xfrm>
          <a:prstGeom prst="rect">
            <a:avLst/>
          </a:prstGeom>
        </p:spPr>
      </p:pic>
      <p:pic>
        <p:nvPicPr>
          <p:cNvPr id="11" name="Picture 10">
            <a:extLst>
              <a:ext uri="{FF2B5EF4-FFF2-40B4-BE49-F238E27FC236}">
                <a16:creationId xmlns:a16="http://schemas.microsoft.com/office/drawing/2014/main" id="{521DF418-F7FC-4690-A230-E7C4FC23AD50}"/>
              </a:ext>
            </a:extLst>
          </p:cNvPr>
          <p:cNvPicPr>
            <a:picLocks noChangeAspect="1"/>
          </p:cNvPicPr>
          <p:nvPr/>
        </p:nvPicPr>
        <p:blipFill rotWithShape="1">
          <a:blip r:embed="rId4"/>
          <a:srcRect l="17674" t="21138" b="-2033"/>
          <a:stretch/>
        </p:blipFill>
        <p:spPr>
          <a:xfrm>
            <a:off x="6375195" y="2422760"/>
            <a:ext cx="1542421" cy="1740839"/>
          </a:xfrm>
          <a:prstGeom prst="rect">
            <a:avLst/>
          </a:prstGeom>
        </p:spPr>
      </p:pic>
      <p:pic>
        <p:nvPicPr>
          <p:cNvPr id="4" name="Picture 2" descr="A picture containing text&#10;&#10;Description automatically generated">
            <a:extLst>
              <a:ext uri="{FF2B5EF4-FFF2-40B4-BE49-F238E27FC236}">
                <a16:creationId xmlns:a16="http://schemas.microsoft.com/office/drawing/2014/main" id="{C25A34BE-F905-4306-AA49-D24F9F5121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6850" y="114697"/>
            <a:ext cx="698500" cy="69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85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567E7-7527-AA45-BC90-081E2CB02AEA}"/>
              </a:ext>
            </a:extLst>
          </p:cNvPr>
          <p:cNvSpPr>
            <a:spLocks noGrp="1"/>
          </p:cNvSpPr>
          <p:nvPr>
            <p:ph type="title"/>
          </p:nvPr>
        </p:nvSpPr>
        <p:spPr/>
        <p:txBody>
          <a:bodyPr/>
          <a:lstStyle/>
          <a:p>
            <a:r>
              <a:rPr lang="en-US"/>
              <a:t>Idea Tracker</a:t>
            </a:r>
          </a:p>
        </p:txBody>
      </p:sp>
      <p:graphicFrame>
        <p:nvGraphicFramePr>
          <p:cNvPr id="4" name="Table 3">
            <a:extLst>
              <a:ext uri="{FF2B5EF4-FFF2-40B4-BE49-F238E27FC236}">
                <a16:creationId xmlns:a16="http://schemas.microsoft.com/office/drawing/2014/main" id="{B6084CD2-DD30-F64F-A2A0-FDC168FA773D}"/>
              </a:ext>
            </a:extLst>
          </p:cNvPr>
          <p:cNvGraphicFramePr>
            <a:graphicFrameLocks noGrp="1"/>
          </p:cNvGraphicFramePr>
          <p:nvPr>
            <p:extLst>
              <p:ext uri="{D42A27DB-BD31-4B8C-83A1-F6EECF244321}">
                <p14:modId xmlns:p14="http://schemas.microsoft.com/office/powerpoint/2010/main" val="103474699"/>
              </p:ext>
            </p:extLst>
          </p:nvPr>
        </p:nvGraphicFramePr>
        <p:xfrm>
          <a:off x="2743200" y="1961059"/>
          <a:ext cx="5804026" cy="2926739"/>
        </p:xfrm>
        <a:graphic>
          <a:graphicData uri="http://schemas.openxmlformats.org/drawingml/2006/table">
            <a:tbl>
              <a:tblPr/>
              <a:tblGrid>
                <a:gridCol w="2902013">
                  <a:extLst>
                    <a:ext uri="{9D8B030D-6E8A-4147-A177-3AD203B41FA5}">
                      <a16:colId xmlns:a16="http://schemas.microsoft.com/office/drawing/2014/main" val="636568509"/>
                    </a:ext>
                  </a:extLst>
                </a:gridCol>
                <a:gridCol w="2902013">
                  <a:extLst>
                    <a:ext uri="{9D8B030D-6E8A-4147-A177-3AD203B41FA5}">
                      <a16:colId xmlns:a16="http://schemas.microsoft.com/office/drawing/2014/main" val="614855150"/>
                    </a:ext>
                  </a:extLst>
                </a:gridCol>
              </a:tblGrid>
              <a:tr h="333744">
                <a:tc>
                  <a:txBody>
                    <a:bodyPr/>
                    <a:lstStyle/>
                    <a:p>
                      <a:pPr algn="l" fontAlgn="base"/>
                      <a:r>
                        <a:rPr lang="en-US" sz="2000" b="1" i="0">
                          <a:solidFill>
                            <a:srgbClr val="3184B1"/>
                          </a:solidFill>
                          <a:effectLst/>
                          <a:latin typeface="Myriad Pro"/>
                        </a:rPr>
                        <a:t>Question​</a:t>
                      </a:r>
                      <a:endParaRPr lang="en-US" sz="2000" b="1" i="0">
                        <a:solidFill>
                          <a:srgbClr val="3184B1"/>
                        </a:solidFill>
                        <a:effectLst/>
                      </a:endParaRPr>
                    </a:p>
                  </a:txBody>
                  <a:tcPr marL="89411" marR="89411" marT="44706" marB="44706">
                    <a:lnL w="11344" cap="flat" cmpd="sng" algn="ctr">
                      <a:solidFill>
                        <a:srgbClr val="3184B1"/>
                      </a:solidFill>
                      <a:prstDash val="solid"/>
                      <a:round/>
                      <a:headEnd type="none" w="med" len="med"/>
                      <a:tailEnd type="none" w="med" len="med"/>
                    </a:lnL>
                    <a:lnR w="11344" cap="flat" cmpd="sng" algn="ctr">
                      <a:solidFill>
                        <a:srgbClr val="3184B1"/>
                      </a:solidFill>
                      <a:prstDash val="solid"/>
                      <a:round/>
                      <a:headEnd type="none" w="med" len="med"/>
                      <a:tailEnd type="none" w="med" len="med"/>
                    </a:lnR>
                    <a:lnT w="11344" cap="flat" cmpd="sng" algn="ctr">
                      <a:solidFill>
                        <a:srgbClr val="3184B1"/>
                      </a:solidFill>
                      <a:prstDash val="solid"/>
                      <a:round/>
                      <a:headEnd type="none" w="med" len="med"/>
                      <a:tailEnd type="none" w="med" len="med"/>
                    </a:lnT>
                    <a:lnB w="34042" cap="flat" cmpd="sng" algn="ctr">
                      <a:solidFill>
                        <a:srgbClr val="3184B1"/>
                      </a:solidFill>
                      <a:prstDash val="solid"/>
                      <a:round/>
                      <a:headEnd type="none" w="med" len="med"/>
                      <a:tailEnd type="none" w="med" len="med"/>
                    </a:lnB>
                    <a:solidFill>
                      <a:srgbClr val="DFE5ED"/>
                    </a:solidFill>
                  </a:tcPr>
                </a:tc>
                <a:tc>
                  <a:txBody>
                    <a:bodyPr/>
                    <a:lstStyle/>
                    <a:p>
                      <a:pPr algn="l" fontAlgn="base"/>
                      <a:r>
                        <a:rPr lang="en-US" sz="2000" b="1" i="0" dirty="0">
                          <a:solidFill>
                            <a:srgbClr val="3184B1"/>
                          </a:solidFill>
                          <a:effectLst/>
                          <a:latin typeface="Myriad Pro"/>
                        </a:rPr>
                        <a:t>What I Figured Out​</a:t>
                      </a:r>
                      <a:endParaRPr lang="en-US" sz="2000" b="1" i="0" dirty="0">
                        <a:solidFill>
                          <a:srgbClr val="3184B1"/>
                        </a:solidFill>
                        <a:effectLst/>
                      </a:endParaRPr>
                    </a:p>
                  </a:txBody>
                  <a:tcPr marL="89411" marR="89411" marT="44706" marB="44706">
                    <a:lnL w="11344" cap="flat" cmpd="sng" algn="ctr">
                      <a:solidFill>
                        <a:srgbClr val="3184B1"/>
                      </a:solidFill>
                      <a:prstDash val="solid"/>
                      <a:round/>
                      <a:headEnd type="none" w="med" len="med"/>
                      <a:tailEnd type="none" w="med" len="med"/>
                    </a:lnL>
                    <a:lnR w="11344" cap="flat" cmpd="sng" algn="ctr">
                      <a:solidFill>
                        <a:srgbClr val="3184B1"/>
                      </a:solidFill>
                      <a:prstDash val="solid"/>
                      <a:round/>
                      <a:headEnd type="none" w="med" len="med"/>
                      <a:tailEnd type="none" w="med" len="med"/>
                    </a:lnR>
                    <a:lnT w="11344" cap="flat" cmpd="sng" algn="ctr">
                      <a:solidFill>
                        <a:srgbClr val="3184B1"/>
                      </a:solidFill>
                      <a:prstDash val="solid"/>
                      <a:round/>
                      <a:headEnd type="none" w="med" len="med"/>
                      <a:tailEnd type="none" w="med" len="med"/>
                    </a:lnT>
                    <a:lnB w="34042" cap="flat" cmpd="sng" algn="ctr">
                      <a:solidFill>
                        <a:srgbClr val="3184B1"/>
                      </a:solidFill>
                      <a:prstDash val="solid"/>
                      <a:round/>
                      <a:headEnd type="none" w="med" len="med"/>
                      <a:tailEnd type="none" w="med" len="med"/>
                    </a:lnB>
                    <a:solidFill>
                      <a:srgbClr val="DFE5ED"/>
                    </a:solidFill>
                  </a:tcPr>
                </a:tc>
                <a:extLst>
                  <a:ext uri="{0D108BD9-81ED-4DB2-BD59-A6C34878D82A}">
                    <a16:rowId xmlns:a16="http://schemas.microsoft.com/office/drawing/2014/main" val="4205107055"/>
                  </a:ext>
                </a:extLst>
              </a:tr>
              <a:tr h="2532527">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800" b="0" i="0" u="none" strike="noStrike" dirty="0">
                          <a:solidFill>
                            <a:srgbClr val="273676"/>
                          </a:solidFill>
                          <a:effectLst/>
                          <a:latin typeface="+mn-lt"/>
                        </a:rPr>
                        <a:t>Can we get the water to be safe again? </a:t>
                      </a:r>
                      <a:endParaRPr lang="en-US" sz="1800" b="0" i="0" dirty="0">
                        <a:solidFill>
                          <a:srgbClr val="273676"/>
                        </a:solidFill>
                        <a:effectLst/>
                      </a:endParaRPr>
                    </a:p>
                  </a:txBody>
                  <a:tcPr marL="89411" marR="89411" marT="44706" marB="44706">
                    <a:lnL w="11344" cap="flat" cmpd="sng" algn="ctr">
                      <a:solidFill>
                        <a:srgbClr val="3184B1"/>
                      </a:solidFill>
                      <a:prstDash val="solid"/>
                      <a:round/>
                      <a:headEnd type="none" w="med" len="med"/>
                      <a:tailEnd type="none" w="med" len="med"/>
                    </a:lnL>
                    <a:lnR w="11344" cap="flat" cmpd="sng" algn="ctr">
                      <a:solidFill>
                        <a:srgbClr val="3184B1"/>
                      </a:solidFill>
                      <a:prstDash val="solid"/>
                      <a:round/>
                      <a:headEnd type="none" w="med" len="med"/>
                      <a:tailEnd type="none" w="med" len="med"/>
                    </a:lnR>
                    <a:lnT w="34042" cap="flat" cmpd="sng" algn="ctr">
                      <a:solidFill>
                        <a:srgbClr val="3184B1"/>
                      </a:solidFill>
                      <a:prstDash val="solid"/>
                      <a:round/>
                      <a:headEnd type="none" w="med" len="med"/>
                      <a:tailEnd type="none" w="med" len="med"/>
                    </a:lnT>
                    <a:lnB w="11344" cap="flat" cmpd="sng" algn="ctr">
                      <a:solidFill>
                        <a:srgbClr val="3184B1"/>
                      </a:solidFill>
                      <a:prstDash val="solid"/>
                      <a:round/>
                      <a:headEnd type="none" w="med" len="med"/>
                      <a:tailEnd type="none" w="med" len="med"/>
                    </a:lnB>
                    <a:solidFill>
                      <a:srgbClr val="F3F5F8"/>
                    </a:solidFill>
                  </a:tcPr>
                </a:tc>
                <a:tc>
                  <a:txBody>
                    <a:bodyPr/>
                    <a:lstStyle/>
                    <a:p>
                      <a:pPr algn="l" fontAlgn="base">
                        <a:buFont typeface="Arial" panose="020B0604020202020204" pitchFamily="34" charset="0"/>
                        <a:buChar char="•"/>
                      </a:pPr>
                      <a:r>
                        <a:rPr lang="en-US" sz="1800" b="0" i="1" dirty="0">
                          <a:solidFill>
                            <a:srgbClr val="273676"/>
                          </a:solidFill>
                          <a:effectLst/>
                          <a:latin typeface="Myriad Pro"/>
                        </a:rPr>
                        <a:t>Use complete sentences! </a:t>
                      </a:r>
                      <a:r>
                        <a:rPr lang="en-US" sz="1800" b="0" i="0" dirty="0">
                          <a:solidFill>
                            <a:srgbClr val="273676"/>
                          </a:solidFill>
                          <a:effectLst/>
                          <a:latin typeface="Myriad Pro"/>
                        </a:rPr>
                        <a:t>​</a:t>
                      </a:r>
                      <a:endParaRPr lang="en-US" sz="1800" b="0" i="0" dirty="0">
                        <a:solidFill>
                          <a:srgbClr val="273676"/>
                        </a:solidFill>
                        <a:effectLst/>
                        <a:latin typeface="Arial" panose="020B0604020202020204" pitchFamily="34" charset="0"/>
                      </a:endParaRPr>
                    </a:p>
                    <a:p>
                      <a:pPr algn="l" fontAlgn="base"/>
                      <a:r>
                        <a:rPr lang="en-US" sz="1800" b="0" i="0" dirty="0">
                          <a:solidFill>
                            <a:srgbClr val="273676"/>
                          </a:solidFill>
                          <a:effectLst/>
                          <a:latin typeface="Myriad Pro"/>
                        </a:rPr>
                        <a:t>​</a:t>
                      </a:r>
                      <a:endParaRPr lang="en-US" sz="1800" b="0" i="0" dirty="0">
                        <a:solidFill>
                          <a:srgbClr val="273676"/>
                        </a:solidFill>
                        <a:effectLst/>
                      </a:endParaRPr>
                    </a:p>
                    <a:p>
                      <a:pPr algn="l" fontAlgn="base"/>
                      <a:r>
                        <a:rPr lang="en-US" sz="1800" b="0" i="0" dirty="0">
                          <a:solidFill>
                            <a:srgbClr val="273676"/>
                          </a:solidFill>
                          <a:effectLst/>
                          <a:latin typeface="Myriad Pro"/>
                        </a:rPr>
                        <a:t>​</a:t>
                      </a:r>
                      <a:endParaRPr lang="en-US" sz="1800" b="0" i="0" dirty="0">
                        <a:solidFill>
                          <a:srgbClr val="273676"/>
                        </a:solidFill>
                        <a:effectLst/>
                      </a:endParaRPr>
                    </a:p>
                    <a:p>
                      <a:pPr algn="l" fontAlgn="base"/>
                      <a:r>
                        <a:rPr lang="en-US" sz="1800" b="0" i="0" dirty="0">
                          <a:solidFill>
                            <a:srgbClr val="273676"/>
                          </a:solidFill>
                          <a:effectLst/>
                          <a:latin typeface="Myriad Pro"/>
                        </a:rPr>
                        <a:t>​</a:t>
                      </a:r>
                      <a:endParaRPr lang="en-US" sz="1800" b="0" i="0" dirty="0">
                        <a:solidFill>
                          <a:srgbClr val="273676"/>
                        </a:solidFill>
                        <a:effectLst/>
                      </a:endParaRPr>
                    </a:p>
                    <a:p>
                      <a:pPr algn="l" fontAlgn="base"/>
                      <a:r>
                        <a:rPr lang="en-US" sz="1800" b="0" i="0" dirty="0">
                          <a:solidFill>
                            <a:srgbClr val="273676"/>
                          </a:solidFill>
                          <a:effectLst/>
                          <a:latin typeface="Myriad Pro"/>
                        </a:rPr>
                        <a:t>​</a:t>
                      </a:r>
                      <a:endParaRPr lang="en-US" sz="1800" b="0" i="0" dirty="0">
                        <a:solidFill>
                          <a:srgbClr val="273676"/>
                        </a:solidFill>
                        <a:effectLst/>
                      </a:endParaRPr>
                    </a:p>
                    <a:p>
                      <a:pPr algn="l" fontAlgn="base"/>
                      <a:r>
                        <a:rPr lang="en-US" sz="1800" b="0" i="0" dirty="0">
                          <a:solidFill>
                            <a:srgbClr val="273676"/>
                          </a:solidFill>
                          <a:effectLst/>
                          <a:latin typeface="Myriad Pro"/>
                        </a:rPr>
                        <a:t>​</a:t>
                      </a:r>
                      <a:endParaRPr lang="en-US" sz="1800" b="0" i="0" dirty="0">
                        <a:solidFill>
                          <a:srgbClr val="273676"/>
                        </a:solidFill>
                        <a:effectLst/>
                      </a:endParaRPr>
                    </a:p>
                    <a:p>
                      <a:pPr algn="l" fontAlgn="base"/>
                      <a:endParaRPr lang="en-US" sz="1800" b="0" i="0" dirty="0">
                        <a:solidFill>
                          <a:srgbClr val="273676"/>
                        </a:solidFill>
                        <a:effectLst/>
                      </a:endParaRPr>
                    </a:p>
                  </a:txBody>
                  <a:tcPr marL="89411" marR="89411" marT="44706" marB="44706">
                    <a:lnL w="11344" cap="flat" cmpd="sng" algn="ctr">
                      <a:solidFill>
                        <a:srgbClr val="3184B1"/>
                      </a:solidFill>
                      <a:prstDash val="solid"/>
                      <a:round/>
                      <a:headEnd type="none" w="med" len="med"/>
                      <a:tailEnd type="none" w="med" len="med"/>
                    </a:lnL>
                    <a:lnR w="11344" cap="flat" cmpd="sng" algn="ctr">
                      <a:solidFill>
                        <a:srgbClr val="3184B1"/>
                      </a:solidFill>
                      <a:prstDash val="solid"/>
                      <a:round/>
                      <a:headEnd type="none" w="med" len="med"/>
                      <a:tailEnd type="none" w="med" len="med"/>
                    </a:lnR>
                    <a:lnT w="34042" cap="flat" cmpd="sng" algn="ctr">
                      <a:solidFill>
                        <a:srgbClr val="3184B1"/>
                      </a:solidFill>
                      <a:prstDash val="solid"/>
                      <a:round/>
                      <a:headEnd type="none" w="med" len="med"/>
                      <a:tailEnd type="none" w="med" len="med"/>
                    </a:lnT>
                    <a:lnB w="11344" cap="flat" cmpd="sng" algn="ctr">
                      <a:solidFill>
                        <a:srgbClr val="3184B1"/>
                      </a:solidFill>
                      <a:prstDash val="solid"/>
                      <a:round/>
                      <a:headEnd type="none" w="med" len="med"/>
                      <a:tailEnd type="none" w="med" len="med"/>
                    </a:lnB>
                    <a:solidFill>
                      <a:srgbClr val="F3F5F8"/>
                    </a:solidFill>
                  </a:tcPr>
                </a:tc>
                <a:extLst>
                  <a:ext uri="{0D108BD9-81ED-4DB2-BD59-A6C34878D82A}">
                    <a16:rowId xmlns:a16="http://schemas.microsoft.com/office/drawing/2014/main" val="3736287024"/>
                  </a:ext>
                </a:extLst>
              </a:tr>
            </a:tbl>
          </a:graphicData>
        </a:graphic>
      </p:graphicFrame>
      <p:pic>
        <p:nvPicPr>
          <p:cNvPr id="3" name="Picture 2" descr="A picture containing text&#10;&#10;Description automatically generated">
            <a:extLst>
              <a:ext uri="{FF2B5EF4-FFF2-40B4-BE49-F238E27FC236}">
                <a16:creationId xmlns:a16="http://schemas.microsoft.com/office/drawing/2014/main" id="{A229D31E-7FCF-4011-8C76-8855191256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6850" y="114697"/>
            <a:ext cx="698500" cy="69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868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BDD9-7D71-491B-806C-7192A472A7E1}"/>
              </a:ext>
            </a:extLst>
          </p:cNvPr>
          <p:cNvSpPr>
            <a:spLocks noGrp="1"/>
          </p:cNvSpPr>
          <p:nvPr>
            <p:ph type="title"/>
          </p:nvPr>
        </p:nvSpPr>
        <p:spPr>
          <a:xfrm>
            <a:off x="189689" y="1123838"/>
            <a:ext cx="2210612" cy="4601183"/>
          </a:xfrm>
        </p:spPr>
        <p:txBody>
          <a:bodyPr vert="horz" lIns="91440" tIns="45720" rIns="91440" bIns="45720" rtlCol="0" anchor="ctr">
            <a:normAutofit/>
          </a:bodyPr>
          <a:lstStyle/>
          <a:p>
            <a:r>
              <a:rPr lang="en-US" b="1" kern="1200" spc="-60" baseline="0" dirty="0">
                <a:latin typeface="+mj-lt"/>
                <a:ea typeface="+mj-ea"/>
                <a:cs typeface="+mj-cs"/>
              </a:rPr>
              <a:t>Lesson 7</a:t>
            </a:r>
            <a:br>
              <a:rPr lang="en-US" b="1" kern="1200" spc="-60" baseline="0" dirty="0">
                <a:latin typeface="+mj-lt"/>
                <a:ea typeface="+mj-ea"/>
                <a:cs typeface="+mj-cs"/>
              </a:rPr>
            </a:br>
            <a:r>
              <a:rPr lang="en-US" b="1" kern="1200" spc="-60" baseline="0" dirty="0">
                <a:latin typeface="+mj-lt"/>
                <a:ea typeface="+mj-ea"/>
                <a:cs typeface="+mj-cs"/>
              </a:rPr>
              <a:t>Focus Question</a:t>
            </a:r>
          </a:p>
        </p:txBody>
      </p:sp>
      <p:sp>
        <p:nvSpPr>
          <p:cNvPr id="5" name="Rectangle 4">
            <a:extLst>
              <a:ext uri="{FF2B5EF4-FFF2-40B4-BE49-F238E27FC236}">
                <a16:creationId xmlns:a16="http://schemas.microsoft.com/office/drawing/2014/main" id="{FF50E584-1F68-4F03-BEDC-DD304BE6083A}"/>
              </a:ext>
            </a:extLst>
          </p:cNvPr>
          <p:cNvSpPr/>
          <p:nvPr/>
        </p:nvSpPr>
        <p:spPr>
          <a:xfrm>
            <a:off x="3329647" y="2484004"/>
            <a:ext cx="5185703" cy="1880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82880" indent="-182880" algn="ctr" defTabSz="914400">
              <a:spcBef>
                <a:spcPts val="1200"/>
              </a:spcBef>
              <a:buClr>
                <a:schemeClr val="accent1"/>
              </a:buClr>
              <a:buFont typeface="Wingdings 2" pitchFamily="18" charset="2"/>
              <a:buChar char=""/>
            </a:pPr>
            <a:r>
              <a:rPr lang="en-US" sz="2800" b="1" dirty="0">
                <a:ea typeface="+mn-lt"/>
                <a:cs typeface="+mn-lt"/>
              </a:rPr>
              <a:t>How did the pollutants get into the pond in the first place?</a:t>
            </a:r>
          </a:p>
        </p:txBody>
      </p:sp>
      <p:pic>
        <p:nvPicPr>
          <p:cNvPr id="3" name="Content Placeholder 4" descr="A close up of a hat&#10;&#10;Description generated with high confidence">
            <a:extLst>
              <a:ext uri="{FF2B5EF4-FFF2-40B4-BE49-F238E27FC236}">
                <a16:creationId xmlns:a16="http://schemas.microsoft.com/office/drawing/2014/main" id="{57D31F36-6DAC-7F1E-946A-BD53B97C47C9}"/>
              </a:ext>
            </a:extLst>
          </p:cNvPr>
          <p:cNvPicPr>
            <a:picLocks noChangeAspect="1"/>
          </p:cNvPicPr>
          <p:nvPr/>
        </p:nvPicPr>
        <p:blipFill>
          <a:blip r:embed="rId2"/>
          <a:stretch>
            <a:fillRect/>
          </a:stretch>
        </p:blipFill>
        <p:spPr>
          <a:xfrm>
            <a:off x="8190271" y="134387"/>
            <a:ext cx="650158" cy="650158"/>
          </a:xfrm>
          <a:prstGeom prst="rect">
            <a:avLst/>
          </a:prstGeom>
        </p:spPr>
      </p:pic>
    </p:spTree>
    <p:extLst>
      <p:ext uri="{BB962C8B-B14F-4D97-AF65-F5344CB8AC3E}">
        <p14:creationId xmlns:p14="http://schemas.microsoft.com/office/powerpoint/2010/main" val="1986418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39E07-B622-41E5-9F10-A481F7D980B1}"/>
              </a:ext>
            </a:extLst>
          </p:cNvPr>
          <p:cNvSpPr>
            <a:spLocks noGrp="1"/>
          </p:cNvSpPr>
          <p:nvPr>
            <p:ph type="title"/>
          </p:nvPr>
        </p:nvSpPr>
        <p:spPr/>
        <p:txBody>
          <a:bodyPr/>
          <a:lstStyle/>
          <a:p>
            <a:r>
              <a:rPr lang="en-US" dirty="0">
                <a:latin typeface="Calibri"/>
                <a:cs typeface="Calibri"/>
              </a:rPr>
              <a:t>The Pond – School System</a:t>
            </a:r>
          </a:p>
        </p:txBody>
      </p:sp>
      <p:sp>
        <p:nvSpPr>
          <p:cNvPr id="3" name="Text Placeholder 2">
            <a:extLst>
              <a:ext uri="{FF2B5EF4-FFF2-40B4-BE49-F238E27FC236}">
                <a16:creationId xmlns:a16="http://schemas.microsoft.com/office/drawing/2014/main" id="{59FE1831-7F45-4EF4-B8D6-250DD3712C93}"/>
              </a:ext>
            </a:extLst>
          </p:cNvPr>
          <p:cNvSpPr>
            <a:spLocks noGrp="1"/>
          </p:cNvSpPr>
          <p:nvPr>
            <p:ph sz="half" idx="1"/>
          </p:nvPr>
        </p:nvSpPr>
        <p:spPr>
          <a:xfrm>
            <a:off x="2712659" y="1600200"/>
            <a:ext cx="2210612" cy="4351780"/>
          </a:xfrm>
        </p:spPr>
        <p:txBody>
          <a:bodyPr lIns="91440" tIns="45720" rIns="91440" bIns="45720" anchor="t">
            <a:normAutofit/>
          </a:bodyPr>
          <a:lstStyle/>
          <a:p>
            <a:pPr marL="0" indent="0">
              <a:buNone/>
            </a:pPr>
            <a:r>
              <a:rPr lang="en-US" sz="2400" dirty="0">
                <a:latin typeface="Calibri"/>
                <a:cs typeface="Calibri"/>
              </a:rPr>
              <a:t>Think about how you would show a model to predict how you think the pollutants got into the water if the school was the source of the pollution.</a:t>
            </a:r>
          </a:p>
        </p:txBody>
      </p:sp>
      <p:sp>
        <p:nvSpPr>
          <p:cNvPr id="7" name="Content Placeholder 6">
            <a:extLst>
              <a:ext uri="{FF2B5EF4-FFF2-40B4-BE49-F238E27FC236}">
                <a16:creationId xmlns:a16="http://schemas.microsoft.com/office/drawing/2014/main" id="{23BEA5A2-50CA-9B1D-C389-55418174B7D7}"/>
              </a:ext>
            </a:extLst>
          </p:cNvPr>
          <p:cNvSpPr>
            <a:spLocks noGrp="1"/>
          </p:cNvSpPr>
          <p:nvPr>
            <p:ph sz="half" idx="2"/>
          </p:nvPr>
        </p:nvSpPr>
        <p:spPr/>
        <p:txBody>
          <a:bodyPr/>
          <a:lstStyle/>
          <a:p>
            <a:endParaRPr lang="en-US"/>
          </a:p>
        </p:txBody>
      </p:sp>
      <p:pic>
        <p:nvPicPr>
          <p:cNvPr id="6" name="Picture 7" descr="Diagram&#10;&#10;Description automatically generated">
            <a:extLst>
              <a:ext uri="{FF2B5EF4-FFF2-40B4-BE49-F238E27FC236}">
                <a16:creationId xmlns:a16="http://schemas.microsoft.com/office/drawing/2014/main" id="{D5F59D12-DA7D-4353-AFE7-3A5F30BA6279}"/>
              </a:ext>
            </a:extLst>
          </p:cNvPr>
          <p:cNvPicPr>
            <a:picLocks noChangeAspect="1"/>
          </p:cNvPicPr>
          <p:nvPr/>
        </p:nvPicPr>
        <p:blipFill>
          <a:blip r:embed="rId2"/>
          <a:stretch>
            <a:fillRect/>
          </a:stretch>
        </p:blipFill>
        <p:spPr>
          <a:xfrm>
            <a:off x="4824951" y="703521"/>
            <a:ext cx="4180504" cy="5323139"/>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193249E8-378E-E8CF-E083-9DDDB36C93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7612" y="132840"/>
            <a:ext cx="698500" cy="69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72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39E07-B622-41E5-9F10-A481F7D980B1}"/>
              </a:ext>
            </a:extLst>
          </p:cNvPr>
          <p:cNvSpPr>
            <a:spLocks noGrp="1"/>
          </p:cNvSpPr>
          <p:nvPr>
            <p:ph type="title"/>
          </p:nvPr>
        </p:nvSpPr>
        <p:spPr/>
        <p:txBody>
          <a:bodyPr/>
          <a:lstStyle/>
          <a:p>
            <a:r>
              <a:rPr lang="en-US" dirty="0">
                <a:latin typeface="Calibri"/>
                <a:cs typeface="Calibri"/>
              </a:rPr>
              <a:t>Creating a Class Consensus Model</a:t>
            </a:r>
            <a:endParaRPr lang="en-US" dirty="0">
              <a:cs typeface="Calibri" panose="020F0502020204030204" pitchFamily="34" charset="0"/>
            </a:endParaRPr>
          </a:p>
        </p:txBody>
      </p:sp>
      <p:sp>
        <p:nvSpPr>
          <p:cNvPr id="3" name="Text Placeholder 2">
            <a:extLst>
              <a:ext uri="{FF2B5EF4-FFF2-40B4-BE49-F238E27FC236}">
                <a16:creationId xmlns:a16="http://schemas.microsoft.com/office/drawing/2014/main" id="{59FE1831-7F45-4EF4-B8D6-250DD3712C93}"/>
              </a:ext>
            </a:extLst>
          </p:cNvPr>
          <p:cNvSpPr>
            <a:spLocks noGrp="1"/>
          </p:cNvSpPr>
          <p:nvPr>
            <p:ph idx="1"/>
          </p:nvPr>
        </p:nvSpPr>
        <p:spPr>
          <a:xfrm>
            <a:off x="2919626" y="864109"/>
            <a:ext cx="5486400" cy="5120640"/>
          </a:xfrm>
        </p:spPr>
        <p:txBody>
          <a:bodyPr lIns="91440" tIns="45720" rIns="91440" bIns="45720" anchor="t">
            <a:normAutofit fontScale="92500" lnSpcReduction="20000"/>
          </a:bodyPr>
          <a:lstStyle/>
          <a:p>
            <a:pPr marL="0" indent="0">
              <a:buNone/>
            </a:pPr>
            <a:r>
              <a:rPr lang="en-US" dirty="0">
                <a:latin typeface="Calibri"/>
                <a:cs typeface="Calibri"/>
              </a:rPr>
              <a:t>Discuss with your group: what have we already learned and how have we represented our learning? </a:t>
            </a:r>
            <a:endParaRPr lang="en-US" dirty="0">
              <a:cs typeface="Calibri" panose="020F0502020204030204" pitchFamily="34" charset="0"/>
            </a:endParaRPr>
          </a:p>
          <a:p>
            <a:pPr marL="0" indent="0">
              <a:buNone/>
            </a:pPr>
            <a:endParaRPr lang="en-US" dirty="0">
              <a:latin typeface="Calibri"/>
              <a:cs typeface="Calibri"/>
            </a:endParaRPr>
          </a:p>
          <a:p>
            <a:pPr lvl="1"/>
            <a:r>
              <a:rPr lang="en-US" sz="2400" dirty="0">
                <a:latin typeface="Calibri"/>
                <a:cs typeface="Calibri"/>
              </a:rPr>
              <a:t>What evidence have we collected already that would be useful in developing our model? </a:t>
            </a:r>
          </a:p>
          <a:p>
            <a:pPr lvl="1"/>
            <a:r>
              <a:rPr lang="en-US" sz="2400" dirty="0">
                <a:latin typeface="Calibri"/>
                <a:cs typeface="Calibri"/>
              </a:rPr>
              <a:t>What models have we developed in past lessons that we can use here? </a:t>
            </a:r>
          </a:p>
          <a:p>
            <a:pPr lvl="1"/>
            <a:r>
              <a:rPr lang="en-US" sz="2400" dirty="0">
                <a:latin typeface="Calibri"/>
                <a:cs typeface="Calibri"/>
              </a:rPr>
              <a:t>What information in our progress trackers should we consider?</a:t>
            </a:r>
          </a:p>
          <a:p>
            <a:pPr marL="457200" lvl="1" indent="0">
              <a:buNone/>
            </a:pPr>
            <a:endParaRPr lang="en-US" sz="2400" dirty="0">
              <a:latin typeface="Calibri"/>
              <a:cs typeface="Calibri"/>
            </a:endParaRPr>
          </a:p>
          <a:p>
            <a:pPr marL="0" indent="0">
              <a:buNone/>
            </a:pPr>
            <a:r>
              <a:rPr lang="en-US" dirty="0">
                <a:latin typeface="Calibri"/>
                <a:cs typeface="Calibri"/>
              </a:rPr>
              <a:t>Remember to use our CSW sentence stems as you share your ideas.</a:t>
            </a:r>
            <a:endParaRPr lang="en-US" sz="3600" b="1" i="1" dirty="0">
              <a:cs typeface="Calibri"/>
            </a:endParaRPr>
          </a:p>
        </p:txBody>
      </p:sp>
      <p:pic>
        <p:nvPicPr>
          <p:cNvPr id="7" name="Picture 6" descr="A picture containing text&#10;&#10;Description automatically generated">
            <a:extLst>
              <a:ext uri="{FF2B5EF4-FFF2-40B4-BE49-F238E27FC236}">
                <a16:creationId xmlns:a16="http://schemas.microsoft.com/office/drawing/2014/main" id="{EE15FAF5-E5AA-4281-809A-3BEC10484E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7612" y="132840"/>
            <a:ext cx="698500" cy="69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0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063F6-8C24-D67E-9A9F-3AC284F1EC30}"/>
              </a:ext>
            </a:extLst>
          </p:cNvPr>
          <p:cNvSpPr>
            <a:spLocks noGrp="1"/>
          </p:cNvSpPr>
          <p:nvPr>
            <p:ph type="title"/>
          </p:nvPr>
        </p:nvSpPr>
        <p:spPr/>
        <p:txBody>
          <a:bodyPr/>
          <a:lstStyle/>
          <a:p>
            <a:r>
              <a:rPr lang="en-US" dirty="0">
                <a:latin typeface="Calibri"/>
                <a:cs typeface="Calibri"/>
              </a:rPr>
              <a:t>Pause and Reflect</a:t>
            </a:r>
            <a:endParaRPr lang="en-US" dirty="0"/>
          </a:p>
        </p:txBody>
      </p:sp>
      <p:sp>
        <p:nvSpPr>
          <p:cNvPr id="3" name="Text Placeholder 2">
            <a:extLst>
              <a:ext uri="{FF2B5EF4-FFF2-40B4-BE49-F238E27FC236}">
                <a16:creationId xmlns:a16="http://schemas.microsoft.com/office/drawing/2014/main" id="{67C9A741-5732-A969-3743-113FA5EC296E}"/>
              </a:ext>
            </a:extLst>
          </p:cNvPr>
          <p:cNvSpPr>
            <a:spLocks noGrp="1"/>
          </p:cNvSpPr>
          <p:nvPr>
            <p:ph idx="1"/>
          </p:nvPr>
        </p:nvSpPr>
        <p:spPr>
          <a:xfrm>
            <a:off x="2901951" y="2057400"/>
            <a:ext cx="5486400" cy="3927348"/>
          </a:xfrm>
        </p:spPr>
        <p:txBody>
          <a:bodyPr lIns="91440" tIns="45720" rIns="91440" bIns="45720" anchor="t"/>
          <a:lstStyle/>
          <a:p>
            <a:pPr marL="0" indent="0">
              <a:buNone/>
            </a:pPr>
            <a:r>
              <a:rPr lang="en-US" dirty="0">
                <a:latin typeface="Calibri"/>
                <a:cs typeface="Calibri"/>
              </a:rPr>
              <a:t>How did thinking about matter as particles help us figure out and represent our ideas in a model about what was happening in the pond? </a:t>
            </a:r>
            <a:endParaRPr lang="en-US" dirty="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DF212A31-68D3-8FBB-F5C3-4A19E5A1DF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7612" y="132840"/>
            <a:ext cx="698500" cy="69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359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DA906-38A1-85FD-A9D6-99ACD5D4E03E}"/>
              </a:ext>
            </a:extLst>
          </p:cNvPr>
          <p:cNvSpPr>
            <a:spLocks noGrp="1"/>
          </p:cNvSpPr>
          <p:nvPr>
            <p:ph type="title"/>
          </p:nvPr>
        </p:nvSpPr>
        <p:spPr/>
        <p:txBody>
          <a:bodyPr/>
          <a:lstStyle/>
          <a:p>
            <a:r>
              <a:rPr lang="en-US" dirty="0">
                <a:latin typeface="Calibri"/>
                <a:cs typeface="Calibri"/>
              </a:rPr>
              <a:t>Pictures from Another School</a:t>
            </a:r>
            <a:endParaRPr lang="en-US" dirty="0">
              <a:cs typeface="Calibri"/>
            </a:endParaRPr>
          </a:p>
        </p:txBody>
      </p:sp>
      <p:pic>
        <p:nvPicPr>
          <p:cNvPr id="6" name="Picture 6">
            <a:extLst>
              <a:ext uri="{FF2B5EF4-FFF2-40B4-BE49-F238E27FC236}">
                <a16:creationId xmlns:a16="http://schemas.microsoft.com/office/drawing/2014/main" id="{DAA1ACDD-FEE9-5B53-59B9-BB0FB78C2CC2}"/>
              </a:ext>
            </a:extLst>
          </p:cNvPr>
          <p:cNvPicPr>
            <a:picLocks noChangeAspect="1"/>
          </p:cNvPicPr>
          <p:nvPr/>
        </p:nvPicPr>
        <p:blipFill rotWithShape="1">
          <a:blip r:embed="rId2"/>
          <a:srcRect t="24440"/>
          <a:stretch/>
        </p:blipFill>
        <p:spPr>
          <a:xfrm>
            <a:off x="2743201" y="831341"/>
            <a:ext cx="5300222" cy="5340860"/>
          </a:xfrm>
          <a:prstGeom prst="rect">
            <a:avLst/>
          </a:prstGeom>
        </p:spPr>
      </p:pic>
      <p:sp>
        <p:nvSpPr>
          <p:cNvPr id="7" name="Frame 6">
            <a:extLst>
              <a:ext uri="{FF2B5EF4-FFF2-40B4-BE49-F238E27FC236}">
                <a16:creationId xmlns:a16="http://schemas.microsoft.com/office/drawing/2014/main" id="{955E193C-4DB2-12C1-FB7E-AAD5B4B9DC38}"/>
              </a:ext>
            </a:extLst>
          </p:cNvPr>
          <p:cNvSpPr/>
          <p:nvPr/>
        </p:nvSpPr>
        <p:spPr>
          <a:xfrm>
            <a:off x="4572000" y="3429000"/>
            <a:ext cx="2246085" cy="182880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A picture containing text&#10;&#10;Description automatically generated">
            <a:extLst>
              <a:ext uri="{FF2B5EF4-FFF2-40B4-BE49-F238E27FC236}">
                <a16:creationId xmlns:a16="http://schemas.microsoft.com/office/drawing/2014/main" id="{532EA755-DDFD-2038-1E88-B6AC5F8F1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7612" y="132840"/>
            <a:ext cx="698500" cy="69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352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39E07-B622-41E5-9F10-A481F7D980B1}"/>
              </a:ext>
            </a:extLst>
          </p:cNvPr>
          <p:cNvSpPr>
            <a:spLocks noGrp="1"/>
          </p:cNvSpPr>
          <p:nvPr>
            <p:ph type="title"/>
          </p:nvPr>
        </p:nvSpPr>
        <p:spPr/>
        <p:txBody>
          <a:bodyPr/>
          <a:lstStyle/>
          <a:p>
            <a:r>
              <a:rPr lang="en-US">
                <a:latin typeface="Calibri"/>
                <a:cs typeface="Calibri"/>
              </a:rPr>
              <a:t>Data from Another School</a:t>
            </a:r>
            <a:endParaRPr lang="en-US"/>
          </a:p>
        </p:txBody>
      </p:sp>
      <p:sp>
        <p:nvSpPr>
          <p:cNvPr id="3" name="Text Placeholder 2">
            <a:extLst>
              <a:ext uri="{FF2B5EF4-FFF2-40B4-BE49-F238E27FC236}">
                <a16:creationId xmlns:a16="http://schemas.microsoft.com/office/drawing/2014/main" id="{59FE1831-7F45-4EF4-B8D6-250DD3712C93}"/>
              </a:ext>
            </a:extLst>
          </p:cNvPr>
          <p:cNvSpPr>
            <a:spLocks noGrp="1"/>
          </p:cNvSpPr>
          <p:nvPr>
            <p:ph type="body" sz="quarter" idx="4294967295"/>
          </p:nvPr>
        </p:nvSpPr>
        <p:spPr>
          <a:xfrm>
            <a:off x="0" y="1287463"/>
            <a:ext cx="7886700" cy="4629150"/>
          </a:xfrm>
        </p:spPr>
        <p:txBody>
          <a:bodyPr lIns="91440" tIns="45720" rIns="91440" bIns="45720" anchor="t"/>
          <a:lstStyle/>
          <a:p>
            <a:pPr fontAlgn="base"/>
            <a:endParaRPr lang="en-US">
              <a:cs typeface="Calibri"/>
            </a:endParaRPr>
          </a:p>
          <a:p>
            <a:pPr fontAlgn="base"/>
            <a:endParaRPr lang="en-US"/>
          </a:p>
        </p:txBody>
      </p:sp>
      <p:graphicFrame>
        <p:nvGraphicFramePr>
          <p:cNvPr id="7" name="Table 6">
            <a:extLst>
              <a:ext uri="{FF2B5EF4-FFF2-40B4-BE49-F238E27FC236}">
                <a16:creationId xmlns:a16="http://schemas.microsoft.com/office/drawing/2014/main" id="{7B89CBA3-E2F3-00F8-5294-F2EEFCFF4BFA}"/>
              </a:ext>
            </a:extLst>
          </p:cNvPr>
          <p:cNvGraphicFramePr>
            <a:graphicFrameLocks noGrp="1"/>
          </p:cNvGraphicFramePr>
          <p:nvPr>
            <p:extLst>
              <p:ext uri="{D42A27DB-BD31-4B8C-83A1-F6EECF244321}">
                <p14:modId xmlns:p14="http://schemas.microsoft.com/office/powerpoint/2010/main" val="4265632871"/>
              </p:ext>
            </p:extLst>
          </p:nvPr>
        </p:nvGraphicFramePr>
        <p:xfrm>
          <a:off x="858791" y="1995929"/>
          <a:ext cx="7527753" cy="2323752"/>
        </p:xfrm>
        <a:graphic>
          <a:graphicData uri="http://schemas.openxmlformats.org/drawingml/2006/table">
            <a:tbl>
              <a:tblPr firstRow="1" bandRow="1">
                <a:tableStyleId>{5C22544A-7EE6-4342-B048-85BDC9FD1C3A}</a:tableStyleId>
              </a:tblPr>
              <a:tblGrid>
                <a:gridCol w="962648">
                  <a:extLst>
                    <a:ext uri="{9D8B030D-6E8A-4147-A177-3AD203B41FA5}">
                      <a16:colId xmlns:a16="http://schemas.microsoft.com/office/drawing/2014/main" val="2229387435"/>
                    </a:ext>
                  </a:extLst>
                </a:gridCol>
                <a:gridCol w="1299928">
                  <a:extLst>
                    <a:ext uri="{9D8B030D-6E8A-4147-A177-3AD203B41FA5}">
                      <a16:colId xmlns:a16="http://schemas.microsoft.com/office/drawing/2014/main" val="952660666"/>
                    </a:ext>
                  </a:extLst>
                </a:gridCol>
                <a:gridCol w="1526392">
                  <a:extLst>
                    <a:ext uri="{9D8B030D-6E8A-4147-A177-3AD203B41FA5}">
                      <a16:colId xmlns:a16="http://schemas.microsoft.com/office/drawing/2014/main" val="3734380807"/>
                    </a:ext>
                  </a:extLst>
                </a:gridCol>
                <a:gridCol w="1322598">
                  <a:extLst>
                    <a:ext uri="{9D8B030D-6E8A-4147-A177-3AD203B41FA5}">
                      <a16:colId xmlns:a16="http://schemas.microsoft.com/office/drawing/2014/main" val="4011300539"/>
                    </a:ext>
                  </a:extLst>
                </a:gridCol>
                <a:gridCol w="688818">
                  <a:extLst>
                    <a:ext uri="{9D8B030D-6E8A-4147-A177-3AD203B41FA5}">
                      <a16:colId xmlns:a16="http://schemas.microsoft.com/office/drawing/2014/main" val="4091636662"/>
                    </a:ext>
                  </a:extLst>
                </a:gridCol>
                <a:gridCol w="1727369">
                  <a:extLst>
                    <a:ext uri="{9D8B030D-6E8A-4147-A177-3AD203B41FA5}">
                      <a16:colId xmlns:a16="http://schemas.microsoft.com/office/drawing/2014/main" val="2904406085"/>
                    </a:ext>
                  </a:extLst>
                </a:gridCol>
              </a:tblGrid>
              <a:tr h="925974">
                <a:tc>
                  <a:txBody>
                    <a:bodyPr/>
                    <a:lstStyle/>
                    <a:p>
                      <a:pPr algn="l" rtl="0" fontAlgn="base"/>
                      <a:r>
                        <a:rPr lang="en-US" sz="2000">
                          <a:effectLst/>
                          <a:latin typeface="Calibri"/>
                        </a:rPr>
                        <a:t>Test </a:t>
                      </a:r>
                      <a:endParaRPr lang="en-US" sz="2000" b="0" i="0">
                        <a:effectLst/>
                        <a:latin typeface="Calibri"/>
                      </a:endParaRPr>
                    </a:p>
                  </a:txBody>
                  <a:tcPr/>
                </a:tc>
                <a:tc>
                  <a:txBody>
                    <a:bodyPr/>
                    <a:lstStyle/>
                    <a:p>
                      <a:pPr algn="l" rtl="0" fontAlgn="base"/>
                      <a:r>
                        <a:rPr lang="en-US" sz="2000">
                          <a:effectLst/>
                          <a:latin typeface="Calibri"/>
                        </a:rPr>
                        <a:t>Solubility </a:t>
                      </a:r>
                      <a:endParaRPr lang="en-US" sz="2000" b="0" i="0">
                        <a:effectLst/>
                        <a:latin typeface="Calibri"/>
                      </a:endParaRPr>
                    </a:p>
                  </a:txBody>
                  <a:tcPr/>
                </a:tc>
                <a:tc>
                  <a:txBody>
                    <a:bodyPr/>
                    <a:lstStyle/>
                    <a:p>
                      <a:pPr algn="l" rtl="0" fontAlgn="base"/>
                      <a:r>
                        <a:rPr lang="en-US" sz="2000">
                          <a:effectLst/>
                          <a:latin typeface="Calibri"/>
                        </a:rPr>
                        <a:t>Conductivity </a:t>
                      </a:r>
                      <a:endParaRPr lang="en-US" sz="2000" b="0" i="0">
                        <a:effectLst/>
                        <a:latin typeface="Calibri"/>
                      </a:endParaRPr>
                    </a:p>
                  </a:txBody>
                  <a:tcPr/>
                </a:tc>
                <a:tc>
                  <a:txBody>
                    <a:bodyPr/>
                    <a:lstStyle/>
                    <a:p>
                      <a:pPr algn="l" rtl="0" fontAlgn="base"/>
                      <a:r>
                        <a:rPr lang="en-US" sz="2000">
                          <a:effectLst/>
                          <a:latin typeface="Calibri"/>
                        </a:rPr>
                        <a:t>Turbidity </a:t>
                      </a:r>
                      <a:endParaRPr lang="en-US" sz="2000" b="0" i="0">
                        <a:effectLst/>
                        <a:latin typeface="Calibri"/>
                      </a:endParaRPr>
                    </a:p>
                  </a:txBody>
                  <a:tcPr/>
                </a:tc>
                <a:tc>
                  <a:txBody>
                    <a:bodyPr/>
                    <a:lstStyle/>
                    <a:p>
                      <a:pPr algn="l" rtl="0" fontAlgn="base"/>
                      <a:r>
                        <a:rPr lang="en-US" sz="2000">
                          <a:effectLst/>
                          <a:latin typeface="Calibri"/>
                        </a:rPr>
                        <a:t>pH </a:t>
                      </a:r>
                      <a:endParaRPr lang="en-US" sz="2000" b="0" i="0">
                        <a:effectLst/>
                        <a:latin typeface="Calibri"/>
                      </a:endParaRPr>
                    </a:p>
                  </a:txBody>
                  <a:tcPr/>
                </a:tc>
                <a:tc>
                  <a:txBody>
                    <a:bodyPr/>
                    <a:lstStyle/>
                    <a:p>
                      <a:pPr algn="l" rtl="0" fontAlgn="base"/>
                      <a:r>
                        <a:rPr lang="en-US" sz="2000">
                          <a:effectLst/>
                          <a:latin typeface="Calibri"/>
                        </a:rPr>
                        <a:t>Observations </a:t>
                      </a:r>
                      <a:endParaRPr lang="en-US" sz="2000" b="0" i="0">
                        <a:effectLst/>
                        <a:latin typeface="Calibri"/>
                      </a:endParaRPr>
                    </a:p>
                  </a:txBody>
                  <a:tcPr/>
                </a:tc>
                <a:extLst>
                  <a:ext uri="{0D108BD9-81ED-4DB2-BD59-A6C34878D82A}">
                    <a16:rowId xmlns:a16="http://schemas.microsoft.com/office/drawing/2014/main" val="1078460807"/>
                  </a:ext>
                </a:extLst>
              </a:tr>
              <a:tr h="1397778">
                <a:tc>
                  <a:txBody>
                    <a:bodyPr/>
                    <a:lstStyle/>
                    <a:p>
                      <a:pPr algn="l" rtl="0" fontAlgn="base"/>
                      <a:r>
                        <a:rPr lang="en-US" sz="2000">
                          <a:effectLst/>
                          <a:latin typeface="Calibri"/>
                        </a:rPr>
                        <a:t>Result </a:t>
                      </a:r>
                      <a:endParaRPr lang="en-US" sz="2000" b="0" i="0">
                        <a:effectLst/>
                        <a:latin typeface="Calibri"/>
                      </a:endParaRPr>
                    </a:p>
                  </a:txBody>
                  <a:tcPr/>
                </a:tc>
                <a:tc>
                  <a:txBody>
                    <a:bodyPr/>
                    <a:lstStyle/>
                    <a:p>
                      <a:pPr algn="l" rtl="0" fontAlgn="base"/>
                      <a:r>
                        <a:rPr lang="en-US" sz="2000" dirty="0">
                          <a:effectLst/>
                          <a:latin typeface="Calibri"/>
                        </a:rPr>
                        <a:t>yes </a:t>
                      </a:r>
                      <a:endParaRPr lang="en-US" sz="2000" b="0" i="0" dirty="0">
                        <a:effectLst/>
                        <a:latin typeface="Calibri"/>
                      </a:endParaRPr>
                    </a:p>
                  </a:txBody>
                  <a:tcPr/>
                </a:tc>
                <a:tc>
                  <a:txBody>
                    <a:bodyPr/>
                    <a:lstStyle/>
                    <a:p>
                      <a:pPr algn="l" rtl="0" fontAlgn="base"/>
                      <a:r>
                        <a:rPr lang="en-US" sz="2000" dirty="0">
                          <a:effectLst/>
                          <a:latin typeface="Calibri"/>
                        </a:rPr>
                        <a:t>A little </a:t>
                      </a:r>
                      <a:endParaRPr lang="en-US" sz="2000" b="0" i="0" dirty="0">
                        <a:effectLst/>
                        <a:latin typeface="Calibri"/>
                      </a:endParaRPr>
                    </a:p>
                  </a:txBody>
                  <a:tcPr/>
                </a:tc>
                <a:tc>
                  <a:txBody>
                    <a:bodyPr/>
                    <a:lstStyle/>
                    <a:p>
                      <a:pPr algn="l" rtl="0" fontAlgn="base"/>
                      <a:r>
                        <a:rPr lang="en-US" sz="2000">
                          <a:effectLst/>
                          <a:latin typeface="Calibri"/>
                        </a:rPr>
                        <a:t>A little cloudy </a:t>
                      </a:r>
                      <a:endParaRPr lang="en-US" sz="2000" b="0" i="0">
                        <a:effectLst/>
                        <a:latin typeface="Calibri"/>
                      </a:endParaRPr>
                    </a:p>
                  </a:txBody>
                  <a:tcPr/>
                </a:tc>
                <a:tc>
                  <a:txBody>
                    <a:bodyPr/>
                    <a:lstStyle/>
                    <a:p>
                      <a:pPr algn="l" rtl="0" fontAlgn="base"/>
                      <a:r>
                        <a:rPr lang="en-US" sz="2000">
                          <a:effectLst/>
                          <a:latin typeface="Calibri"/>
                        </a:rPr>
                        <a:t>4-5 </a:t>
                      </a:r>
                      <a:endParaRPr lang="en-US" sz="2000" b="0" i="0">
                        <a:effectLst/>
                        <a:latin typeface="Calibri"/>
                      </a:endParaRPr>
                    </a:p>
                  </a:txBody>
                  <a:tcPr/>
                </a:tc>
                <a:tc>
                  <a:txBody>
                    <a:bodyPr/>
                    <a:lstStyle/>
                    <a:p>
                      <a:pPr algn="l" rtl="0" fontAlgn="base"/>
                      <a:r>
                        <a:rPr lang="en-US" sz="2000" dirty="0">
                          <a:effectLst/>
                          <a:latin typeface="Calibri"/>
                        </a:rPr>
                        <a:t>murky </a:t>
                      </a:r>
                      <a:endParaRPr lang="en-US" sz="2000" b="0" i="0" dirty="0">
                        <a:effectLst/>
                        <a:latin typeface="Calibri"/>
                      </a:endParaRPr>
                    </a:p>
                  </a:txBody>
                  <a:tcPr/>
                </a:tc>
                <a:extLst>
                  <a:ext uri="{0D108BD9-81ED-4DB2-BD59-A6C34878D82A}">
                    <a16:rowId xmlns:a16="http://schemas.microsoft.com/office/drawing/2014/main" val="850929365"/>
                  </a:ext>
                </a:extLst>
              </a:tr>
            </a:tbl>
          </a:graphicData>
        </a:graphic>
      </p:graphicFrame>
      <p:pic>
        <p:nvPicPr>
          <p:cNvPr id="8" name="Picture 7" descr="A picture containing text&#10;&#10;Description automatically generated">
            <a:extLst>
              <a:ext uri="{FF2B5EF4-FFF2-40B4-BE49-F238E27FC236}">
                <a16:creationId xmlns:a16="http://schemas.microsoft.com/office/drawing/2014/main" id="{AAE622B2-D4BA-F580-763F-9962A399F1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3898" y="132840"/>
            <a:ext cx="698500" cy="698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AD9F92C-DFB8-5173-F341-5245367968E2}"/>
              </a:ext>
            </a:extLst>
          </p:cNvPr>
          <p:cNvSpPr txBox="1"/>
          <p:nvPr/>
        </p:nvSpPr>
        <p:spPr>
          <a:xfrm>
            <a:off x="966571" y="4544683"/>
            <a:ext cx="741997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dk1"/>
                </a:solidFill>
                <a:latin typeface="Calibri"/>
              </a:rPr>
              <a:t>1. Of the pollutants that we studied, what could possibly be polluting their pond water?  </a:t>
            </a:r>
            <a:endParaRPr lang="en-US" dirty="0">
              <a:solidFill>
                <a:schemeClr val="dk1"/>
              </a:solidFill>
              <a:latin typeface="Myriad Pro"/>
            </a:endParaRPr>
          </a:p>
          <a:p>
            <a:r>
              <a:rPr lang="en-US" sz="2000" dirty="0">
                <a:solidFill>
                  <a:schemeClr val="dk1"/>
                </a:solidFill>
                <a:latin typeface="Calibri"/>
              </a:rPr>
              <a:t>2. What additional test or data would you like to collect to make you more confident in your claim? </a:t>
            </a:r>
            <a:endParaRPr lang="en-US" dirty="0">
              <a:solidFill>
                <a:schemeClr val="dk1"/>
              </a:solidFill>
              <a:latin typeface="Myriad Pro"/>
            </a:endParaRPr>
          </a:p>
        </p:txBody>
      </p:sp>
    </p:spTree>
    <p:extLst>
      <p:ext uri="{BB962C8B-B14F-4D97-AF65-F5344CB8AC3E}">
        <p14:creationId xmlns:p14="http://schemas.microsoft.com/office/powerpoint/2010/main" val="689734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9432C0-16D3-4AFA-8762-81BBD10EF322}"/>
              </a:ext>
            </a:extLst>
          </p:cNvPr>
          <p:cNvSpPr>
            <a:spLocks noGrp="1"/>
          </p:cNvSpPr>
          <p:nvPr>
            <p:ph type="title"/>
          </p:nvPr>
        </p:nvSpPr>
        <p:spPr/>
        <p:txBody>
          <a:bodyPr>
            <a:normAutofit fontScale="90000"/>
          </a:bodyPr>
          <a:lstStyle/>
          <a:p>
            <a:br>
              <a:rPr lang="en-US" sz="2800" dirty="0">
                <a:latin typeface="Calibri"/>
                <a:cs typeface="Calibri"/>
              </a:rPr>
            </a:br>
            <a:r>
              <a:rPr lang="en-US" sz="2800" dirty="0">
                <a:latin typeface="Calibri"/>
                <a:cs typeface="Calibri"/>
              </a:rPr>
              <a:t>What is your explanation for the mystery pollutant?</a:t>
            </a:r>
            <a:br>
              <a:rPr lang="en-US" sz="2800" dirty="0">
                <a:latin typeface="Calibri"/>
                <a:cs typeface="Calibri"/>
              </a:rPr>
            </a:br>
            <a:endParaRPr lang="en-US" sz="2800">
              <a:cs typeface="Calibri" panose="020F0502020204030204" pitchFamily="34" charset="0"/>
            </a:endParaRPr>
          </a:p>
        </p:txBody>
      </p:sp>
      <p:sp>
        <p:nvSpPr>
          <p:cNvPr id="2" name="Text Placeholder 1">
            <a:extLst>
              <a:ext uri="{FF2B5EF4-FFF2-40B4-BE49-F238E27FC236}">
                <a16:creationId xmlns:a16="http://schemas.microsoft.com/office/drawing/2014/main" id="{2F400290-11AA-B425-5C6E-0EE57F259A75}"/>
              </a:ext>
            </a:extLst>
          </p:cNvPr>
          <p:cNvSpPr>
            <a:spLocks noGrp="1"/>
          </p:cNvSpPr>
          <p:nvPr>
            <p:ph type="body" sz="quarter" idx="4294967295"/>
          </p:nvPr>
        </p:nvSpPr>
        <p:spPr>
          <a:xfrm>
            <a:off x="358947" y="1692274"/>
            <a:ext cx="7886700" cy="4270376"/>
          </a:xfrm>
        </p:spPr>
        <p:txBody>
          <a:bodyPr lIns="91440" tIns="45720" rIns="91440" bIns="45720" anchor="t"/>
          <a:lstStyle/>
          <a:p>
            <a:pPr marL="0" indent="0">
              <a:buNone/>
            </a:pPr>
            <a:r>
              <a:rPr lang="en-US" sz="2400" dirty="0">
                <a:latin typeface="Calibri"/>
                <a:cs typeface="Calibri"/>
              </a:rPr>
              <a:t>What claim can you make about what could possibly be polluting the other school's pond water and what additional test or data would make you more confident in your claim?</a:t>
            </a:r>
            <a:endParaRPr lang="en-US" sz="2400" dirty="0">
              <a:cs typeface="Calibri" panose="020F0502020204030204" pitchFamily="34" charset="0"/>
            </a:endParaRPr>
          </a:p>
          <a:p>
            <a:pPr marL="0" indent="0">
              <a:buNone/>
            </a:pPr>
            <a:endParaRPr lang="en-US" sz="2400" dirty="0">
              <a:latin typeface="Calibri"/>
              <a:cs typeface="Calibri"/>
            </a:endParaRPr>
          </a:p>
          <a:p>
            <a:pPr marL="0" indent="0">
              <a:buNone/>
            </a:pPr>
            <a:r>
              <a:rPr lang="en-US" sz="2400" dirty="0">
                <a:latin typeface="Calibri"/>
                <a:cs typeface="Calibri"/>
              </a:rPr>
              <a:t>Support any claims with:</a:t>
            </a:r>
            <a:endParaRPr lang="en-US" sz="2400" dirty="0">
              <a:cs typeface="Calibri" panose="020F0502020204030204" pitchFamily="34" charset="0"/>
            </a:endParaRPr>
          </a:p>
          <a:p>
            <a:pPr lvl="1"/>
            <a:r>
              <a:rPr lang="en-US" sz="2400" dirty="0">
                <a:latin typeface="Calibri"/>
                <a:cs typeface="Calibri"/>
              </a:rPr>
              <a:t>data from your investigations  </a:t>
            </a:r>
            <a:endParaRPr lang="en-US" sz="2400" dirty="0">
              <a:cs typeface="Calibri" panose="020F0502020204030204" pitchFamily="34" charset="0"/>
            </a:endParaRPr>
          </a:p>
          <a:p>
            <a:pPr lvl="1"/>
            <a:r>
              <a:rPr lang="en-US" sz="2400" dirty="0">
                <a:latin typeface="Calibri"/>
                <a:cs typeface="Calibri"/>
              </a:rPr>
              <a:t>ideas we have learned during our own investigations.</a:t>
            </a:r>
            <a:endParaRPr lang="en-US" sz="2400" dirty="0">
              <a:cs typeface="Calibri" panose="020F0502020204030204" pitchFamily="34" charset="0"/>
            </a:endParaRPr>
          </a:p>
          <a:p>
            <a:pPr marL="0" indent="0">
              <a:buNone/>
            </a:pPr>
            <a:endParaRPr lang="en-US" dirty="0">
              <a:cs typeface="Calibri"/>
            </a:endParaRPr>
          </a:p>
        </p:txBody>
      </p:sp>
      <p:pic>
        <p:nvPicPr>
          <p:cNvPr id="5" name="Picture 4" descr="A picture containing text&#10;&#10;Description automatically generated">
            <a:extLst>
              <a:ext uri="{FF2B5EF4-FFF2-40B4-BE49-F238E27FC236}">
                <a16:creationId xmlns:a16="http://schemas.microsoft.com/office/drawing/2014/main" id="{448D9368-DB40-AD88-869B-52E5D2717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0243" y="71565"/>
            <a:ext cx="698500" cy="698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8091F04A-10F7-2CB6-15D0-6E292F26DD30}"/>
              </a:ext>
            </a:extLst>
          </p:cNvPr>
          <p:cNvGraphicFramePr>
            <a:graphicFrameLocks noGrp="1"/>
          </p:cNvGraphicFramePr>
          <p:nvPr>
            <p:extLst>
              <p:ext uri="{D42A27DB-BD31-4B8C-83A1-F6EECF244321}">
                <p14:modId xmlns:p14="http://schemas.microsoft.com/office/powerpoint/2010/main" val="681407334"/>
              </p:ext>
            </p:extLst>
          </p:nvPr>
        </p:nvGraphicFramePr>
        <p:xfrm>
          <a:off x="538420" y="4805151"/>
          <a:ext cx="7527753" cy="1278695"/>
        </p:xfrm>
        <a:graphic>
          <a:graphicData uri="http://schemas.openxmlformats.org/drawingml/2006/table">
            <a:tbl>
              <a:tblPr firstRow="1" bandRow="1">
                <a:tableStyleId>{5C22544A-7EE6-4342-B048-85BDC9FD1C3A}</a:tableStyleId>
              </a:tblPr>
              <a:tblGrid>
                <a:gridCol w="962648">
                  <a:extLst>
                    <a:ext uri="{9D8B030D-6E8A-4147-A177-3AD203B41FA5}">
                      <a16:colId xmlns:a16="http://schemas.microsoft.com/office/drawing/2014/main" val="2229387435"/>
                    </a:ext>
                  </a:extLst>
                </a:gridCol>
                <a:gridCol w="1299928">
                  <a:extLst>
                    <a:ext uri="{9D8B030D-6E8A-4147-A177-3AD203B41FA5}">
                      <a16:colId xmlns:a16="http://schemas.microsoft.com/office/drawing/2014/main" val="952660666"/>
                    </a:ext>
                  </a:extLst>
                </a:gridCol>
                <a:gridCol w="1526392">
                  <a:extLst>
                    <a:ext uri="{9D8B030D-6E8A-4147-A177-3AD203B41FA5}">
                      <a16:colId xmlns:a16="http://schemas.microsoft.com/office/drawing/2014/main" val="3734380807"/>
                    </a:ext>
                  </a:extLst>
                </a:gridCol>
                <a:gridCol w="1322598">
                  <a:extLst>
                    <a:ext uri="{9D8B030D-6E8A-4147-A177-3AD203B41FA5}">
                      <a16:colId xmlns:a16="http://schemas.microsoft.com/office/drawing/2014/main" val="4011300539"/>
                    </a:ext>
                  </a:extLst>
                </a:gridCol>
                <a:gridCol w="688818">
                  <a:extLst>
                    <a:ext uri="{9D8B030D-6E8A-4147-A177-3AD203B41FA5}">
                      <a16:colId xmlns:a16="http://schemas.microsoft.com/office/drawing/2014/main" val="4091636662"/>
                    </a:ext>
                  </a:extLst>
                </a:gridCol>
                <a:gridCol w="1727369">
                  <a:extLst>
                    <a:ext uri="{9D8B030D-6E8A-4147-A177-3AD203B41FA5}">
                      <a16:colId xmlns:a16="http://schemas.microsoft.com/office/drawing/2014/main" val="2904406085"/>
                    </a:ext>
                  </a:extLst>
                </a:gridCol>
              </a:tblGrid>
              <a:tr h="492883">
                <a:tc>
                  <a:txBody>
                    <a:bodyPr/>
                    <a:lstStyle/>
                    <a:p>
                      <a:pPr algn="l" rtl="0" fontAlgn="base"/>
                      <a:r>
                        <a:rPr lang="en-US" sz="2000" dirty="0">
                          <a:effectLst/>
                          <a:latin typeface="Calibri"/>
                        </a:rPr>
                        <a:t>Test </a:t>
                      </a:r>
                      <a:endParaRPr lang="en-US" sz="2000" b="0" i="0" dirty="0">
                        <a:effectLst/>
                        <a:latin typeface="Calibri"/>
                      </a:endParaRPr>
                    </a:p>
                  </a:txBody>
                  <a:tcPr/>
                </a:tc>
                <a:tc>
                  <a:txBody>
                    <a:bodyPr/>
                    <a:lstStyle/>
                    <a:p>
                      <a:pPr algn="l" rtl="0" fontAlgn="base"/>
                      <a:r>
                        <a:rPr lang="en-US" sz="2000" dirty="0">
                          <a:effectLst/>
                          <a:latin typeface="Calibri"/>
                        </a:rPr>
                        <a:t>Solubility </a:t>
                      </a:r>
                      <a:endParaRPr lang="en-US" sz="2000" b="0" i="0" dirty="0">
                        <a:effectLst/>
                        <a:latin typeface="Calibri"/>
                      </a:endParaRPr>
                    </a:p>
                  </a:txBody>
                  <a:tcPr/>
                </a:tc>
                <a:tc>
                  <a:txBody>
                    <a:bodyPr/>
                    <a:lstStyle/>
                    <a:p>
                      <a:pPr algn="l" rtl="0" fontAlgn="base"/>
                      <a:r>
                        <a:rPr lang="en-US" sz="2000" dirty="0">
                          <a:effectLst/>
                          <a:latin typeface="Calibri"/>
                        </a:rPr>
                        <a:t>Conductivity</a:t>
                      </a:r>
                    </a:p>
                  </a:txBody>
                  <a:tcPr/>
                </a:tc>
                <a:tc>
                  <a:txBody>
                    <a:bodyPr/>
                    <a:lstStyle/>
                    <a:p>
                      <a:pPr algn="l" rtl="0" fontAlgn="base"/>
                      <a:r>
                        <a:rPr lang="en-US" sz="2000" dirty="0">
                          <a:effectLst/>
                          <a:latin typeface="Calibri"/>
                        </a:rPr>
                        <a:t>Turbidity </a:t>
                      </a:r>
                      <a:endParaRPr lang="en-US" sz="2000" b="0" i="0" dirty="0">
                        <a:effectLst/>
                        <a:latin typeface="Calibri"/>
                      </a:endParaRPr>
                    </a:p>
                  </a:txBody>
                  <a:tcPr/>
                </a:tc>
                <a:tc>
                  <a:txBody>
                    <a:bodyPr/>
                    <a:lstStyle/>
                    <a:p>
                      <a:pPr algn="l" rtl="0" fontAlgn="base"/>
                      <a:r>
                        <a:rPr lang="en-US" sz="2000" dirty="0">
                          <a:effectLst/>
                          <a:latin typeface="Calibri"/>
                        </a:rPr>
                        <a:t>pH </a:t>
                      </a:r>
                      <a:endParaRPr lang="en-US" sz="2000" b="0" i="0" dirty="0">
                        <a:effectLst/>
                        <a:latin typeface="Calibri"/>
                      </a:endParaRPr>
                    </a:p>
                  </a:txBody>
                  <a:tcPr/>
                </a:tc>
                <a:tc>
                  <a:txBody>
                    <a:bodyPr/>
                    <a:lstStyle/>
                    <a:p>
                      <a:pPr algn="l" rtl="0" fontAlgn="base"/>
                      <a:r>
                        <a:rPr lang="en-US" sz="2000" dirty="0">
                          <a:effectLst/>
                          <a:latin typeface="Calibri"/>
                        </a:rPr>
                        <a:t>Observations </a:t>
                      </a:r>
                      <a:endParaRPr lang="en-US" sz="2000" b="0" i="0" dirty="0">
                        <a:effectLst/>
                        <a:latin typeface="Calibri"/>
                      </a:endParaRPr>
                    </a:p>
                  </a:txBody>
                  <a:tcPr/>
                </a:tc>
                <a:extLst>
                  <a:ext uri="{0D108BD9-81ED-4DB2-BD59-A6C34878D82A}">
                    <a16:rowId xmlns:a16="http://schemas.microsoft.com/office/drawing/2014/main" val="1078460807"/>
                  </a:ext>
                </a:extLst>
              </a:tr>
              <a:tr h="785812">
                <a:tc>
                  <a:txBody>
                    <a:bodyPr/>
                    <a:lstStyle/>
                    <a:p>
                      <a:pPr algn="l" rtl="0" fontAlgn="base"/>
                      <a:r>
                        <a:rPr lang="en-US" sz="2000" dirty="0">
                          <a:effectLst/>
                          <a:latin typeface="Calibri"/>
                        </a:rPr>
                        <a:t>Result </a:t>
                      </a:r>
                      <a:endParaRPr lang="en-US" sz="2000" b="0" i="0" dirty="0">
                        <a:effectLst/>
                        <a:latin typeface="Calibri"/>
                      </a:endParaRPr>
                    </a:p>
                  </a:txBody>
                  <a:tcPr/>
                </a:tc>
                <a:tc>
                  <a:txBody>
                    <a:bodyPr/>
                    <a:lstStyle/>
                    <a:p>
                      <a:pPr algn="l" rtl="0" fontAlgn="base"/>
                      <a:r>
                        <a:rPr lang="en-US" sz="2000" dirty="0">
                          <a:effectLst/>
                          <a:latin typeface="Calibri"/>
                        </a:rPr>
                        <a:t>yes </a:t>
                      </a:r>
                      <a:endParaRPr lang="en-US" sz="2000" b="0" i="0" dirty="0">
                        <a:effectLst/>
                        <a:latin typeface="Calibri"/>
                      </a:endParaRPr>
                    </a:p>
                  </a:txBody>
                  <a:tcPr/>
                </a:tc>
                <a:tc>
                  <a:txBody>
                    <a:bodyPr/>
                    <a:lstStyle/>
                    <a:p>
                      <a:pPr algn="l" rtl="0" fontAlgn="base"/>
                      <a:r>
                        <a:rPr lang="en-US" sz="2000" dirty="0">
                          <a:effectLst/>
                          <a:latin typeface="Calibri"/>
                        </a:rPr>
                        <a:t>A little </a:t>
                      </a:r>
                      <a:endParaRPr lang="en-US" sz="2000" b="0" i="0" dirty="0">
                        <a:effectLst/>
                        <a:latin typeface="Calibri"/>
                      </a:endParaRPr>
                    </a:p>
                  </a:txBody>
                  <a:tcPr/>
                </a:tc>
                <a:tc>
                  <a:txBody>
                    <a:bodyPr/>
                    <a:lstStyle/>
                    <a:p>
                      <a:pPr algn="l" rtl="0" fontAlgn="base"/>
                      <a:r>
                        <a:rPr lang="en-US" sz="2000" dirty="0">
                          <a:effectLst/>
                          <a:latin typeface="Calibri"/>
                        </a:rPr>
                        <a:t>A little cloudy </a:t>
                      </a:r>
                      <a:endParaRPr lang="en-US" sz="2000" b="0" i="0" dirty="0">
                        <a:effectLst/>
                        <a:latin typeface="Calibri"/>
                      </a:endParaRPr>
                    </a:p>
                  </a:txBody>
                  <a:tcPr/>
                </a:tc>
                <a:tc>
                  <a:txBody>
                    <a:bodyPr/>
                    <a:lstStyle/>
                    <a:p>
                      <a:pPr algn="l" rtl="0" fontAlgn="base"/>
                      <a:r>
                        <a:rPr lang="en-US" sz="2000" dirty="0">
                          <a:effectLst/>
                          <a:latin typeface="Calibri"/>
                        </a:rPr>
                        <a:t>4-5 </a:t>
                      </a:r>
                      <a:endParaRPr lang="en-US" sz="2000" b="0" i="0" dirty="0">
                        <a:effectLst/>
                        <a:latin typeface="Calibri"/>
                      </a:endParaRPr>
                    </a:p>
                  </a:txBody>
                  <a:tcPr/>
                </a:tc>
                <a:tc>
                  <a:txBody>
                    <a:bodyPr/>
                    <a:lstStyle/>
                    <a:p>
                      <a:pPr algn="l" rtl="0" fontAlgn="base"/>
                      <a:r>
                        <a:rPr lang="en-US" sz="2000" dirty="0">
                          <a:effectLst/>
                          <a:latin typeface="Calibri"/>
                        </a:rPr>
                        <a:t>murky </a:t>
                      </a:r>
                      <a:endParaRPr lang="en-US" sz="2000" b="0" i="0" dirty="0">
                        <a:effectLst/>
                        <a:latin typeface="Calibri"/>
                      </a:endParaRPr>
                    </a:p>
                  </a:txBody>
                  <a:tcPr/>
                </a:tc>
                <a:extLst>
                  <a:ext uri="{0D108BD9-81ED-4DB2-BD59-A6C34878D82A}">
                    <a16:rowId xmlns:a16="http://schemas.microsoft.com/office/drawing/2014/main" val="850929365"/>
                  </a:ext>
                </a:extLst>
              </a:tr>
            </a:tbl>
          </a:graphicData>
        </a:graphic>
      </p:graphicFrame>
    </p:spTree>
    <p:extLst>
      <p:ext uri="{BB962C8B-B14F-4D97-AF65-F5344CB8AC3E}">
        <p14:creationId xmlns:p14="http://schemas.microsoft.com/office/powerpoint/2010/main" val="3834131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DD00D5-8DB4-A148-B891-9C29ABBB25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6850" y="459468"/>
            <a:ext cx="698500" cy="6985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004A2455-4250-5247-ACC6-15DC9FBFBC09}"/>
              </a:ext>
            </a:extLst>
          </p:cNvPr>
          <p:cNvSpPr>
            <a:spLocks noGrp="1"/>
          </p:cNvSpPr>
          <p:nvPr>
            <p:ph type="title"/>
          </p:nvPr>
        </p:nvSpPr>
        <p:spPr/>
        <p:txBody>
          <a:bodyPr/>
          <a:lstStyle/>
          <a:p>
            <a:r>
              <a:rPr lang="en-US" dirty="0"/>
              <a:t>One last visit to our DQB</a:t>
            </a:r>
          </a:p>
        </p:txBody>
      </p:sp>
    </p:spTree>
    <p:extLst>
      <p:ext uri="{BB962C8B-B14F-4D97-AF65-F5344CB8AC3E}">
        <p14:creationId xmlns:p14="http://schemas.microsoft.com/office/powerpoint/2010/main" val="4157277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23D0E9-6AAE-4E81-AE58-E948C3A8DB40}"/>
              </a:ext>
            </a:extLst>
          </p:cNvPr>
          <p:cNvSpPr>
            <a:spLocks noGrp="1"/>
          </p:cNvSpPr>
          <p:nvPr>
            <p:ph type="title"/>
          </p:nvPr>
        </p:nvSpPr>
        <p:spPr>
          <a:xfrm>
            <a:off x="189689" y="1123838"/>
            <a:ext cx="2210612" cy="4601183"/>
          </a:xfrm>
        </p:spPr>
        <p:txBody>
          <a:bodyPr anchor="ctr">
            <a:normAutofit/>
          </a:bodyPr>
          <a:lstStyle/>
          <a:p>
            <a:r>
              <a:rPr lang="en-US" dirty="0" err="1"/>
              <a:t>STeLLA</a:t>
            </a:r>
            <a:r>
              <a:rPr lang="en-US" dirty="0"/>
              <a:t> Program Goals</a:t>
            </a:r>
          </a:p>
        </p:txBody>
      </p:sp>
      <p:sp>
        <p:nvSpPr>
          <p:cNvPr id="5" name="Text Placeholder 4">
            <a:extLst>
              <a:ext uri="{FF2B5EF4-FFF2-40B4-BE49-F238E27FC236}">
                <a16:creationId xmlns:a16="http://schemas.microsoft.com/office/drawing/2014/main" id="{7C9A0401-5C29-424C-B647-EF79339B9770}"/>
              </a:ext>
            </a:extLst>
          </p:cNvPr>
          <p:cNvSpPr>
            <a:spLocks noGrp="1"/>
          </p:cNvSpPr>
          <p:nvPr>
            <p:ph idx="1"/>
          </p:nvPr>
        </p:nvSpPr>
        <p:spPr>
          <a:xfrm>
            <a:off x="2901951" y="864108"/>
            <a:ext cx="5486400" cy="5120640"/>
          </a:xfrm>
        </p:spPr>
        <p:txBody>
          <a:bodyPr anchor="ctr">
            <a:normAutofit/>
          </a:bodyPr>
          <a:lstStyle/>
          <a:p>
            <a:pPr>
              <a:lnSpc>
                <a:spcPct val="90000"/>
              </a:lnSpc>
              <a:spcBef>
                <a:spcPts val="900"/>
              </a:spcBef>
              <a:spcAft>
                <a:spcPts val="1350"/>
              </a:spcAft>
            </a:pPr>
            <a:r>
              <a:rPr lang="en-US" sz="2600"/>
              <a:t>Deepen knowledge of teaching and learning </a:t>
            </a:r>
          </a:p>
          <a:p>
            <a:pPr>
              <a:lnSpc>
                <a:spcPct val="90000"/>
              </a:lnSpc>
              <a:spcBef>
                <a:spcPts val="900"/>
              </a:spcBef>
              <a:spcAft>
                <a:spcPts val="1350"/>
              </a:spcAft>
            </a:pPr>
            <a:r>
              <a:rPr lang="en-US" sz="2600"/>
              <a:t>Increase ability to analyze and reflect on teaching and learning</a:t>
            </a:r>
          </a:p>
          <a:p>
            <a:pPr>
              <a:lnSpc>
                <a:spcPct val="90000"/>
              </a:lnSpc>
              <a:spcBef>
                <a:spcPts val="900"/>
              </a:spcBef>
              <a:spcAft>
                <a:spcPts val="1350"/>
              </a:spcAft>
            </a:pPr>
            <a:r>
              <a:rPr lang="en-US" sz="2600"/>
              <a:t>Increase ability to use content knowledge and knowledge of teaching and learning to transform classroom practice </a:t>
            </a:r>
          </a:p>
          <a:p>
            <a:pPr>
              <a:lnSpc>
                <a:spcPct val="90000"/>
              </a:lnSpc>
              <a:spcBef>
                <a:spcPts val="900"/>
              </a:spcBef>
              <a:spcAft>
                <a:spcPts val="1350"/>
              </a:spcAft>
            </a:pPr>
            <a:r>
              <a:rPr lang="en-US" sz="2600"/>
              <a:t>Deepen teacher content knowledge </a:t>
            </a:r>
          </a:p>
          <a:p>
            <a:pPr>
              <a:lnSpc>
                <a:spcPct val="90000"/>
              </a:lnSpc>
              <a:spcBef>
                <a:spcPts val="900"/>
              </a:spcBef>
              <a:spcAft>
                <a:spcPts val="1350"/>
              </a:spcAft>
            </a:pPr>
            <a:r>
              <a:rPr lang="en-US" sz="2600"/>
              <a:t>Increase student learning in science</a:t>
            </a:r>
          </a:p>
        </p:txBody>
      </p:sp>
    </p:spTree>
    <p:extLst>
      <p:ext uri="{BB962C8B-B14F-4D97-AF65-F5344CB8AC3E}">
        <p14:creationId xmlns:p14="http://schemas.microsoft.com/office/powerpoint/2010/main" val="1103417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BDD9-7D71-491B-806C-7192A472A7E1}"/>
              </a:ext>
            </a:extLst>
          </p:cNvPr>
          <p:cNvSpPr>
            <a:spLocks noGrp="1"/>
          </p:cNvSpPr>
          <p:nvPr>
            <p:ph type="title"/>
          </p:nvPr>
        </p:nvSpPr>
        <p:spPr>
          <a:xfrm>
            <a:off x="189689" y="1123838"/>
            <a:ext cx="2210612" cy="4601183"/>
          </a:xfrm>
        </p:spPr>
        <p:txBody>
          <a:bodyPr anchor="ctr">
            <a:normAutofit/>
          </a:bodyPr>
          <a:lstStyle/>
          <a:p>
            <a:r>
              <a:rPr lang="en-US" dirty="0"/>
              <a:t>Content Deepening: Teacher Set-up</a:t>
            </a:r>
          </a:p>
        </p:txBody>
      </p:sp>
      <p:sp>
        <p:nvSpPr>
          <p:cNvPr id="4" name="Text Placeholder 3">
            <a:extLst>
              <a:ext uri="{FF2B5EF4-FFF2-40B4-BE49-F238E27FC236}">
                <a16:creationId xmlns:a16="http://schemas.microsoft.com/office/drawing/2014/main" id="{E7A8B25D-F4A4-4CFC-8391-D9CF31ABF7E2}"/>
              </a:ext>
            </a:extLst>
          </p:cNvPr>
          <p:cNvSpPr>
            <a:spLocks noGrp="1"/>
          </p:cNvSpPr>
          <p:nvPr>
            <p:ph sz="half" idx="1"/>
          </p:nvPr>
        </p:nvSpPr>
        <p:spPr>
          <a:xfrm>
            <a:off x="2900934" y="868680"/>
            <a:ext cx="5947644" cy="5120640"/>
          </a:xfrm>
        </p:spPr>
        <p:txBody>
          <a:bodyPr lIns="91440" tIns="45720" rIns="91440" bIns="45720" anchor="ctr">
            <a:normAutofit fontScale="92500"/>
          </a:bodyPr>
          <a:lstStyle/>
          <a:p>
            <a:r>
              <a:rPr lang="en-US" dirty="0">
                <a:latin typeface="Calibri"/>
                <a:cs typeface="Calibri"/>
              </a:rPr>
              <a:t>Find your Mash-up handout</a:t>
            </a:r>
            <a:r>
              <a:rPr lang="en-US" dirty="0">
                <a:solidFill>
                  <a:srgbClr val="FF0000"/>
                </a:solidFill>
                <a:latin typeface="Calibri"/>
                <a:cs typeface="Calibri"/>
              </a:rPr>
              <a:t> </a:t>
            </a:r>
            <a:r>
              <a:rPr lang="en-US" dirty="0">
                <a:latin typeface="Calibri"/>
                <a:cs typeface="Calibri"/>
              </a:rPr>
              <a:t>that you “dotted” at the beginning of the institute.</a:t>
            </a:r>
          </a:p>
          <a:p>
            <a:endParaRPr lang="en-US" sz="1100" dirty="0"/>
          </a:p>
          <a:p>
            <a:r>
              <a:rPr lang="en-US" dirty="0"/>
              <a:t>Re-dot the statements now that you have experienced the lessons in your unit. </a:t>
            </a:r>
          </a:p>
          <a:p>
            <a:pPr lvl="1"/>
            <a:r>
              <a:rPr lang="en-US" dirty="0">
                <a:solidFill>
                  <a:srgbClr val="00B050"/>
                </a:solidFill>
              </a:rPr>
              <a:t>Green dot</a:t>
            </a:r>
            <a:r>
              <a:rPr lang="en-US" dirty="0"/>
              <a:t>: The idea is accurate</a:t>
            </a:r>
          </a:p>
          <a:p>
            <a:pPr lvl="1"/>
            <a:r>
              <a:rPr lang="en-US" dirty="0">
                <a:highlight>
                  <a:srgbClr val="FFFF00"/>
                </a:highlight>
              </a:rPr>
              <a:t>Yellow dot</a:t>
            </a:r>
            <a:r>
              <a:rPr lang="en-US" dirty="0"/>
              <a:t>: The idea is partially accurate or I’m not sure.</a:t>
            </a:r>
          </a:p>
          <a:p>
            <a:pPr lvl="1"/>
            <a:r>
              <a:rPr lang="en-US" dirty="0">
                <a:solidFill>
                  <a:srgbClr val="FF0000"/>
                </a:solidFill>
              </a:rPr>
              <a:t>Red dot: </a:t>
            </a:r>
            <a:r>
              <a:rPr lang="en-US" dirty="0"/>
              <a:t>The idea is inaccurate.</a:t>
            </a:r>
          </a:p>
          <a:p>
            <a:endParaRPr lang="en-US" sz="1100" dirty="0"/>
          </a:p>
          <a:p>
            <a:r>
              <a:rPr lang="en-US" dirty="0"/>
              <a:t>Go public!</a:t>
            </a:r>
          </a:p>
          <a:p>
            <a:pPr lvl="1"/>
            <a:r>
              <a:rPr lang="en-US" dirty="0"/>
              <a:t>Add dots to the right side of the poster.</a:t>
            </a:r>
          </a:p>
        </p:txBody>
      </p:sp>
      <p:pic>
        <p:nvPicPr>
          <p:cNvPr id="3" name="Picture 2">
            <a:extLst>
              <a:ext uri="{FF2B5EF4-FFF2-40B4-BE49-F238E27FC236}">
                <a16:creationId xmlns:a16="http://schemas.microsoft.com/office/drawing/2014/main" id="{C63D33E3-F09F-4404-9EF9-36244EAFE01D}"/>
              </a:ext>
            </a:extLst>
          </p:cNvPr>
          <p:cNvPicPr>
            <a:picLocks noChangeAspect="1"/>
          </p:cNvPicPr>
          <p:nvPr/>
        </p:nvPicPr>
        <p:blipFill>
          <a:blip r:embed="rId3"/>
          <a:stretch>
            <a:fillRect/>
          </a:stretch>
        </p:blipFill>
        <p:spPr>
          <a:xfrm>
            <a:off x="7844722" y="14249"/>
            <a:ext cx="1109589" cy="1109589"/>
          </a:xfrm>
          <a:prstGeom prst="rect">
            <a:avLst/>
          </a:prstGeom>
          <a:noFill/>
        </p:spPr>
      </p:pic>
    </p:spTree>
    <p:extLst>
      <p:ext uri="{BB962C8B-B14F-4D97-AF65-F5344CB8AC3E}">
        <p14:creationId xmlns:p14="http://schemas.microsoft.com/office/powerpoint/2010/main" val="3720877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8B05-A238-46AB-92D9-69FFDDEDE28A}"/>
              </a:ext>
            </a:extLst>
          </p:cNvPr>
          <p:cNvSpPr>
            <a:spLocks noGrp="1"/>
          </p:cNvSpPr>
          <p:nvPr>
            <p:ph type="title"/>
          </p:nvPr>
        </p:nvSpPr>
        <p:spPr/>
        <p:txBody>
          <a:bodyPr/>
          <a:lstStyle/>
          <a:p>
            <a:r>
              <a:rPr lang="en-US">
                <a:latin typeface="Calibri"/>
                <a:cs typeface="Calibri"/>
              </a:rPr>
              <a:t>Content Deepening: Teacher Follow-Up </a:t>
            </a:r>
            <a:endParaRPr lang="en-US"/>
          </a:p>
        </p:txBody>
      </p:sp>
      <p:sp>
        <p:nvSpPr>
          <p:cNvPr id="3" name="Text Placeholder 2">
            <a:extLst>
              <a:ext uri="{FF2B5EF4-FFF2-40B4-BE49-F238E27FC236}">
                <a16:creationId xmlns:a16="http://schemas.microsoft.com/office/drawing/2014/main" id="{C543BD3F-D031-4551-9663-E81389CBDD51}"/>
              </a:ext>
            </a:extLst>
          </p:cNvPr>
          <p:cNvSpPr>
            <a:spLocks noGrp="1"/>
          </p:cNvSpPr>
          <p:nvPr>
            <p:ph idx="1"/>
          </p:nvPr>
        </p:nvSpPr>
        <p:spPr>
          <a:xfrm>
            <a:off x="2743200" y="1023606"/>
            <a:ext cx="5486400" cy="5120640"/>
          </a:xfrm>
        </p:spPr>
        <p:txBody>
          <a:bodyPr lIns="91440" tIns="45720" rIns="91440" bIns="45720" anchor="t"/>
          <a:lstStyle/>
          <a:p>
            <a:pPr marL="0" indent="0">
              <a:spcAft>
                <a:spcPts val="1000"/>
              </a:spcAft>
              <a:buNone/>
            </a:pPr>
            <a:r>
              <a:rPr lang="en-US" dirty="0">
                <a:latin typeface="Calibri"/>
                <a:cs typeface="Calibri"/>
              </a:rPr>
              <a:t>Which </a:t>
            </a:r>
            <a:r>
              <a:rPr lang="en-US" dirty="0" err="1">
                <a:latin typeface="Calibri"/>
                <a:cs typeface="Calibri"/>
              </a:rPr>
              <a:t>STeLLA</a:t>
            </a:r>
            <a:r>
              <a:rPr lang="en-US" dirty="0">
                <a:latin typeface="Calibri"/>
                <a:cs typeface="Calibri"/>
              </a:rPr>
              <a:t> Strategies were focal in this lesson?</a:t>
            </a:r>
            <a:endParaRPr lang="en-US" dirty="0"/>
          </a:p>
          <a:p>
            <a:pPr marL="0" indent="0">
              <a:spcAft>
                <a:spcPts val="1000"/>
              </a:spcAft>
              <a:buNone/>
            </a:pPr>
            <a:endParaRPr lang="en-US" sz="1000" dirty="0">
              <a:latin typeface="Calibri"/>
              <a:cs typeface="Calibri"/>
            </a:endParaRPr>
          </a:p>
          <a:p>
            <a:pPr marL="0" indent="0">
              <a:spcAft>
                <a:spcPts val="1000"/>
              </a:spcAft>
              <a:buNone/>
            </a:pPr>
            <a:r>
              <a:rPr lang="en-US" dirty="0">
                <a:latin typeface="Calibri"/>
                <a:cs typeface="Calibri"/>
              </a:rPr>
              <a:t>How did these focal strategies help support your thinking as a learner?</a:t>
            </a:r>
            <a:endParaRPr lang="en-US" dirty="0"/>
          </a:p>
          <a:p>
            <a:pPr marL="0" indent="0">
              <a:spcAft>
                <a:spcPts val="1000"/>
              </a:spcAft>
              <a:buNone/>
            </a:pPr>
            <a:endParaRPr lang="en-US" sz="1000" dirty="0">
              <a:latin typeface="Calibri"/>
              <a:cs typeface="Calibri"/>
            </a:endParaRPr>
          </a:p>
          <a:p>
            <a:pPr marL="0" indent="0">
              <a:spcAft>
                <a:spcPts val="1000"/>
              </a:spcAft>
              <a:buNone/>
            </a:pPr>
            <a:r>
              <a:rPr lang="en-US" dirty="0">
                <a:latin typeface="Calibri"/>
                <a:cs typeface="Calibri"/>
              </a:rPr>
              <a:t>How will you use these </a:t>
            </a:r>
            <a:r>
              <a:rPr lang="en-US" dirty="0" err="1">
                <a:latin typeface="Calibri"/>
                <a:cs typeface="Calibri"/>
              </a:rPr>
              <a:t>STeLLA</a:t>
            </a:r>
            <a:r>
              <a:rPr lang="en-US" dirty="0">
                <a:latin typeface="Calibri"/>
                <a:cs typeface="Calibri"/>
              </a:rPr>
              <a:t> strategies to reveal, support and challenge student thinking?</a:t>
            </a:r>
            <a:endParaRPr lang="en-US" dirty="0"/>
          </a:p>
        </p:txBody>
      </p:sp>
      <p:pic>
        <p:nvPicPr>
          <p:cNvPr id="5" name="Picture 4">
            <a:extLst>
              <a:ext uri="{FF2B5EF4-FFF2-40B4-BE49-F238E27FC236}">
                <a16:creationId xmlns:a16="http://schemas.microsoft.com/office/drawing/2014/main" id="{CC06643D-21A8-44A7-91EB-D5E4F06BDA1A}"/>
              </a:ext>
            </a:extLst>
          </p:cNvPr>
          <p:cNvPicPr>
            <a:picLocks noChangeAspect="1"/>
          </p:cNvPicPr>
          <p:nvPr/>
        </p:nvPicPr>
        <p:blipFill>
          <a:blip r:embed="rId2"/>
          <a:stretch>
            <a:fillRect/>
          </a:stretch>
        </p:blipFill>
        <p:spPr>
          <a:xfrm>
            <a:off x="8095118" y="100830"/>
            <a:ext cx="840464" cy="840464"/>
          </a:xfrm>
          <a:prstGeom prst="rect">
            <a:avLst/>
          </a:prstGeom>
        </p:spPr>
      </p:pic>
    </p:spTree>
    <p:extLst>
      <p:ext uri="{BB962C8B-B14F-4D97-AF65-F5344CB8AC3E}">
        <p14:creationId xmlns:p14="http://schemas.microsoft.com/office/powerpoint/2010/main" val="235253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30D2AF-C818-9348-943B-1962E0729E45}"/>
              </a:ext>
            </a:extLst>
          </p:cNvPr>
          <p:cNvSpPr>
            <a:spLocks noGrp="1"/>
          </p:cNvSpPr>
          <p:nvPr>
            <p:ph type="title"/>
          </p:nvPr>
        </p:nvSpPr>
        <p:spPr/>
        <p:txBody>
          <a:bodyPr/>
          <a:lstStyle/>
          <a:p>
            <a:r>
              <a:rPr lang="en-US">
                <a:latin typeface="Calibri"/>
                <a:cs typeface="Calibri"/>
              </a:rPr>
              <a:t>Effective Science Teaching and Learning</a:t>
            </a:r>
            <a:endParaRPr lang="en-US"/>
          </a:p>
        </p:txBody>
      </p:sp>
      <p:sp>
        <p:nvSpPr>
          <p:cNvPr id="2" name="Text Placeholder 1">
            <a:extLst>
              <a:ext uri="{FF2B5EF4-FFF2-40B4-BE49-F238E27FC236}">
                <a16:creationId xmlns:a16="http://schemas.microsoft.com/office/drawing/2014/main" id="{01DA7A8C-D6C8-FA43-93C5-8CBBC85AA0FD}"/>
              </a:ext>
            </a:extLst>
          </p:cNvPr>
          <p:cNvSpPr>
            <a:spLocks noGrp="1"/>
          </p:cNvSpPr>
          <p:nvPr>
            <p:ph idx="1"/>
          </p:nvPr>
        </p:nvSpPr>
        <p:spPr>
          <a:xfrm>
            <a:off x="2901951" y="1383564"/>
            <a:ext cx="5486400" cy="4601183"/>
          </a:xfrm>
        </p:spPr>
        <p:txBody>
          <a:bodyPr lIns="91440" tIns="45720" rIns="91440" bIns="45720" anchor="t"/>
          <a:lstStyle/>
          <a:p>
            <a:pPr marL="0" indent="0">
              <a:buNone/>
            </a:pPr>
            <a:r>
              <a:rPr lang="en-US">
                <a:latin typeface="Calibri"/>
                <a:cs typeface="Calibri"/>
              </a:rPr>
              <a:t>Reflect on our work together since we began during the Summer Institute</a:t>
            </a:r>
            <a:endParaRPr lang="en-US"/>
          </a:p>
          <a:p>
            <a:endParaRPr lang="en-US">
              <a:cs typeface="Calibri"/>
            </a:endParaRPr>
          </a:p>
          <a:p>
            <a:r>
              <a:rPr lang="en-US">
                <a:latin typeface="Calibri"/>
                <a:cs typeface="Calibri"/>
              </a:rPr>
              <a:t>What would you add, revise or delete on your effective science teaching and learning chart?</a:t>
            </a:r>
          </a:p>
        </p:txBody>
      </p:sp>
      <p:pic>
        <p:nvPicPr>
          <p:cNvPr id="5" name="Picture 4" descr="A picture containing dark&#10;&#10;Description automatically generated">
            <a:extLst>
              <a:ext uri="{FF2B5EF4-FFF2-40B4-BE49-F238E27FC236}">
                <a16:creationId xmlns:a16="http://schemas.microsoft.com/office/drawing/2014/main" id="{545403C8-2701-E6EE-91D1-EEE8AFB7AE97}"/>
              </a:ext>
            </a:extLst>
          </p:cNvPr>
          <p:cNvPicPr>
            <a:picLocks noChangeAspect="1"/>
          </p:cNvPicPr>
          <p:nvPr/>
        </p:nvPicPr>
        <p:blipFill>
          <a:blip r:embed="rId2"/>
          <a:stretch>
            <a:fillRect/>
          </a:stretch>
        </p:blipFill>
        <p:spPr>
          <a:xfrm>
            <a:off x="8095118" y="100830"/>
            <a:ext cx="840464" cy="840464"/>
          </a:xfrm>
          <a:prstGeom prst="rect">
            <a:avLst/>
          </a:prstGeom>
        </p:spPr>
      </p:pic>
    </p:spTree>
    <p:extLst>
      <p:ext uri="{BB962C8B-B14F-4D97-AF65-F5344CB8AC3E}">
        <p14:creationId xmlns:p14="http://schemas.microsoft.com/office/powerpoint/2010/main" val="1187777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963A8-D597-4D02-B011-C51E2B5E969E}"/>
              </a:ext>
            </a:extLst>
          </p:cNvPr>
          <p:cNvSpPr>
            <a:spLocks noGrp="1"/>
          </p:cNvSpPr>
          <p:nvPr>
            <p:ph type="title"/>
          </p:nvPr>
        </p:nvSpPr>
        <p:spPr/>
        <p:txBody>
          <a:bodyPr/>
          <a:lstStyle/>
          <a:p>
            <a:r>
              <a:rPr lang="en-US">
                <a:latin typeface="Calibri"/>
                <a:cs typeface="Calibri"/>
              </a:rPr>
              <a:t>Curriculum Binders</a:t>
            </a:r>
            <a:endParaRPr lang="en-US"/>
          </a:p>
        </p:txBody>
      </p:sp>
      <p:sp>
        <p:nvSpPr>
          <p:cNvPr id="3" name="Text Placeholder 2">
            <a:extLst>
              <a:ext uri="{FF2B5EF4-FFF2-40B4-BE49-F238E27FC236}">
                <a16:creationId xmlns:a16="http://schemas.microsoft.com/office/drawing/2014/main" id="{C35827EA-CCCA-413A-AC70-151DFEAD9EF4}"/>
              </a:ext>
            </a:extLst>
          </p:cNvPr>
          <p:cNvSpPr>
            <a:spLocks noGrp="1"/>
          </p:cNvSpPr>
          <p:nvPr>
            <p:ph idx="1"/>
          </p:nvPr>
        </p:nvSpPr>
        <p:spPr>
          <a:xfrm>
            <a:off x="2901951" y="2057400"/>
            <a:ext cx="5486400" cy="3927348"/>
          </a:xfrm>
        </p:spPr>
        <p:txBody>
          <a:bodyPr lIns="91440" tIns="45720" rIns="91440" bIns="45720" anchor="t"/>
          <a:lstStyle/>
          <a:p>
            <a:r>
              <a:rPr lang="en-US" dirty="0">
                <a:latin typeface="Calibri"/>
                <a:cs typeface="Calibri"/>
              </a:rPr>
              <a:t>Note the blank strategy column.</a:t>
            </a:r>
            <a:endParaRPr lang="en-US" dirty="0"/>
          </a:p>
          <a:p>
            <a:pPr marL="0" indent="0">
              <a:buNone/>
            </a:pPr>
            <a:endParaRPr lang="en-US" dirty="0">
              <a:latin typeface="Calibri"/>
              <a:cs typeface="Calibri"/>
            </a:endParaRPr>
          </a:p>
          <a:p>
            <a:r>
              <a:rPr lang="en-US" dirty="0">
                <a:latin typeface="Calibri"/>
                <a:cs typeface="Calibri"/>
              </a:rPr>
              <a:t>Jigsaw Lessons - Close read of ONE lesson to identify </a:t>
            </a:r>
            <a:endParaRPr lang="en-US" dirty="0"/>
          </a:p>
          <a:p>
            <a:pPr lvl="1"/>
            <a:r>
              <a:rPr lang="en-US" dirty="0" err="1">
                <a:latin typeface="Calibri"/>
                <a:cs typeface="Calibri"/>
              </a:rPr>
              <a:t>STeLLA</a:t>
            </a:r>
            <a:r>
              <a:rPr lang="en-US" dirty="0">
                <a:latin typeface="Calibri"/>
                <a:cs typeface="Calibri"/>
              </a:rPr>
              <a:t> Strategies and </a:t>
            </a:r>
            <a:endParaRPr lang="en-US" dirty="0"/>
          </a:p>
          <a:p>
            <a:pPr lvl="1"/>
            <a:r>
              <a:rPr lang="en-US" dirty="0">
                <a:latin typeface="Calibri"/>
                <a:cs typeface="Calibri"/>
              </a:rPr>
              <a:t>The story of science ideas. </a:t>
            </a:r>
            <a:endParaRPr lang="en-US" dirty="0"/>
          </a:p>
        </p:txBody>
      </p:sp>
      <p:pic>
        <p:nvPicPr>
          <p:cNvPr id="5" name="Picture 4" descr="A picture containing dark&#10;&#10;Description automatically generated">
            <a:extLst>
              <a:ext uri="{FF2B5EF4-FFF2-40B4-BE49-F238E27FC236}">
                <a16:creationId xmlns:a16="http://schemas.microsoft.com/office/drawing/2014/main" id="{500F94D2-B62C-4A66-97D4-81F1C55DF7FF}"/>
              </a:ext>
            </a:extLst>
          </p:cNvPr>
          <p:cNvPicPr>
            <a:picLocks noChangeAspect="1"/>
          </p:cNvPicPr>
          <p:nvPr/>
        </p:nvPicPr>
        <p:blipFill>
          <a:blip r:embed="rId2"/>
          <a:stretch>
            <a:fillRect/>
          </a:stretch>
        </p:blipFill>
        <p:spPr>
          <a:xfrm>
            <a:off x="8095118" y="100830"/>
            <a:ext cx="840464" cy="840464"/>
          </a:xfrm>
          <a:prstGeom prst="rect">
            <a:avLst/>
          </a:prstGeom>
        </p:spPr>
      </p:pic>
    </p:spTree>
    <p:extLst>
      <p:ext uri="{BB962C8B-B14F-4D97-AF65-F5344CB8AC3E}">
        <p14:creationId xmlns:p14="http://schemas.microsoft.com/office/powerpoint/2010/main" val="1065015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Times New Roman" pitchFamily="18" charset="0"/>
              </a:rPr>
              <a:t>Lesson Plan Analysis</a:t>
            </a:r>
            <a:endParaRPr lang="en-US"/>
          </a:p>
        </p:txBody>
      </p:sp>
      <p:sp>
        <p:nvSpPr>
          <p:cNvPr id="4" name="Content Placeholder 3"/>
          <p:cNvSpPr>
            <a:spLocks noGrp="1"/>
          </p:cNvSpPr>
          <p:nvPr>
            <p:ph idx="1"/>
          </p:nvPr>
        </p:nvSpPr>
        <p:spPr>
          <a:xfrm>
            <a:off x="2901951" y="1600200"/>
            <a:ext cx="5486400" cy="4384548"/>
          </a:xfrm>
        </p:spPr>
        <p:txBody>
          <a:bodyPr lIns="91440" tIns="45720" rIns="91440" bIns="45720" anchor="t"/>
          <a:lstStyle/>
          <a:p>
            <a:pPr>
              <a:lnSpc>
                <a:spcPct val="100000"/>
              </a:lnSpc>
              <a:spcBef>
                <a:spcPts val="600"/>
              </a:spcBef>
              <a:spcAft>
                <a:spcPts val="600"/>
              </a:spcAft>
            </a:pPr>
            <a:r>
              <a:rPr lang="en-US" dirty="0"/>
              <a:t>Note how Strategies F, G, and H are written into the lesson.</a:t>
            </a:r>
          </a:p>
          <a:p>
            <a:pPr>
              <a:lnSpc>
                <a:spcPct val="100000"/>
              </a:lnSpc>
              <a:spcBef>
                <a:spcPts val="600"/>
              </a:spcBef>
              <a:spcAft>
                <a:spcPts val="600"/>
              </a:spcAft>
            </a:pPr>
            <a:endParaRPr lang="en-US" dirty="0"/>
          </a:p>
          <a:p>
            <a:pPr>
              <a:lnSpc>
                <a:spcPct val="100000"/>
              </a:lnSpc>
              <a:spcBef>
                <a:spcPts val="600"/>
              </a:spcBef>
              <a:spcAft>
                <a:spcPts val="600"/>
              </a:spcAft>
            </a:pPr>
            <a:r>
              <a:rPr lang="en-US" dirty="0"/>
              <a:t>Practice telling a coherent story with the science ideas that develop throughout your assigned lesson?</a:t>
            </a:r>
          </a:p>
          <a:p>
            <a:pPr marL="0" indent="0">
              <a:lnSpc>
                <a:spcPct val="100000"/>
              </a:lnSpc>
              <a:spcBef>
                <a:spcPts val="600"/>
              </a:spcBef>
              <a:spcAft>
                <a:spcPts val="600"/>
              </a:spcAft>
              <a:buNone/>
            </a:pPr>
            <a:endParaRPr lang="en-US" dirty="0">
              <a:latin typeface="Calibri"/>
              <a:cs typeface="Calibri"/>
            </a:endParaRPr>
          </a:p>
          <a:p>
            <a:pPr marL="0" indent="0">
              <a:lnSpc>
                <a:spcPct val="100000"/>
              </a:lnSpc>
              <a:spcBef>
                <a:spcPts val="600"/>
              </a:spcBef>
              <a:spcAft>
                <a:spcPts val="600"/>
              </a:spcAft>
              <a:buNone/>
            </a:pPr>
            <a:endParaRPr lang="en-US" dirty="0"/>
          </a:p>
          <a:p>
            <a:endParaRPr lang="en-US" dirty="0"/>
          </a:p>
          <a:p>
            <a:endParaRPr lang="en-US" dirty="0"/>
          </a:p>
        </p:txBody>
      </p:sp>
    </p:spTree>
    <p:extLst>
      <p:ext uri="{BB962C8B-B14F-4D97-AF65-F5344CB8AC3E}">
        <p14:creationId xmlns:p14="http://schemas.microsoft.com/office/powerpoint/2010/main" val="229163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E5FFB-FC0C-4F48-B37C-57BE0516ECFB}"/>
              </a:ext>
            </a:extLst>
          </p:cNvPr>
          <p:cNvSpPr>
            <a:spLocks noGrp="1"/>
          </p:cNvSpPr>
          <p:nvPr>
            <p:ph type="title"/>
          </p:nvPr>
        </p:nvSpPr>
        <p:spPr/>
        <p:txBody>
          <a:bodyPr/>
          <a:lstStyle/>
          <a:p>
            <a:r>
              <a:rPr lang="en-US"/>
              <a:t>Tell the Story…</a:t>
            </a:r>
          </a:p>
        </p:txBody>
      </p:sp>
      <p:sp>
        <p:nvSpPr>
          <p:cNvPr id="6" name="Text Placeholder 5">
            <a:extLst>
              <a:ext uri="{FF2B5EF4-FFF2-40B4-BE49-F238E27FC236}">
                <a16:creationId xmlns:a16="http://schemas.microsoft.com/office/drawing/2014/main" id="{5CBEF025-88CE-45EA-BEF2-75A4FD4DD5C4}"/>
              </a:ext>
            </a:extLst>
          </p:cNvPr>
          <p:cNvSpPr>
            <a:spLocks noGrp="1"/>
          </p:cNvSpPr>
          <p:nvPr>
            <p:ph idx="1"/>
          </p:nvPr>
        </p:nvSpPr>
        <p:spPr/>
        <p:txBody>
          <a:bodyPr/>
          <a:lstStyle/>
          <a:p>
            <a:pPr marL="0" indent="0">
              <a:spcBef>
                <a:spcPts val="600"/>
              </a:spcBef>
              <a:spcAft>
                <a:spcPts val="600"/>
              </a:spcAft>
              <a:buNone/>
            </a:pPr>
            <a:r>
              <a:rPr lang="en-US" b="1"/>
              <a:t>Example Sentence Stems</a:t>
            </a:r>
            <a:endParaRPr lang="en-US"/>
          </a:p>
          <a:p>
            <a:pPr>
              <a:spcBef>
                <a:spcPts val="600"/>
              </a:spcBef>
              <a:spcAft>
                <a:spcPts val="600"/>
              </a:spcAft>
            </a:pPr>
            <a:r>
              <a:rPr lang="en-US"/>
              <a:t>Yesterday we learned…</a:t>
            </a:r>
          </a:p>
          <a:p>
            <a:pPr>
              <a:spcBef>
                <a:spcPts val="600"/>
              </a:spcBef>
              <a:spcAft>
                <a:spcPts val="600"/>
              </a:spcAft>
            </a:pPr>
            <a:r>
              <a:rPr lang="en-US"/>
              <a:t>Today we’ll answer the focus question</a:t>
            </a:r>
          </a:p>
          <a:p>
            <a:pPr>
              <a:spcBef>
                <a:spcPts val="600"/>
              </a:spcBef>
              <a:spcAft>
                <a:spcPts val="600"/>
              </a:spcAft>
            </a:pPr>
            <a:r>
              <a:rPr lang="en-US"/>
              <a:t>We’ll figure out the </a:t>
            </a:r>
            <a:r>
              <a:rPr lang="en-US" err="1"/>
              <a:t>phen</a:t>
            </a:r>
            <a:r>
              <a:rPr lang="en-US"/>
              <a:t>/prob</a:t>
            </a:r>
          </a:p>
          <a:p>
            <a:pPr>
              <a:spcBef>
                <a:spcPts val="600"/>
              </a:spcBef>
              <a:spcAft>
                <a:spcPts val="600"/>
              </a:spcAft>
            </a:pPr>
            <a:r>
              <a:rPr lang="en-US"/>
              <a:t>Today we learned…</a:t>
            </a:r>
          </a:p>
          <a:p>
            <a:pPr>
              <a:spcBef>
                <a:spcPts val="600"/>
              </a:spcBef>
              <a:spcAft>
                <a:spcPts val="600"/>
              </a:spcAft>
            </a:pPr>
            <a:r>
              <a:rPr lang="en-US"/>
              <a:t>Tomorrow we’ll answer…</a:t>
            </a:r>
          </a:p>
          <a:p>
            <a:endParaRPr lang="en-US"/>
          </a:p>
        </p:txBody>
      </p:sp>
    </p:spTree>
    <p:extLst>
      <p:ext uri="{BB962C8B-B14F-4D97-AF65-F5344CB8AC3E}">
        <p14:creationId xmlns:p14="http://schemas.microsoft.com/office/powerpoint/2010/main" val="1227048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Calibri"/>
                <a:cs typeface="Times New Roman"/>
              </a:rPr>
              <a:t>Lesson Plan Analysis: </a:t>
            </a:r>
            <a:r>
              <a:rPr lang="en-US" err="1">
                <a:latin typeface="Calibri"/>
                <a:cs typeface="Times New Roman"/>
              </a:rPr>
              <a:t>STeLLA</a:t>
            </a:r>
            <a:r>
              <a:rPr lang="en-US">
                <a:latin typeface="Calibri"/>
                <a:cs typeface="Times New Roman"/>
              </a:rPr>
              <a:t> Strategies</a:t>
            </a:r>
            <a:endParaRPr lang="en-US"/>
          </a:p>
        </p:txBody>
      </p:sp>
      <p:sp>
        <p:nvSpPr>
          <p:cNvPr id="4" name="Content Placeholder 3"/>
          <p:cNvSpPr>
            <a:spLocks noGrp="1"/>
          </p:cNvSpPr>
          <p:nvPr>
            <p:ph idx="1"/>
          </p:nvPr>
        </p:nvSpPr>
        <p:spPr/>
        <p:txBody>
          <a:bodyPr lIns="91440" tIns="45720" rIns="91440" bIns="45720" anchor="t">
            <a:normAutofit lnSpcReduction="10000"/>
          </a:bodyPr>
          <a:lstStyle/>
          <a:p>
            <a:pPr>
              <a:lnSpc>
                <a:spcPct val="100000"/>
              </a:lnSpc>
              <a:spcBef>
                <a:spcPts val="600"/>
              </a:spcBef>
              <a:spcAft>
                <a:spcPts val="600"/>
              </a:spcAft>
            </a:pPr>
            <a:r>
              <a:rPr lang="en-US" sz="2400" dirty="0">
                <a:latin typeface="Calibri"/>
                <a:cs typeface="Calibri"/>
              </a:rPr>
              <a:t>Share the </a:t>
            </a:r>
            <a:r>
              <a:rPr lang="en-US" sz="2400" dirty="0" err="1">
                <a:latin typeface="Calibri"/>
                <a:cs typeface="Calibri"/>
              </a:rPr>
              <a:t>STeLLA</a:t>
            </a:r>
            <a:r>
              <a:rPr lang="en-US" sz="2400" dirty="0">
                <a:latin typeface="Calibri"/>
                <a:cs typeface="Calibri"/>
              </a:rPr>
              <a:t> Strategy storyline for your lesson. How do the focal </a:t>
            </a:r>
            <a:r>
              <a:rPr lang="en-US" sz="2400" dirty="0" err="1">
                <a:latin typeface="Calibri"/>
                <a:cs typeface="Calibri"/>
              </a:rPr>
              <a:t>STeLLA</a:t>
            </a:r>
            <a:r>
              <a:rPr lang="en-US" sz="2400" dirty="0">
                <a:latin typeface="Calibri"/>
                <a:cs typeface="Calibri"/>
              </a:rPr>
              <a:t> Strategies support</a:t>
            </a:r>
            <a:endParaRPr lang="en-US" sz="2400" dirty="0">
              <a:ea typeface="Calibri"/>
            </a:endParaRPr>
          </a:p>
          <a:p>
            <a:pPr lvl="1">
              <a:lnSpc>
                <a:spcPct val="100000"/>
              </a:lnSpc>
              <a:spcBef>
                <a:spcPts val="600"/>
              </a:spcBef>
              <a:spcAft>
                <a:spcPts val="600"/>
              </a:spcAft>
            </a:pPr>
            <a:r>
              <a:rPr lang="en-US" dirty="0">
                <a:latin typeface="Calibri"/>
                <a:ea typeface="Calibri"/>
                <a:cs typeface="Calibri"/>
              </a:rPr>
              <a:t>revealing and moving student thinking forward?</a:t>
            </a:r>
          </a:p>
          <a:p>
            <a:pPr lvl="1">
              <a:lnSpc>
                <a:spcPct val="100000"/>
              </a:lnSpc>
              <a:spcBef>
                <a:spcPts val="600"/>
              </a:spcBef>
              <a:spcAft>
                <a:spcPts val="600"/>
              </a:spcAft>
            </a:pPr>
            <a:r>
              <a:rPr lang="en-US" dirty="0">
                <a:latin typeface="Calibri"/>
                <a:ea typeface="Calibri"/>
                <a:cs typeface="Calibri"/>
              </a:rPr>
              <a:t>students figuring out key science ideas?</a:t>
            </a:r>
            <a:endParaRPr lang="en-US" dirty="0">
              <a:ea typeface="Calibri"/>
            </a:endParaRPr>
          </a:p>
          <a:p>
            <a:pPr marL="0" indent="0">
              <a:lnSpc>
                <a:spcPct val="100000"/>
              </a:lnSpc>
              <a:spcBef>
                <a:spcPts val="600"/>
              </a:spcBef>
              <a:spcAft>
                <a:spcPts val="600"/>
              </a:spcAft>
              <a:buNone/>
            </a:pPr>
            <a:endParaRPr lang="en-US" dirty="0">
              <a:ea typeface="Calibri" panose="020F0502020204030204" pitchFamily="34" charset="0"/>
            </a:endParaRPr>
          </a:p>
          <a:p>
            <a:pPr>
              <a:lnSpc>
                <a:spcPct val="100000"/>
              </a:lnSpc>
              <a:spcBef>
                <a:spcPts val="600"/>
              </a:spcBef>
              <a:spcAft>
                <a:spcPts val="600"/>
              </a:spcAft>
            </a:pPr>
            <a:r>
              <a:rPr lang="en-US" sz="2400" dirty="0">
                <a:latin typeface="Calibri"/>
                <a:ea typeface="Calibri"/>
                <a:cs typeface="Calibri"/>
              </a:rPr>
              <a:t>Consider the pattern of </a:t>
            </a:r>
            <a:r>
              <a:rPr lang="en-US" sz="2400" dirty="0" err="1">
                <a:latin typeface="Calibri"/>
                <a:ea typeface="Calibri"/>
                <a:cs typeface="Calibri"/>
              </a:rPr>
              <a:t>STeLLA</a:t>
            </a:r>
            <a:r>
              <a:rPr lang="en-US" sz="2400" dirty="0">
                <a:latin typeface="Calibri"/>
                <a:ea typeface="Calibri"/>
                <a:cs typeface="Calibri"/>
              </a:rPr>
              <a:t> Strategies across the unit and the focal Strategies of each lesson. How do the focal </a:t>
            </a:r>
            <a:r>
              <a:rPr lang="en-US" sz="2400" dirty="0" err="1">
                <a:latin typeface="Calibri"/>
                <a:ea typeface="Calibri"/>
                <a:cs typeface="Calibri"/>
              </a:rPr>
              <a:t>STeLLA</a:t>
            </a:r>
            <a:r>
              <a:rPr lang="en-US" sz="2400" dirty="0">
                <a:latin typeface="Calibri"/>
                <a:ea typeface="Calibri"/>
                <a:cs typeface="Calibri"/>
              </a:rPr>
              <a:t> Strategies support</a:t>
            </a:r>
          </a:p>
          <a:p>
            <a:pPr lvl="1">
              <a:lnSpc>
                <a:spcPct val="100000"/>
              </a:lnSpc>
              <a:spcBef>
                <a:spcPts val="600"/>
              </a:spcBef>
              <a:spcAft>
                <a:spcPts val="600"/>
              </a:spcAft>
            </a:pPr>
            <a:r>
              <a:rPr lang="en-US" dirty="0">
                <a:latin typeface="Calibri"/>
                <a:ea typeface="Calibri"/>
                <a:cs typeface="Calibri"/>
              </a:rPr>
              <a:t>student construction of the science content storyline?</a:t>
            </a:r>
            <a:endParaRPr lang="en-US" dirty="0">
              <a:ea typeface="Calibri" panose="020F0502020204030204" pitchFamily="34" charset="0"/>
            </a:endParaRPr>
          </a:p>
          <a:p>
            <a:pPr marL="0" indent="0">
              <a:lnSpc>
                <a:spcPct val="100000"/>
              </a:lnSpc>
              <a:spcBef>
                <a:spcPts val="600"/>
              </a:spcBef>
              <a:spcAft>
                <a:spcPts val="600"/>
              </a:spcAft>
              <a:buNone/>
            </a:pPr>
            <a:endParaRPr lang="en-US" dirty="0">
              <a:ea typeface="Calibri" panose="020F0502020204030204" pitchFamily="34" charset="0"/>
            </a:endParaRPr>
          </a:p>
          <a:p>
            <a:pPr marL="0" indent="0">
              <a:lnSpc>
                <a:spcPct val="100000"/>
              </a:lnSpc>
              <a:spcBef>
                <a:spcPts val="600"/>
              </a:spcBef>
              <a:spcAft>
                <a:spcPts val="600"/>
              </a:spcAft>
              <a:buNone/>
            </a:pPr>
            <a:endParaRPr lang="en-US" dirty="0">
              <a:ea typeface="Calibri" panose="020F0502020204030204" pitchFamily="34" charset="0"/>
            </a:endParaRPr>
          </a:p>
          <a:p>
            <a:endParaRPr lang="en-US" dirty="0">
              <a:ea typeface="Calibri" panose="020F0502020204030204" pitchFamily="34" charset="0"/>
            </a:endParaRPr>
          </a:p>
          <a:p>
            <a:endParaRPr lang="en-US" dirty="0">
              <a:ea typeface="Calibri" panose="020F0502020204030204" pitchFamily="34" charset="0"/>
            </a:endParaRPr>
          </a:p>
        </p:txBody>
      </p:sp>
    </p:spTree>
    <p:extLst>
      <p:ext uri="{BB962C8B-B14F-4D97-AF65-F5344CB8AC3E}">
        <p14:creationId xmlns:p14="http://schemas.microsoft.com/office/powerpoint/2010/main" val="1288736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B3EEE6-A9B2-473B-8B7A-1609D3266CC0}"/>
              </a:ext>
            </a:extLst>
          </p:cNvPr>
          <p:cNvSpPr>
            <a:spLocks noGrp="1"/>
          </p:cNvSpPr>
          <p:nvPr>
            <p:ph type="title"/>
          </p:nvPr>
        </p:nvSpPr>
        <p:spPr/>
        <p:txBody>
          <a:bodyPr/>
          <a:lstStyle/>
          <a:p>
            <a:r>
              <a:rPr lang="en-US"/>
              <a:t>Planning for Spring</a:t>
            </a:r>
          </a:p>
        </p:txBody>
      </p:sp>
      <p:sp>
        <p:nvSpPr>
          <p:cNvPr id="5" name="Text Placeholder 4">
            <a:extLst>
              <a:ext uri="{FF2B5EF4-FFF2-40B4-BE49-F238E27FC236}">
                <a16:creationId xmlns:a16="http://schemas.microsoft.com/office/drawing/2014/main" id="{E3C421AD-B7B2-4FD7-92E7-42267545E5DF}"/>
              </a:ext>
            </a:extLst>
          </p:cNvPr>
          <p:cNvSpPr>
            <a:spLocks noGrp="1"/>
          </p:cNvSpPr>
          <p:nvPr>
            <p:ph idx="1"/>
          </p:nvPr>
        </p:nvSpPr>
        <p:spPr>
          <a:xfrm>
            <a:off x="2901951" y="1383564"/>
            <a:ext cx="5486400" cy="4601183"/>
          </a:xfrm>
        </p:spPr>
        <p:txBody>
          <a:bodyPr lIns="91440" tIns="45720" rIns="91440" bIns="45720" anchor="t"/>
          <a:lstStyle/>
          <a:p>
            <a:pPr fontAlgn="base"/>
            <a:r>
              <a:rPr lang="en-US" dirty="0">
                <a:latin typeface="Calibri"/>
                <a:cs typeface="Calibri"/>
              </a:rPr>
              <a:t>Check calendars and CONFIRM dates/times for synchronous study group sessions! </a:t>
            </a:r>
          </a:p>
          <a:p>
            <a:pPr fontAlgn="base"/>
            <a:r>
              <a:rPr lang="en-US" dirty="0">
                <a:latin typeface="Calibri"/>
                <a:cs typeface="Calibri"/>
              </a:rPr>
              <a:t>Identify who will be able to teach a lesson and sign up for filming (Round 2).</a:t>
            </a:r>
          </a:p>
          <a:p>
            <a:pPr marL="0" indent="0">
              <a:buNone/>
            </a:pPr>
            <a:endParaRPr lang="en-US" dirty="0"/>
          </a:p>
        </p:txBody>
      </p:sp>
    </p:spTree>
    <p:extLst>
      <p:ext uri="{BB962C8B-B14F-4D97-AF65-F5344CB8AC3E}">
        <p14:creationId xmlns:p14="http://schemas.microsoft.com/office/powerpoint/2010/main" val="10162246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89689" y="1123838"/>
            <a:ext cx="2210612" cy="4601183"/>
          </a:xfrm>
        </p:spPr>
        <p:txBody>
          <a:bodyPr vert="horz" lIns="91440" tIns="45720" rIns="91440" bIns="45720" rtlCol="0" anchor="ctr">
            <a:normAutofit/>
          </a:bodyPr>
          <a:lstStyle/>
          <a:p>
            <a:r>
              <a:rPr lang="en-US" b="1" kern="1200" spc="-60" baseline="0" dirty="0">
                <a:latin typeface="+mj-lt"/>
                <a:ea typeface="+mj-ea"/>
                <a:cs typeface="+mj-cs"/>
              </a:rPr>
              <a:t>Day 2 Focus Questions</a:t>
            </a:r>
          </a:p>
        </p:txBody>
      </p:sp>
      <p:sp>
        <p:nvSpPr>
          <p:cNvPr id="3" name="Rectangle 2">
            <a:extLst>
              <a:ext uri="{FF2B5EF4-FFF2-40B4-BE49-F238E27FC236}">
                <a16:creationId xmlns:a16="http://schemas.microsoft.com/office/drawing/2014/main" id="{13EA490C-12FC-4BE8-8892-FF6054828DC4}"/>
              </a:ext>
            </a:extLst>
          </p:cNvPr>
          <p:cNvSpPr/>
          <p:nvPr/>
        </p:nvSpPr>
        <p:spPr>
          <a:xfrm>
            <a:off x="2901951" y="864108"/>
            <a:ext cx="5486400" cy="5120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p>
            <a:pPr marL="182880" indent="-182880" defTabSz="914400">
              <a:spcBef>
                <a:spcPts val="1200"/>
              </a:spcBef>
              <a:spcAft>
                <a:spcPts val="900"/>
              </a:spcAft>
              <a:buClr>
                <a:schemeClr val="accent1"/>
              </a:buClr>
              <a:buFont typeface="Wingdings 2" pitchFamily="18" charset="2"/>
              <a:buChar char=""/>
            </a:pPr>
            <a:endParaRPr lang="en-US" sz="2800" b="1" dirty="0">
              <a:solidFill>
                <a:schemeClr val="tx2"/>
              </a:solidFill>
            </a:endParaRPr>
          </a:p>
          <a:p>
            <a:pPr defTabSz="685800">
              <a:lnSpc>
                <a:spcPct val="90000"/>
              </a:lnSpc>
              <a:spcBef>
                <a:spcPct val="0"/>
              </a:spcBef>
              <a:spcAft>
                <a:spcPts val="900"/>
              </a:spcAft>
            </a:pPr>
            <a:r>
              <a:rPr lang="en-US" sz="2800" b="1" dirty="0">
                <a:solidFill>
                  <a:schemeClr val="bg1"/>
                </a:solidFill>
              </a:rPr>
              <a:t>How can we build coherence within and across lessons to help students craft a storyline of key science ideas?</a:t>
            </a:r>
          </a:p>
          <a:p>
            <a:pPr defTabSz="685800">
              <a:lnSpc>
                <a:spcPct val="90000"/>
              </a:lnSpc>
              <a:spcBef>
                <a:spcPct val="0"/>
              </a:spcBef>
              <a:spcAft>
                <a:spcPts val="900"/>
              </a:spcAft>
            </a:pPr>
            <a:endParaRPr lang="en-US" sz="2800" b="1" dirty="0">
              <a:solidFill>
                <a:schemeClr val="bg1"/>
              </a:solidFill>
            </a:endParaRPr>
          </a:p>
          <a:p>
            <a:pPr defTabSz="685800">
              <a:lnSpc>
                <a:spcPct val="90000"/>
              </a:lnSpc>
              <a:spcBef>
                <a:spcPct val="0"/>
              </a:spcBef>
              <a:spcAft>
                <a:spcPts val="900"/>
              </a:spcAft>
            </a:pPr>
            <a:r>
              <a:rPr lang="en-US" sz="2800" b="1" dirty="0">
                <a:solidFill>
                  <a:schemeClr val="bg1"/>
                </a:solidFill>
              </a:rPr>
              <a:t>How can we be intentional about how we move student thinking forward? </a:t>
            </a:r>
          </a:p>
          <a:p>
            <a:pPr defTabSz="685800">
              <a:lnSpc>
                <a:spcPct val="90000"/>
              </a:lnSpc>
              <a:spcBef>
                <a:spcPct val="0"/>
              </a:spcBef>
              <a:spcAft>
                <a:spcPts val="900"/>
              </a:spcAft>
            </a:pPr>
            <a:endParaRPr lang="en-US" sz="2800" b="1" dirty="0">
              <a:solidFill>
                <a:schemeClr val="bg1"/>
              </a:solidFill>
            </a:endParaRPr>
          </a:p>
          <a:p>
            <a:pPr defTabSz="685800">
              <a:lnSpc>
                <a:spcPct val="90000"/>
              </a:lnSpc>
              <a:spcBef>
                <a:spcPct val="0"/>
              </a:spcBef>
              <a:spcAft>
                <a:spcPts val="900"/>
              </a:spcAft>
            </a:pPr>
            <a:r>
              <a:rPr lang="en-US" sz="2800" b="1" dirty="0">
                <a:solidFill>
                  <a:schemeClr val="bg1"/>
                </a:solidFill>
              </a:rPr>
              <a:t>How can we use our understanding of matter to figure out what was mixed with pond water that could have changed the water?</a:t>
            </a:r>
          </a:p>
          <a:p>
            <a:pPr defTabSz="685800"/>
            <a:endParaRPr lang="en-US" sz="2800" b="1" dirty="0">
              <a:solidFill>
                <a:schemeClr val="tx2"/>
              </a:solidFill>
            </a:endParaRPr>
          </a:p>
        </p:txBody>
      </p:sp>
    </p:spTree>
    <p:extLst>
      <p:ext uri="{BB962C8B-B14F-4D97-AF65-F5344CB8AC3E}">
        <p14:creationId xmlns:p14="http://schemas.microsoft.com/office/powerpoint/2010/main" val="12721834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0B8E2-8BAD-CA4D-BDB2-332FE7F99811}"/>
              </a:ext>
            </a:extLst>
          </p:cNvPr>
          <p:cNvSpPr>
            <a:spLocks noGrp="1"/>
          </p:cNvSpPr>
          <p:nvPr>
            <p:ph type="title"/>
          </p:nvPr>
        </p:nvSpPr>
        <p:spPr/>
        <p:txBody>
          <a:bodyPr/>
          <a:lstStyle/>
          <a:p>
            <a:r>
              <a:rPr lang="en-US">
                <a:latin typeface="Calibri"/>
                <a:ea typeface="Calibri"/>
                <a:cs typeface="Calibri"/>
              </a:rPr>
              <a:t>Reflection</a:t>
            </a:r>
            <a:endParaRPr lang="en-US"/>
          </a:p>
        </p:txBody>
      </p:sp>
      <p:sp>
        <p:nvSpPr>
          <p:cNvPr id="3" name="Text Placeholder 2">
            <a:extLst>
              <a:ext uri="{FF2B5EF4-FFF2-40B4-BE49-F238E27FC236}">
                <a16:creationId xmlns:a16="http://schemas.microsoft.com/office/drawing/2014/main" id="{63B57F5B-5D5C-814C-BC25-E70F9C5E7293}"/>
              </a:ext>
            </a:extLst>
          </p:cNvPr>
          <p:cNvSpPr>
            <a:spLocks noGrp="1"/>
          </p:cNvSpPr>
          <p:nvPr>
            <p:ph idx="1"/>
          </p:nvPr>
        </p:nvSpPr>
        <p:spPr>
          <a:xfrm>
            <a:off x="2901951" y="1383564"/>
            <a:ext cx="5486400" cy="4601183"/>
          </a:xfrm>
        </p:spPr>
        <p:txBody>
          <a:bodyPr lIns="91440" tIns="45720" rIns="91440" bIns="45720" anchor="t"/>
          <a:lstStyle/>
          <a:p>
            <a:r>
              <a:rPr lang="en-US" dirty="0">
                <a:latin typeface="Calibri"/>
                <a:ea typeface="Calibri"/>
                <a:cs typeface="Calibri"/>
              </a:rPr>
              <a:t>How will the </a:t>
            </a:r>
            <a:r>
              <a:rPr lang="en-US" dirty="0" err="1">
                <a:latin typeface="Calibri"/>
                <a:ea typeface="Calibri"/>
                <a:cs typeface="Calibri"/>
              </a:rPr>
              <a:t>STeLLA</a:t>
            </a:r>
            <a:r>
              <a:rPr lang="en-US" dirty="0">
                <a:latin typeface="Calibri"/>
                <a:ea typeface="Calibri"/>
                <a:cs typeface="Calibri"/>
              </a:rPr>
              <a:t> Strategies support your planning and enactment of lessons?</a:t>
            </a:r>
            <a:endParaRPr lang="en-US" dirty="0">
              <a:ea typeface="Calibri" panose="020F0502020204030204" pitchFamily="34" charset="0"/>
            </a:endParaRPr>
          </a:p>
          <a:p>
            <a:pPr marL="0" indent="0">
              <a:buNone/>
            </a:pPr>
            <a:endParaRPr lang="en-US" dirty="0">
              <a:ea typeface="Calibri"/>
            </a:endParaRPr>
          </a:p>
          <a:p>
            <a:r>
              <a:rPr lang="en-US" dirty="0">
                <a:latin typeface="Calibri"/>
                <a:ea typeface="Calibri"/>
                <a:cs typeface="Calibri"/>
              </a:rPr>
              <a:t>What is one aspiration you have for the spring semester around </a:t>
            </a:r>
            <a:r>
              <a:rPr lang="en-US" dirty="0" err="1">
                <a:latin typeface="Calibri"/>
                <a:ea typeface="Calibri"/>
                <a:cs typeface="Calibri"/>
              </a:rPr>
              <a:t>STeLLA</a:t>
            </a:r>
            <a:r>
              <a:rPr lang="en-US" dirty="0">
                <a:latin typeface="Calibri"/>
                <a:ea typeface="Calibri"/>
                <a:cs typeface="Calibri"/>
              </a:rPr>
              <a:t>?</a:t>
            </a:r>
            <a:endParaRPr lang="en-US" dirty="0">
              <a:ea typeface="Calibri"/>
            </a:endParaRPr>
          </a:p>
        </p:txBody>
      </p:sp>
    </p:spTree>
    <p:extLst>
      <p:ext uri="{BB962C8B-B14F-4D97-AF65-F5344CB8AC3E}">
        <p14:creationId xmlns:p14="http://schemas.microsoft.com/office/powerpoint/2010/main" val="2006860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9E990-18D0-B231-CA0F-E134B5855052}"/>
              </a:ext>
            </a:extLst>
          </p:cNvPr>
          <p:cNvSpPr>
            <a:spLocks noGrp="1"/>
          </p:cNvSpPr>
          <p:nvPr>
            <p:ph type="title"/>
          </p:nvPr>
        </p:nvSpPr>
        <p:spPr/>
        <p:txBody>
          <a:bodyPr/>
          <a:lstStyle/>
          <a:p>
            <a:r>
              <a:rPr lang="en-US" dirty="0"/>
              <a:t>Winter Institute at a Glance</a:t>
            </a:r>
          </a:p>
        </p:txBody>
      </p:sp>
      <p:graphicFrame>
        <p:nvGraphicFramePr>
          <p:cNvPr id="3" name="Table 2">
            <a:extLst>
              <a:ext uri="{FF2B5EF4-FFF2-40B4-BE49-F238E27FC236}">
                <a16:creationId xmlns:a16="http://schemas.microsoft.com/office/drawing/2014/main" id="{EEAD3CA6-4335-124C-05C4-6373317BF967}"/>
              </a:ext>
            </a:extLst>
          </p:cNvPr>
          <p:cNvGraphicFramePr>
            <a:graphicFrameLocks noGrp="1"/>
          </p:cNvGraphicFramePr>
          <p:nvPr>
            <p:extLst>
              <p:ext uri="{D42A27DB-BD31-4B8C-83A1-F6EECF244321}">
                <p14:modId xmlns:p14="http://schemas.microsoft.com/office/powerpoint/2010/main" val="1328994121"/>
              </p:ext>
            </p:extLst>
          </p:nvPr>
        </p:nvGraphicFramePr>
        <p:xfrm>
          <a:off x="495300" y="2209800"/>
          <a:ext cx="8153400" cy="3743960"/>
        </p:xfrm>
        <a:graphic>
          <a:graphicData uri="http://schemas.openxmlformats.org/drawingml/2006/table">
            <a:tbl>
              <a:tblPr firstRow="1" bandRow="1">
                <a:tableStyleId>{5C22544A-7EE6-4342-B048-85BDC9FD1C3A}</a:tableStyleId>
              </a:tblPr>
              <a:tblGrid>
                <a:gridCol w="4076700">
                  <a:extLst>
                    <a:ext uri="{9D8B030D-6E8A-4147-A177-3AD203B41FA5}">
                      <a16:colId xmlns:a16="http://schemas.microsoft.com/office/drawing/2014/main" val="2725719578"/>
                    </a:ext>
                  </a:extLst>
                </a:gridCol>
                <a:gridCol w="4076700">
                  <a:extLst>
                    <a:ext uri="{9D8B030D-6E8A-4147-A177-3AD203B41FA5}">
                      <a16:colId xmlns:a16="http://schemas.microsoft.com/office/drawing/2014/main" val="775968224"/>
                    </a:ext>
                  </a:extLst>
                </a:gridCol>
              </a:tblGrid>
              <a:tr h="370840">
                <a:tc>
                  <a:txBody>
                    <a:bodyPr/>
                    <a:lstStyle/>
                    <a:p>
                      <a:pPr algn="ctr"/>
                      <a:r>
                        <a:rPr lang="en-US" dirty="0">
                          <a:solidFill>
                            <a:schemeClr val="bg1"/>
                          </a:solidFill>
                        </a:rPr>
                        <a:t>Day 1</a:t>
                      </a:r>
                    </a:p>
                  </a:txBody>
                  <a:tcPr/>
                </a:tc>
                <a:tc>
                  <a:txBody>
                    <a:bodyPr/>
                    <a:lstStyle/>
                    <a:p>
                      <a:pPr algn="ctr"/>
                      <a:r>
                        <a:rPr lang="en-US" dirty="0">
                          <a:solidFill>
                            <a:schemeClr val="bg1"/>
                          </a:solidFill>
                        </a:rPr>
                        <a:t>Day 2</a:t>
                      </a:r>
                    </a:p>
                  </a:txBody>
                  <a:tcPr/>
                </a:tc>
                <a:extLst>
                  <a:ext uri="{0D108BD9-81ED-4DB2-BD59-A6C34878D82A}">
                    <a16:rowId xmlns:a16="http://schemas.microsoft.com/office/drawing/2014/main" val="218250"/>
                  </a:ext>
                </a:extLst>
              </a:tr>
              <a:tr h="370840">
                <a:tc>
                  <a:txBody>
                    <a:bodyPr/>
                    <a:lstStyle/>
                    <a:p>
                      <a:r>
                        <a:rPr lang="en-US" sz="1400" dirty="0">
                          <a:solidFill>
                            <a:schemeClr val="tx1">
                              <a:lumMod val="50000"/>
                            </a:schemeClr>
                          </a:solidFill>
                        </a:rPr>
                        <a:t>Opening</a:t>
                      </a:r>
                    </a:p>
                  </a:txBody>
                  <a:tcPr/>
                </a:tc>
                <a:tc>
                  <a:txBody>
                    <a:bodyPr/>
                    <a:lstStyle/>
                    <a:p>
                      <a:r>
                        <a:rPr lang="en-US" sz="1400" kern="1200" dirty="0">
                          <a:solidFill>
                            <a:schemeClr val="tx1">
                              <a:lumMod val="50000"/>
                            </a:schemeClr>
                          </a:solidFill>
                          <a:latin typeface="+mn-lt"/>
                          <a:ea typeface="+mn-ea"/>
                          <a:cs typeface="+mn-cs"/>
                        </a:rPr>
                        <a:t>Opening</a:t>
                      </a:r>
                    </a:p>
                  </a:txBody>
                  <a:tcPr/>
                </a:tc>
                <a:extLst>
                  <a:ext uri="{0D108BD9-81ED-4DB2-BD59-A6C34878D82A}">
                    <a16:rowId xmlns:a16="http://schemas.microsoft.com/office/drawing/2014/main" val="1981050545"/>
                  </a:ext>
                </a:extLst>
              </a:tr>
              <a:tr h="370840">
                <a:tc>
                  <a:txBody>
                    <a:bodyPr/>
                    <a:lstStyle/>
                    <a:p>
                      <a:r>
                        <a:rPr lang="en-US" sz="1400" dirty="0">
                          <a:solidFill>
                            <a:schemeClr val="tx1">
                              <a:lumMod val="50000"/>
                            </a:schemeClr>
                          </a:solidFill>
                        </a:rPr>
                        <a:t>Fall video reflection</a:t>
                      </a:r>
                    </a:p>
                  </a:txBody>
                  <a:tcPr/>
                </a:tc>
                <a:tc>
                  <a:txBody>
                    <a:bodyPr/>
                    <a:lstStyle/>
                    <a:p>
                      <a:r>
                        <a:rPr lang="en-US" sz="1400" kern="1200" dirty="0">
                          <a:solidFill>
                            <a:schemeClr val="tx1">
                              <a:lumMod val="50000"/>
                            </a:schemeClr>
                          </a:solidFill>
                          <a:latin typeface="+mn-lt"/>
                          <a:ea typeface="+mn-ea"/>
                          <a:cs typeface="+mn-cs"/>
                        </a:rPr>
                        <a:t>Video Analysis</a:t>
                      </a:r>
                    </a:p>
                  </a:txBody>
                  <a:tcPr/>
                </a:tc>
                <a:extLst>
                  <a:ext uri="{0D108BD9-81ED-4DB2-BD59-A6C34878D82A}">
                    <a16:rowId xmlns:a16="http://schemas.microsoft.com/office/drawing/2014/main" val="680900918"/>
                  </a:ext>
                </a:extLst>
              </a:tr>
              <a:tr h="370840">
                <a:tc>
                  <a:txBody>
                    <a:bodyPr/>
                    <a:lstStyle/>
                    <a:p>
                      <a:r>
                        <a:rPr lang="en-US" sz="1400" dirty="0">
                          <a:solidFill>
                            <a:schemeClr val="tx1">
                              <a:lumMod val="50000"/>
                            </a:schemeClr>
                          </a:solidFill>
                        </a:rPr>
                        <a:t>Content deepening: L1</a:t>
                      </a:r>
                    </a:p>
                    <a:p>
                      <a:pPr marL="285750" indent="-285750">
                        <a:buFont typeface="Arial" panose="020B0604020202020204" pitchFamily="34" charset="0"/>
                        <a:buChar char="•"/>
                      </a:pPr>
                      <a:r>
                        <a:rPr lang="en-US" sz="1400" dirty="0">
                          <a:solidFill>
                            <a:schemeClr val="tx1">
                              <a:lumMod val="50000"/>
                            </a:schemeClr>
                          </a:solidFill>
                        </a:rPr>
                        <a:t>Teacher setup</a:t>
                      </a:r>
                    </a:p>
                    <a:p>
                      <a:pPr marL="285750" indent="-285750">
                        <a:buFont typeface="Arial" panose="020B0604020202020204" pitchFamily="34" charset="0"/>
                        <a:buChar char="•"/>
                      </a:pPr>
                      <a:r>
                        <a:rPr lang="en-US" sz="1400" dirty="0">
                          <a:solidFill>
                            <a:schemeClr val="tx1">
                              <a:lumMod val="50000"/>
                            </a:schemeClr>
                          </a:solidFill>
                        </a:rPr>
                        <a:t>Science learner experience</a:t>
                      </a:r>
                    </a:p>
                    <a:p>
                      <a:pPr marL="285750" indent="-285750">
                        <a:buFont typeface="Arial" panose="020B0604020202020204" pitchFamily="34" charset="0"/>
                        <a:buChar char="•"/>
                      </a:pPr>
                      <a:r>
                        <a:rPr lang="en-US" sz="1400" dirty="0">
                          <a:solidFill>
                            <a:schemeClr val="tx1">
                              <a:lumMod val="50000"/>
                            </a:schemeClr>
                          </a:solidFill>
                        </a:rPr>
                        <a:t>Teacher debrief</a:t>
                      </a:r>
                    </a:p>
                  </a:txBody>
                  <a:tcPr/>
                </a:tc>
                <a:tc>
                  <a:txBody>
                    <a:bodyPr/>
                    <a:lstStyle/>
                    <a:p>
                      <a:r>
                        <a:rPr lang="en-US" sz="1400" kern="1200" dirty="0">
                          <a:solidFill>
                            <a:schemeClr val="tx1">
                              <a:lumMod val="50000"/>
                            </a:schemeClr>
                          </a:solidFill>
                          <a:latin typeface="+mn-lt"/>
                          <a:ea typeface="+mn-ea"/>
                          <a:cs typeface="+mn-cs"/>
                        </a:rPr>
                        <a:t>Content deepening: L6-7</a:t>
                      </a:r>
                    </a:p>
                    <a:p>
                      <a:pPr marL="285750" indent="-285750">
                        <a:buFont typeface="Arial" panose="020B0604020202020204" pitchFamily="34" charset="0"/>
                        <a:buChar char="•"/>
                      </a:pPr>
                      <a:r>
                        <a:rPr lang="en-US" sz="1400" kern="1200" dirty="0">
                          <a:solidFill>
                            <a:schemeClr val="tx1">
                              <a:lumMod val="50000"/>
                            </a:schemeClr>
                          </a:solidFill>
                          <a:latin typeface="+mn-lt"/>
                          <a:ea typeface="+mn-ea"/>
                          <a:cs typeface="+mn-cs"/>
                        </a:rPr>
                        <a:t>Teacher setup</a:t>
                      </a:r>
                    </a:p>
                    <a:p>
                      <a:pPr marL="285750" indent="-285750">
                        <a:buFont typeface="Arial" panose="020B0604020202020204" pitchFamily="34" charset="0"/>
                        <a:buChar char="•"/>
                      </a:pPr>
                      <a:r>
                        <a:rPr lang="en-US" sz="1400" kern="1200" dirty="0">
                          <a:solidFill>
                            <a:schemeClr val="tx1">
                              <a:lumMod val="50000"/>
                            </a:schemeClr>
                          </a:solidFill>
                          <a:latin typeface="+mn-lt"/>
                          <a:ea typeface="+mn-ea"/>
                          <a:cs typeface="+mn-cs"/>
                        </a:rPr>
                        <a:t>Science learner experience</a:t>
                      </a:r>
                    </a:p>
                    <a:p>
                      <a:pPr marL="285750" indent="-285750">
                        <a:buFont typeface="Arial" panose="020B0604020202020204" pitchFamily="34" charset="0"/>
                        <a:buChar char="•"/>
                      </a:pPr>
                      <a:r>
                        <a:rPr lang="en-US" sz="1400" kern="1200" dirty="0">
                          <a:solidFill>
                            <a:schemeClr val="tx1">
                              <a:lumMod val="50000"/>
                            </a:schemeClr>
                          </a:solidFill>
                          <a:latin typeface="+mn-lt"/>
                          <a:ea typeface="+mn-ea"/>
                          <a:cs typeface="+mn-cs"/>
                        </a:rPr>
                        <a:t>Teacher debrief</a:t>
                      </a:r>
                    </a:p>
                  </a:txBody>
                  <a:tcPr/>
                </a:tc>
                <a:extLst>
                  <a:ext uri="{0D108BD9-81ED-4DB2-BD59-A6C34878D82A}">
                    <a16:rowId xmlns:a16="http://schemas.microsoft.com/office/drawing/2014/main" val="1477874500"/>
                  </a:ext>
                </a:extLst>
              </a:tr>
              <a:tr h="370840">
                <a:tc>
                  <a:txBody>
                    <a:bodyPr/>
                    <a:lstStyle/>
                    <a:p>
                      <a:r>
                        <a:rPr lang="en-US" sz="1400" dirty="0">
                          <a:solidFill>
                            <a:schemeClr val="tx1">
                              <a:lumMod val="50000"/>
                            </a:schemeClr>
                          </a:solidFill>
                        </a:rPr>
                        <a:t>Video analysis</a:t>
                      </a:r>
                    </a:p>
                  </a:txBody>
                  <a:tcPr/>
                </a:tc>
                <a:tc>
                  <a:txBody>
                    <a:bodyPr/>
                    <a:lstStyle/>
                    <a:p>
                      <a:r>
                        <a:rPr lang="en-US" sz="1400" kern="1200" dirty="0">
                          <a:solidFill>
                            <a:schemeClr val="tx1">
                              <a:lumMod val="50000"/>
                            </a:schemeClr>
                          </a:solidFill>
                          <a:latin typeface="+mn-lt"/>
                          <a:ea typeface="+mn-ea"/>
                          <a:cs typeface="+mn-cs"/>
                        </a:rPr>
                        <a:t>Curriculum binders</a:t>
                      </a:r>
                    </a:p>
                  </a:txBody>
                  <a:tcPr/>
                </a:tc>
                <a:extLst>
                  <a:ext uri="{0D108BD9-81ED-4DB2-BD59-A6C34878D82A}">
                    <a16:rowId xmlns:a16="http://schemas.microsoft.com/office/drawing/2014/main" val="3714847893"/>
                  </a:ext>
                </a:extLst>
              </a:tr>
              <a:tr h="370840">
                <a:tc>
                  <a:txBody>
                    <a:bodyPr/>
                    <a:lstStyle/>
                    <a:p>
                      <a:r>
                        <a:rPr lang="en-US" sz="1400" dirty="0">
                          <a:solidFill>
                            <a:schemeClr val="tx1">
                              <a:lumMod val="50000"/>
                            </a:schemeClr>
                          </a:solidFill>
                        </a:rPr>
                        <a:t>Content deepening: L2-5 + Lunch</a:t>
                      </a:r>
                    </a:p>
                    <a:p>
                      <a:pPr marL="285750" indent="-285750">
                        <a:buFont typeface="Arial" panose="020B0604020202020204" pitchFamily="34" charset="0"/>
                        <a:buChar char="•"/>
                      </a:pPr>
                      <a:r>
                        <a:rPr lang="en-US" sz="1400" dirty="0">
                          <a:solidFill>
                            <a:schemeClr val="tx1">
                              <a:lumMod val="50000"/>
                            </a:schemeClr>
                          </a:solidFill>
                        </a:rPr>
                        <a:t>Teacher setup</a:t>
                      </a:r>
                    </a:p>
                    <a:p>
                      <a:pPr marL="285750" indent="-285750">
                        <a:buFont typeface="Arial" panose="020B0604020202020204" pitchFamily="34" charset="0"/>
                        <a:buChar char="•"/>
                      </a:pPr>
                      <a:r>
                        <a:rPr lang="en-US" sz="1400" dirty="0">
                          <a:solidFill>
                            <a:schemeClr val="tx1">
                              <a:lumMod val="50000"/>
                            </a:schemeClr>
                          </a:solidFill>
                        </a:rPr>
                        <a:t>Science learner experience</a:t>
                      </a:r>
                    </a:p>
                    <a:p>
                      <a:pPr marL="285750" indent="-285750">
                        <a:buFont typeface="Arial" panose="020B0604020202020204" pitchFamily="34" charset="0"/>
                        <a:buChar char="•"/>
                      </a:pPr>
                      <a:r>
                        <a:rPr lang="en-US" sz="1400" dirty="0">
                          <a:solidFill>
                            <a:schemeClr val="tx1">
                              <a:lumMod val="50000"/>
                            </a:schemeClr>
                          </a:solidFill>
                        </a:rPr>
                        <a:t>Teacher debrief</a:t>
                      </a:r>
                    </a:p>
                  </a:txBody>
                  <a:tcPr/>
                </a:tc>
                <a:tc>
                  <a:txBody>
                    <a:bodyPr/>
                    <a:lstStyle/>
                    <a:p>
                      <a:r>
                        <a:rPr lang="en-US" sz="1400" kern="1200" dirty="0">
                          <a:solidFill>
                            <a:schemeClr val="tx1">
                              <a:lumMod val="50000"/>
                            </a:schemeClr>
                          </a:solidFill>
                          <a:latin typeface="+mn-lt"/>
                          <a:ea typeface="+mn-ea"/>
                          <a:cs typeface="+mn-cs"/>
                        </a:rPr>
                        <a:t>Lesson plan analysis and Telling the Story of the unit</a:t>
                      </a:r>
                    </a:p>
                  </a:txBody>
                  <a:tcPr/>
                </a:tc>
                <a:extLst>
                  <a:ext uri="{0D108BD9-81ED-4DB2-BD59-A6C34878D82A}">
                    <a16:rowId xmlns:a16="http://schemas.microsoft.com/office/drawing/2014/main" val="1298226425"/>
                  </a:ext>
                </a:extLst>
              </a:tr>
              <a:tr h="370840">
                <a:tc>
                  <a:txBody>
                    <a:bodyPr/>
                    <a:lstStyle/>
                    <a:p>
                      <a:r>
                        <a:rPr lang="en-US" sz="1400" dirty="0">
                          <a:solidFill>
                            <a:schemeClr val="tx1">
                              <a:lumMod val="50000"/>
                            </a:schemeClr>
                          </a:solidFill>
                        </a:rPr>
                        <a:t>Closing</a:t>
                      </a:r>
                    </a:p>
                  </a:txBody>
                  <a:tcPr/>
                </a:tc>
                <a:tc>
                  <a:txBody>
                    <a:bodyPr/>
                    <a:lstStyle/>
                    <a:p>
                      <a:r>
                        <a:rPr lang="en-US" sz="1400" kern="1200" dirty="0">
                          <a:solidFill>
                            <a:schemeClr val="tx1">
                              <a:lumMod val="50000"/>
                            </a:schemeClr>
                          </a:solidFill>
                          <a:latin typeface="+mn-lt"/>
                          <a:ea typeface="+mn-ea"/>
                          <a:cs typeface="+mn-cs"/>
                        </a:rPr>
                        <a:t>Study group planning and closing</a:t>
                      </a:r>
                    </a:p>
                  </a:txBody>
                  <a:tcPr/>
                </a:tc>
                <a:extLst>
                  <a:ext uri="{0D108BD9-81ED-4DB2-BD59-A6C34878D82A}">
                    <a16:rowId xmlns:a16="http://schemas.microsoft.com/office/drawing/2014/main" val="1952276584"/>
                  </a:ext>
                </a:extLst>
              </a:tr>
            </a:tbl>
          </a:graphicData>
        </a:graphic>
      </p:graphicFrame>
    </p:spTree>
    <p:extLst>
      <p:ext uri="{BB962C8B-B14F-4D97-AF65-F5344CB8AC3E}">
        <p14:creationId xmlns:p14="http://schemas.microsoft.com/office/powerpoint/2010/main" val="22952627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18DBB-EA83-2E4A-CB5E-88298DB293C8}"/>
              </a:ext>
            </a:extLst>
          </p:cNvPr>
          <p:cNvSpPr>
            <a:spLocks noGrp="1"/>
          </p:cNvSpPr>
          <p:nvPr>
            <p:ph type="title"/>
          </p:nvPr>
        </p:nvSpPr>
        <p:spPr>
          <a:xfrm>
            <a:off x="457200" y="5725160"/>
            <a:ext cx="8229600" cy="457200"/>
          </a:xfrm>
        </p:spPr>
        <p:txBody>
          <a:bodyPr>
            <a:normAutofit/>
          </a:bodyPr>
          <a:lstStyle/>
          <a:p>
            <a:endParaRPr lang="en-US" dirty="0"/>
          </a:p>
        </p:txBody>
      </p:sp>
    </p:spTree>
    <p:extLst>
      <p:ext uri="{BB962C8B-B14F-4D97-AF65-F5344CB8AC3E}">
        <p14:creationId xmlns:p14="http://schemas.microsoft.com/office/powerpoint/2010/main" val="459991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92024" y="1143000"/>
            <a:ext cx="2125980" cy="2194560"/>
          </a:xfrm>
        </p:spPr>
        <p:txBody>
          <a:bodyPr vert="horz" lIns="91440" tIns="45720" rIns="91440" bIns="45720" rtlCol="0" anchor="b">
            <a:normAutofit/>
          </a:bodyPr>
          <a:lstStyle/>
          <a:p>
            <a:r>
              <a:rPr lang="en-US" b="1" kern="1200" spc="-60" baseline="0">
                <a:latin typeface="+mj-lt"/>
                <a:ea typeface="+mj-ea"/>
                <a:cs typeface="+mj-cs"/>
              </a:rPr>
              <a:t>STeLLA Norms</a:t>
            </a:r>
          </a:p>
        </p:txBody>
      </p:sp>
      <p:sp>
        <p:nvSpPr>
          <p:cNvPr id="2" name="TextBox 1"/>
          <p:cNvSpPr txBox="1"/>
          <p:nvPr/>
        </p:nvSpPr>
        <p:spPr>
          <a:xfrm>
            <a:off x="192024" y="3337560"/>
            <a:ext cx="2125980" cy="2560320"/>
          </a:xfrm>
          <a:prstGeom prst="rect">
            <a:avLst/>
          </a:prstGeom>
        </p:spPr>
        <p:txBody>
          <a:bodyPr vert="horz" lIns="91440" tIns="45720" rIns="91440" bIns="45720" rtlCol="0" anchor="t">
            <a:normAutofit/>
          </a:bodyPr>
          <a:lstStyle/>
          <a:p>
            <a:pPr marR="0" defTabSz="914400" fontAlgn="auto">
              <a:spcBef>
                <a:spcPts val="800"/>
              </a:spcBef>
              <a:spcAft>
                <a:spcPts val="0"/>
              </a:spcAft>
              <a:buClr>
                <a:schemeClr val="accent1"/>
              </a:buClr>
              <a:buSzTx/>
              <a:tabLst/>
              <a:defRPr/>
            </a:pPr>
            <a:r>
              <a:rPr kumimoji="0" lang="en-US" b="1" i="0" u="none" strike="noStrike" kern="1200" cap="none" spc="0" normalizeH="0" baseline="0" noProof="0">
                <a:ln>
                  <a:noFill/>
                </a:ln>
                <a:solidFill>
                  <a:schemeClr val="tx2"/>
                </a:solidFill>
                <a:effectLst/>
                <a:uLnTx/>
                <a:uFillTx/>
                <a:latin typeface="+mn-lt"/>
                <a:ea typeface="+mn-ea"/>
                <a:cs typeface="+mn-cs"/>
              </a:rPr>
              <a:t>Purpose: </a:t>
            </a:r>
            <a:r>
              <a:rPr kumimoji="0" lang="en-US" b="0" i="0" u="none" strike="noStrike" kern="1200" cap="none" spc="0" normalizeH="0" baseline="0" noProof="0">
                <a:ln>
                  <a:noFill/>
                </a:ln>
                <a:solidFill>
                  <a:schemeClr val="tx2"/>
                </a:solidFill>
                <a:effectLst/>
                <a:uLnTx/>
                <a:uFillTx/>
                <a:latin typeface="+mn-lt"/>
                <a:ea typeface="+mn-ea"/>
                <a:cs typeface="+mn-cs"/>
              </a:rPr>
              <a:t>Build trust and develop a productive study group for all participants</a:t>
            </a:r>
          </a:p>
        </p:txBody>
      </p:sp>
      <p:graphicFrame>
        <p:nvGraphicFramePr>
          <p:cNvPr id="115717" name="Rectangle 3">
            <a:extLst>
              <a:ext uri="{FF2B5EF4-FFF2-40B4-BE49-F238E27FC236}">
                <a16:creationId xmlns:a16="http://schemas.microsoft.com/office/drawing/2014/main" id="{F8B669F0-CA31-53C8-3472-95AA152031A1}"/>
              </a:ext>
            </a:extLst>
          </p:cNvPr>
          <p:cNvGraphicFramePr/>
          <p:nvPr/>
        </p:nvGraphicFramePr>
        <p:xfrm>
          <a:off x="2900934" y="868680"/>
          <a:ext cx="5486400"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355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89689" y="1123838"/>
            <a:ext cx="2210612" cy="4601183"/>
          </a:xfrm>
        </p:spPr>
        <p:txBody>
          <a:bodyPr vert="horz" lIns="91440" tIns="45720" rIns="91440" bIns="45720" rtlCol="0" anchor="ctr">
            <a:normAutofit/>
          </a:bodyPr>
          <a:lstStyle/>
          <a:p>
            <a:r>
              <a:rPr lang="en-US" b="1" kern="1200" spc="-60" baseline="0" dirty="0">
                <a:latin typeface="+mj-lt"/>
                <a:ea typeface="+mj-ea"/>
                <a:cs typeface="+mj-cs"/>
              </a:rPr>
              <a:t>Day 2 Focus Questions</a:t>
            </a:r>
          </a:p>
        </p:txBody>
      </p:sp>
      <p:sp>
        <p:nvSpPr>
          <p:cNvPr id="3" name="Rectangle 2">
            <a:extLst>
              <a:ext uri="{FF2B5EF4-FFF2-40B4-BE49-F238E27FC236}">
                <a16:creationId xmlns:a16="http://schemas.microsoft.com/office/drawing/2014/main" id="{13EA490C-12FC-4BE8-8892-FF6054828DC4}"/>
              </a:ext>
            </a:extLst>
          </p:cNvPr>
          <p:cNvSpPr/>
          <p:nvPr/>
        </p:nvSpPr>
        <p:spPr>
          <a:xfrm>
            <a:off x="2901951" y="864108"/>
            <a:ext cx="5486400" cy="5120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p>
            <a:pPr marL="182880" indent="-182880" defTabSz="914400">
              <a:spcBef>
                <a:spcPts val="1200"/>
              </a:spcBef>
              <a:spcAft>
                <a:spcPts val="900"/>
              </a:spcAft>
              <a:buClr>
                <a:schemeClr val="accent1"/>
              </a:buClr>
              <a:buFont typeface="Wingdings 2" pitchFamily="18" charset="2"/>
              <a:buChar char=""/>
            </a:pPr>
            <a:endParaRPr lang="en-US" sz="2800" b="1" dirty="0">
              <a:solidFill>
                <a:schemeClr val="tx2"/>
              </a:solidFill>
            </a:endParaRPr>
          </a:p>
          <a:p>
            <a:pPr defTabSz="685800">
              <a:lnSpc>
                <a:spcPct val="90000"/>
              </a:lnSpc>
              <a:spcBef>
                <a:spcPct val="0"/>
              </a:spcBef>
              <a:spcAft>
                <a:spcPts val="900"/>
              </a:spcAft>
            </a:pPr>
            <a:r>
              <a:rPr lang="en-US" sz="2800" b="1" dirty="0">
                <a:solidFill>
                  <a:schemeClr val="bg1"/>
                </a:solidFill>
              </a:rPr>
              <a:t>How can we build coherence within and across lessons to help students craft a storyline of key science ideas?</a:t>
            </a:r>
          </a:p>
          <a:p>
            <a:pPr defTabSz="685800">
              <a:lnSpc>
                <a:spcPct val="90000"/>
              </a:lnSpc>
              <a:spcBef>
                <a:spcPct val="0"/>
              </a:spcBef>
              <a:spcAft>
                <a:spcPts val="900"/>
              </a:spcAft>
            </a:pPr>
            <a:endParaRPr lang="en-US" sz="2800" b="1" dirty="0">
              <a:solidFill>
                <a:schemeClr val="bg1"/>
              </a:solidFill>
            </a:endParaRPr>
          </a:p>
          <a:p>
            <a:pPr defTabSz="685800">
              <a:lnSpc>
                <a:spcPct val="90000"/>
              </a:lnSpc>
              <a:spcBef>
                <a:spcPct val="0"/>
              </a:spcBef>
              <a:spcAft>
                <a:spcPts val="900"/>
              </a:spcAft>
            </a:pPr>
            <a:r>
              <a:rPr lang="en-US" sz="2800" b="1" dirty="0">
                <a:solidFill>
                  <a:schemeClr val="bg1"/>
                </a:solidFill>
              </a:rPr>
              <a:t>How can we be intentional about how we move student thinking forward? </a:t>
            </a:r>
          </a:p>
          <a:p>
            <a:pPr defTabSz="685800">
              <a:lnSpc>
                <a:spcPct val="90000"/>
              </a:lnSpc>
              <a:spcBef>
                <a:spcPct val="0"/>
              </a:spcBef>
              <a:spcAft>
                <a:spcPts val="900"/>
              </a:spcAft>
            </a:pPr>
            <a:endParaRPr lang="en-US" sz="2800" b="1" dirty="0">
              <a:solidFill>
                <a:schemeClr val="bg1"/>
              </a:solidFill>
            </a:endParaRPr>
          </a:p>
          <a:p>
            <a:pPr defTabSz="685800">
              <a:lnSpc>
                <a:spcPct val="90000"/>
              </a:lnSpc>
              <a:spcBef>
                <a:spcPct val="0"/>
              </a:spcBef>
              <a:spcAft>
                <a:spcPts val="900"/>
              </a:spcAft>
            </a:pPr>
            <a:r>
              <a:rPr lang="en-US" sz="2800" b="1" dirty="0">
                <a:solidFill>
                  <a:schemeClr val="bg1"/>
                </a:solidFill>
              </a:rPr>
              <a:t>How can we use our understanding of matter to figure out what was mixed with pond water that could have changed the water?</a:t>
            </a:r>
          </a:p>
          <a:p>
            <a:pPr defTabSz="685800"/>
            <a:endParaRPr lang="en-US" sz="2800" b="1" dirty="0">
              <a:solidFill>
                <a:schemeClr val="tx2"/>
              </a:solidFill>
            </a:endParaRPr>
          </a:p>
        </p:txBody>
      </p:sp>
    </p:spTree>
    <p:extLst>
      <p:ext uri="{BB962C8B-B14F-4D97-AF65-F5344CB8AC3E}">
        <p14:creationId xmlns:p14="http://schemas.microsoft.com/office/powerpoint/2010/main" val="6596653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3FA44-EDFB-47D7-A301-8A0966F12BF3}"/>
              </a:ext>
            </a:extLst>
          </p:cNvPr>
          <p:cNvSpPr>
            <a:spLocks noGrp="1"/>
          </p:cNvSpPr>
          <p:nvPr>
            <p:ph type="title"/>
          </p:nvPr>
        </p:nvSpPr>
        <p:spPr/>
        <p:txBody>
          <a:bodyPr/>
          <a:lstStyle/>
          <a:p>
            <a:r>
              <a:rPr lang="en-US"/>
              <a:t>Preparing for Video Analysis:  The Context</a:t>
            </a:r>
          </a:p>
        </p:txBody>
      </p:sp>
      <p:sp>
        <p:nvSpPr>
          <p:cNvPr id="4" name="Text Placeholder 3">
            <a:extLst>
              <a:ext uri="{FF2B5EF4-FFF2-40B4-BE49-F238E27FC236}">
                <a16:creationId xmlns:a16="http://schemas.microsoft.com/office/drawing/2014/main" id="{706389CA-791D-4FA4-B7AE-9EFEC749D533}"/>
              </a:ext>
            </a:extLst>
          </p:cNvPr>
          <p:cNvSpPr>
            <a:spLocks noGrp="1"/>
          </p:cNvSpPr>
          <p:nvPr>
            <p:ph idx="1"/>
          </p:nvPr>
        </p:nvSpPr>
        <p:spPr/>
        <p:txBody>
          <a:bodyPr lIns="91440" tIns="45720" rIns="91440" bIns="45720" anchor="t"/>
          <a:lstStyle/>
          <a:p>
            <a:pPr marL="0" indent="0">
              <a:buNone/>
            </a:pPr>
            <a:r>
              <a:rPr lang="en-US">
                <a:latin typeface="Calibri"/>
                <a:cs typeface="Calibri"/>
              </a:rPr>
              <a:t>This is lesson 5 of 7 in the Matter unit.  In this lesson, students have tested the unhealthy pond water for the properties previously studied about the pollutants and have summarized the results of that investigation.  During this clip, they are working together to use those results to answer the Focus Question: How can we identify the pollutants in the pond water?</a:t>
            </a:r>
            <a:endParaRPr lang="en-US"/>
          </a:p>
        </p:txBody>
      </p:sp>
    </p:spTree>
    <p:extLst>
      <p:ext uri="{BB962C8B-B14F-4D97-AF65-F5344CB8AC3E}">
        <p14:creationId xmlns:p14="http://schemas.microsoft.com/office/powerpoint/2010/main" val="3745977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E87FD7-55E5-4E04-A7AE-5A9F81E5CE0B}"/>
              </a:ext>
            </a:extLst>
          </p:cNvPr>
          <p:cNvSpPr>
            <a:spLocks noGrp="1"/>
          </p:cNvSpPr>
          <p:nvPr>
            <p:ph type="title"/>
          </p:nvPr>
        </p:nvSpPr>
        <p:spPr/>
        <p:txBody>
          <a:bodyPr/>
          <a:lstStyle/>
          <a:p>
            <a:r>
              <a:rPr lang="en-US" dirty="0">
                <a:latin typeface="Calibri"/>
                <a:cs typeface="Calibri"/>
              </a:rPr>
              <a:t>Video Analysis: Belcastro_L5_C1</a:t>
            </a:r>
            <a:endParaRPr lang="en-US" dirty="0"/>
          </a:p>
        </p:txBody>
      </p:sp>
      <p:pic>
        <p:nvPicPr>
          <p:cNvPr id="2" name="Picture 1" descr="C:\Users\jbintz\AppData\Local\Microsoft\Windows\Temporary Internet Files\Content.IE5\09Y1ZL8Y\MC900383904[1].wmf">
            <a:extLst>
              <a:ext uri="{FF2B5EF4-FFF2-40B4-BE49-F238E27FC236}">
                <a16:creationId xmlns:a16="http://schemas.microsoft.com/office/drawing/2014/main" id="{FD5FC301-D19F-4E3B-A37C-9E47447524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9159" y="5347380"/>
            <a:ext cx="603190" cy="6013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C412D15-914B-4C38-BECD-D253CC57BD6D}"/>
              </a:ext>
            </a:extLst>
          </p:cNvPr>
          <p:cNvSpPr txBox="1"/>
          <p:nvPr/>
        </p:nvSpPr>
        <p:spPr>
          <a:xfrm>
            <a:off x="8130627" y="4800600"/>
            <a:ext cx="1207337" cy="369332"/>
          </a:xfrm>
          <a:prstGeom prst="rect">
            <a:avLst/>
          </a:prstGeom>
          <a:noFill/>
        </p:spPr>
        <p:txBody>
          <a:bodyPr wrap="square" rtlCol="0">
            <a:spAutoFit/>
          </a:bodyPr>
          <a:lstStyle/>
          <a:p>
            <a:r>
              <a:rPr lang="en-US" dirty="0">
                <a:solidFill>
                  <a:srgbClr val="FF0000"/>
                </a:solidFill>
              </a:rPr>
              <a:t>Add link</a:t>
            </a:r>
          </a:p>
        </p:txBody>
      </p:sp>
      <p:pic>
        <p:nvPicPr>
          <p:cNvPr id="8" name="Picture 7">
            <a:extLst>
              <a:ext uri="{FF2B5EF4-FFF2-40B4-BE49-F238E27FC236}">
                <a16:creationId xmlns:a16="http://schemas.microsoft.com/office/drawing/2014/main" id="{7026B9F8-F01C-4BC9-B53D-31DEBC0D23D5}"/>
              </a:ext>
            </a:extLst>
          </p:cNvPr>
          <p:cNvPicPr>
            <a:picLocks noChangeAspect="1"/>
          </p:cNvPicPr>
          <p:nvPr/>
        </p:nvPicPr>
        <p:blipFill>
          <a:blip r:embed="rId4"/>
          <a:stretch>
            <a:fillRect/>
          </a:stretch>
        </p:blipFill>
        <p:spPr>
          <a:xfrm>
            <a:off x="457200" y="1776672"/>
            <a:ext cx="7394571" cy="4535219"/>
          </a:xfrm>
          <a:prstGeom prst="rect">
            <a:avLst/>
          </a:prstGeom>
        </p:spPr>
      </p:pic>
    </p:spTree>
    <p:extLst>
      <p:ext uri="{BB962C8B-B14F-4D97-AF65-F5344CB8AC3E}">
        <p14:creationId xmlns:p14="http://schemas.microsoft.com/office/powerpoint/2010/main" val="1765879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ED3C1-CE22-40F7-A8B3-67DAC6098BB1}"/>
              </a:ext>
            </a:extLst>
          </p:cNvPr>
          <p:cNvSpPr>
            <a:spLocks noGrp="1"/>
          </p:cNvSpPr>
          <p:nvPr>
            <p:ph type="ctrTitle"/>
          </p:nvPr>
        </p:nvSpPr>
        <p:spPr>
          <a:xfrm>
            <a:off x="802386" y="1298448"/>
            <a:ext cx="5486400" cy="3255264"/>
          </a:xfrm>
        </p:spPr>
        <p:txBody>
          <a:bodyPr lIns="91440" tIns="45720" rIns="91440" bIns="45720" anchor="b">
            <a:normAutofit/>
          </a:bodyPr>
          <a:lstStyle/>
          <a:p>
            <a:r>
              <a:rPr lang="en-US"/>
              <a:t>Matter</a:t>
            </a:r>
          </a:p>
        </p:txBody>
      </p:sp>
      <p:sp>
        <p:nvSpPr>
          <p:cNvPr id="3" name="Text Placeholder 2">
            <a:extLst>
              <a:ext uri="{FF2B5EF4-FFF2-40B4-BE49-F238E27FC236}">
                <a16:creationId xmlns:a16="http://schemas.microsoft.com/office/drawing/2014/main" id="{E297B44F-202F-407F-A1D0-C3BACE704736}"/>
              </a:ext>
            </a:extLst>
          </p:cNvPr>
          <p:cNvSpPr>
            <a:spLocks noGrp="1"/>
          </p:cNvSpPr>
          <p:nvPr>
            <p:ph type="subTitle" idx="1"/>
          </p:nvPr>
        </p:nvSpPr>
        <p:spPr>
          <a:xfrm>
            <a:off x="825011" y="4670246"/>
            <a:ext cx="5486400" cy="914400"/>
          </a:xfrm>
        </p:spPr>
        <p:txBody>
          <a:bodyPr lIns="91440" tIns="45720" rIns="91440" bIns="45720" anchor="t">
            <a:normAutofit/>
          </a:bodyPr>
          <a:lstStyle/>
          <a:p>
            <a:r>
              <a:rPr lang="en-US" b="1" dirty="0"/>
              <a:t>Lessons 6-7</a:t>
            </a:r>
            <a:endParaRPr lang="en-US" dirty="0"/>
          </a:p>
        </p:txBody>
      </p:sp>
    </p:spTree>
    <p:extLst>
      <p:ext uri="{BB962C8B-B14F-4D97-AF65-F5344CB8AC3E}">
        <p14:creationId xmlns:p14="http://schemas.microsoft.com/office/powerpoint/2010/main" val="1803628558"/>
      </p:ext>
    </p:extLst>
  </p:cSld>
  <p:clrMapOvr>
    <a:masterClrMapping/>
  </p:clrMapOvr>
</p:sld>
</file>

<file path=ppt/theme/theme1.xml><?xml version="1.0" encoding="utf-8"?>
<a:theme xmlns:a="http://schemas.openxmlformats.org/drawingml/2006/main" name="Frame">
  <a:themeElements>
    <a:clrScheme name="BSCS">
      <a:dk1>
        <a:srgbClr val="4C4C4C"/>
      </a:dk1>
      <a:lt1>
        <a:srgbClr val="FFFFFF"/>
      </a:lt1>
      <a:dk2>
        <a:srgbClr val="4C4C4C"/>
      </a:dk2>
      <a:lt2>
        <a:srgbClr val="FFFFFF"/>
      </a:lt2>
      <a:accent1>
        <a:srgbClr val="293476"/>
      </a:accent1>
      <a:accent2>
        <a:srgbClr val="3087B4"/>
      </a:accent2>
      <a:accent3>
        <a:srgbClr val="4C4C4C"/>
      </a:accent3>
      <a:accent4>
        <a:srgbClr val="DFE5ED"/>
      </a:accent4>
      <a:accent5>
        <a:srgbClr val="FDF3E7"/>
      </a:accent5>
      <a:accent6>
        <a:srgbClr val="5E3C7C"/>
      </a:accent6>
      <a:hlink>
        <a:srgbClr val="5E3C7C"/>
      </a:hlink>
      <a:folHlink>
        <a:srgbClr val="5E3C7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20993</TotalTime>
  <Words>1876</Words>
  <Application>Microsoft Macintosh PowerPoint</Application>
  <PresentationFormat>On-screen Show (4:3)</PresentationFormat>
  <Paragraphs>284</Paragraphs>
  <Slides>40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Myriad Pro</vt:lpstr>
      <vt:lpstr>Times New Roman</vt:lpstr>
      <vt:lpstr>Wingdings 2</vt:lpstr>
      <vt:lpstr>Frame</vt:lpstr>
      <vt:lpstr>STeLLA Scale Up and Sustainability Study (SSUP) </vt:lpstr>
      <vt:lpstr>Reflection on Day 1</vt:lpstr>
      <vt:lpstr>STeLLA Program Goals</vt:lpstr>
      <vt:lpstr>Winter Institute at a Glance</vt:lpstr>
      <vt:lpstr>STeLLA Norms</vt:lpstr>
      <vt:lpstr>Day 2 Focus Questions</vt:lpstr>
      <vt:lpstr>Preparing for Video Analysis:  The Context</vt:lpstr>
      <vt:lpstr>Video Analysis: Belcastro_L5_C1</vt:lpstr>
      <vt:lpstr>Matter</vt:lpstr>
      <vt:lpstr>Content Deepening: Teacher Set-up</vt:lpstr>
      <vt:lpstr>Link to our Last Lesson</vt:lpstr>
      <vt:lpstr>Returning to our DQB</vt:lpstr>
      <vt:lpstr>Lesson 6 Focus Question</vt:lpstr>
      <vt:lpstr>Removing pollutants </vt:lpstr>
      <vt:lpstr>Water Distillation Apparatus</vt:lpstr>
      <vt:lpstr>Video of Distillation</vt:lpstr>
      <vt:lpstr>Can we get the water to be safe again? </vt:lpstr>
      <vt:lpstr>Observations about Gas</vt:lpstr>
      <vt:lpstr>The PhET Computer Simulation</vt:lpstr>
      <vt:lpstr>Revising our Diagrams</vt:lpstr>
      <vt:lpstr>Idea Tracker</vt:lpstr>
      <vt:lpstr>Lesson 7 Focus Question</vt:lpstr>
      <vt:lpstr>The Pond – School System</vt:lpstr>
      <vt:lpstr>Creating a Class Consensus Model</vt:lpstr>
      <vt:lpstr>Pause and Reflect</vt:lpstr>
      <vt:lpstr>Pictures from Another School</vt:lpstr>
      <vt:lpstr>Data from Another School</vt:lpstr>
      <vt:lpstr> What is your explanation for the mystery pollutant? </vt:lpstr>
      <vt:lpstr>One last visit to our DQB</vt:lpstr>
      <vt:lpstr>Content Deepening: Teacher Set-up</vt:lpstr>
      <vt:lpstr>Content Deepening: Teacher Follow-Up </vt:lpstr>
      <vt:lpstr>Effective Science Teaching and Learning</vt:lpstr>
      <vt:lpstr>Curriculum Binders</vt:lpstr>
      <vt:lpstr>Lesson Plan Analysis</vt:lpstr>
      <vt:lpstr>Tell the Story…</vt:lpstr>
      <vt:lpstr>Lesson Plan Analysis: STeLLA Strategies</vt:lpstr>
      <vt:lpstr>Planning for Spring</vt:lpstr>
      <vt:lpstr>Day 2 Focus Questions</vt:lpstr>
      <vt:lpstr>Reflection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Genetics education needs to move beyond Mendel to combat white supremacy</dc:title>
  <dc:creator>Brian Donovan</dc:creator>
  <cp:lastModifiedBy>Anthony deFigio</cp:lastModifiedBy>
  <cp:revision>580</cp:revision>
  <dcterms:created xsi:type="dcterms:W3CDTF">2021-09-15T21:06:18Z</dcterms:created>
  <dcterms:modified xsi:type="dcterms:W3CDTF">2024-12-06T18:56:05Z</dcterms:modified>
</cp:coreProperties>
</file>