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05" r:id="rId2"/>
    <p:sldMasterId id="2147483687" r:id="rId3"/>
    <p:sldMasterId id="2147483669" r:id="rId4"/>
    <p:sldMasterId id="2147483660" r:id="rId5"/>
    <p:sldMasterId id="2147483708" r:id="rId6"/>
  </p:sldMasterIdLst>
  <p:notesMasterIdLst>
    <p:notesMasterId r:id="rId45"/>
  </p:notesMasterIdLst>
  <p:handoutMasterIdLst>
    <p:handoutMasterId r:id="rId46"/>
  </p:handoutMasterIdLst>
  <p:sldIdLst>
    <p:sldId id="669" r:id="rId7"/>
    <p:sldId id="670" r:id="rId8"/>
    <p:sldId id="671" r:id="rId9"/>
    <p:sldId id="672" r:id="rId10"/>
    <p:sldId id="673" r:id="rId11"/>
    <p:sldId id="674" r:id="rId12"/>
    <p:sldId id="675" r:id="rId13"/>
    <p:sldId id="694" r:id="rId14"/>
    <p:sldId id="539" r:id="rId15"/>
    <p:sldId id="676" r:id="rId16"/>
    <p:sldId id="538" r:id="rId17"/>
    <p:sldId id="654" r:id="rId18"/>
    <p:sldId id="662" r:id="rId19"/>
    <p:sldId id="655" r:id="rId20"/>
    <p:sldId id="656" r:id="rId21"/>
    <p:sldId id="657" r:id="rId22"/>
    <p:sldId id="658" r:id="rId23"/>
    <p:sldId id="659" r:id="rId24"/>
    <p:sldId id="667" r:id="rId25"/>
    <p:sldId id="664" r:id="rId26"/>
    <p:sldId id="680" r:id="rId27"/>
    <p:sldId id="569" r:id="rId28"/>
    <p:sldId id="571" r:id="rId29"/>
    <p:sldId id="681" r:id="rId30"/>
    <p:sldId id="682" r:id="rId31"/>
    <p:sldId id="683" r:id="rId32"/>
    <p:sldId id="684" r:id="rId33"/>
    <p:sldId id="685" r:id="rId34"/>
    <p:sldId id="686" r:id="rId35"/>
    <p:sldId id="687" r:id="rId36"/>
    <p:sldId id="688" r:id="rId37"/>
    <p:sldId id="689" r:id="rId38"/>
    <p:sldId id="690" r:id="rId39"/>
    <p:sldId id="691" r:id="rId40"/>
    <p:sldId id="692" r:id="rId41"/>
    <p:sldId id="541" r:id="rId42"/>
    <p:sldId id="693" r:id="rId43"/>
    <p:sldId id="27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2BFF58-6B64-4189-AD9A-4666BF177485}">
          <p14:sldIdLst>
            <p14:sldId id="669"/>
            <p14:sldId id="670"/>
            <p14:sldId id="671"/>
            <p14:sldId id="672"/>
            <p14:sldId id="673"/>
            <p14:sldId id="674"/>
            <p14:sldId id="675"/>
            <p14:sldId id="694"/>
            <p14:sldId id="539"/>
            <p14:sldId id="676"/>
            <p14:sldId id="538"/>
            <p14:sldId id="654"/>
            <p14:sldId id="662"/>
            <p14:sldId id="655"/>
            <p14:sldId id="656"/>
            <p14:sldId id="657"/>
            <p14:sldId id="658"/>
            <p14:sldId id="659"/>
            <p14:sldId id="667"/>
            <p14:sldId id="664"/>
            <p14:sldId id="680"/>
            <p14:sldId id="569"/>
            <p14:sldId id="571"/>
            <p14:sldId id="681"/>
            <p14:sldId id="682"/>
            <p14:sldId id="683"/>
            <p14:sldId id="684"/>
            <p14:sldId id="685"/>
            <p14:sldId id="686"/>
            <p14:sldId id="687"/>
            <p14:sldId id="688"/>
            <p14:sldId id="689"/>
            <p14:sldId id="690"/>
            <p14:sldId id="691"/>
            <p14:sldId id="692"/>
            <p14:sldId id="541"/>
            <p14:sldId id="693"/>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33B894-745C-D157-B840-9F6B25FB699C}" name="Belcastro,Amy" initials="AB" userId="S::abelcast@colostate.edu::9a6f5f2d-9fab-4364-979e-c96831d765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y Bintz" initials="JB" lastIdx="4" clrIdx="0">
    <p:extLst>
      <p:ext uri="{19B8F6BF-5375-455C-9EA6-DF929625EA0E}">
        <p15:presenceInfo xmlns:p15="http://schemas.microsoft.com/office/powerpoint/2012/main" userId="Jody Bintz" providerId="None"/>
      </p:ext>
    </p:extLst>
  </p:cmAuthor>
  <p:cmAuthor id="2" name="Amy Belcastro" initials="AB" lastIdx="4" clrIdx="1">
    <p:extLst>
      <p:ext uri="{19B8F6BF-5375-455C-9EA6-DF929625EA0E}">
        <p15:presenceInfo xmlns:p15="http://schemas.microsoft.com/office/powerpoint/2012/main" userId="S::abelcastro@bscs.org::d5307bc7-1e30-43eb-a70b-9105a7be5c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70" autoAdjust="0"/>
    <p:restoredTop sz="95321" autoAdjust="0"/>
  </p:normalViewPr>
  <p:slideViewPr>
    <p:cSldViewPr snapToGrid="0">
      <p:cViewPr>
        <p:scale>
          <a:sx n="110" d="100"/>
          <a:sy n="110" d="100"/>
        </p:scale>
        <p:origin x="776" y="-2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21" d="100"/>
          <a:sy n="121" d="100"/>
        </p:scale>
        <p:origin x="15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19A355-F30C-46FE-B7A4-69DC8135487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CF62A49-8118-42C0-A89A-8C8505FB4A13}">
      <dgm:prSet/>
      <dgm:spPr/>
      <dgm:t>
        <a:bodyPr/>
        <a:lstStyle/>
        <a:p>
          <a:r>
            <a:rPr lang="en-US" b="1"/>
            <a:t>The Basics</a:t>
          </a:r>
          <a:endParaRPr lang="en-US"/>
        </a:p>
      </dgm:t>
    </dgm:pt>
    <dgm:pt modelId="{0B807ED8-7381-4A5A-8BFC-1B569D78C709}" type="parTrans" cxnId="{85D1395C-D343-4419-9CE2-705C0E88327A}">
      <dgm:prSet/>
      <dgm:spPr/>
      <dgm:t>
        <a:bodyPr/>
        <a:lstStyle/>
        <a:p>
          <a:endParaRPr lang="en-US"/>
        </a:p>
      </dgm:t>
    </dgm:pt>
    <dgm:pt modelId="{51162BF8-6018-4529-A663-3DDF1815B3D6}" type="sibTrans" cxnId="{85D1395C-D343-4419-9CE2-705C0E88327A}">
      <dgm:prSet/>
      <dgm:spPr/>
      <dgm:t>
        <a:bodyPr/>
        <a:lstStyle/>
        <a:p>
          <a:endParaRPr lang="en-US"/>
        </a:p>
      </dgm:t>
    </dgm:pt>
    <dgm:pt modelId="{BBD3E84D-1B60-4D24-B180-054972F09C45}">
      <dgm:prSet/>
      <dgm:spPr/>
      <dgm:t>
        <a:bodyPr/>
        <a:lstStyle/>
        <a:p>
          <a:r>
            <a:rPr lang="en-US"/>
            <a:t>Arrive prepared and on time; stay for the duration</a:t>
          </a:r>
        </a:p>
      </dgm:t>
    </dgm:pt>
    <dgm:pt modelId="{CB0F5996-66E5-4A4E-BB10-630D16F7AE19}" type="parTrans" cxnId="{AB3D269D-4751-49A3-A193-E882923FAF88}">
      <dgm:prSet/>
      <dgm:spPr/>
      <dgm:t>
        <a:bodyPr/>
        <a:lstStyle/>
        <a:p>
          <a:endParaRPr lang="en-US"/>
        </a:p>
      </dgm:t>
    </dgm:pt>
    <dgm:pt modelId="{98CB7C09-BFAA-4585-A309-A7E2144EBE9F}" type="sibTrans" cxnId="{AB3D269D-4751-49A3-A193-E882923FAF88}">
      <dgm:prSet/>
      <dgm:spPr/>
      <dgm:t>
        <a:bodyPr/>
        <a:lstStyle/>
        <a:p>
          <a:endParaRPr lang="en-US"/>
        </a:p>
      </dgm:t>
    </dgm:pt>
    <dgm:pt modelId="{1531FCA3-318F-444F-B290-0F23100C9EFD}">
      <dgm:prSet/>
      <dgm:spPr/>
      <dgm:t>
        <a:bodyPr/>
        <a:lstStyle/>
        <a:p>
          <a:r>
            <a:rPr lang="en-US"/>
            <a:t>Remain attentive, thoughtful, and STeLLAful; eliminate interruptions (turn off cell phones, email)</a:t>
          </a:r>
        </a:p>
      </dgm:t>
    </dgm:pt>
    <dgm:pt modelId="{D3F323E8-6EC7-4BDA-860D-8AA8CF103235}" type="parTrans" cxnId="{6B74136B-617F-4726-9912-FBD5A51FD570}">
      <dgm:prSet/>
      <dgm:spPr/>
      <dgm:t>
        <a:bodyPr/>
        <a:lstStyle/>
        <a:p>
          <a:endParaRPr lang="en-US"/>
        </a:p>
      </dgm:t>
    </dgm:pt>
    <dgm:pt modelId="{43CAB32D-7F80-4CC1-997E-860211AD50EF}" type="sibTrans" cxnId="{6B74136B-617F-4726-9912-FBD5A51FD570}">
      <dgm:prSet/>
      <dgm:spPr/>
      <dgm:t>
        <a:bodyPr/>
        <a:lstStyle/>
        <a:p>
          <a:endParaRPr lang="en-US"/>
        </a:p>
      </dgm:t>
    </dgm:pt>
    <dgm:pt modelId="{6D6E9263-1451-4DC2-A3D9-F2CC01181F6B}">
      <dgm:prSet/>
      <dgm:spPr/>
      <dgm:t>
        <a:bodyPr/>
        <a:lstStyle/>
        <a:p>
          <a:r>
            <a:rPr lang="en-US"/>
            <a:t>Make room for participation from all (monitor your floor time)</a:t>
          </a:r>
        </a:p>
      </dgm:t>
    </dgm:pt>
    <dgm:pt modelId="{B7331CD6-502E-4070-9093-A36C792252FA}" type="parTrans" cxnId="{4E5890DB-4979-4ED6-908D-5B53D30B9865}">
      <dgm:prSet/>
      <dgm:spPr/>
      <dgm:t>
        <a:bodyPr/>
        <a:lstStyle/>
        <a:p>
          <a:endParaRPr lang="en-US"/>
        </a:p>
      </dgm:t>
    </dgm:pt>
    <dgm:pt modelId="{E1559CA8-B4DA-4AB6-9B9C-DA0319709689}" type="sibTrans" cxnId="{4E5890DB-4979-4ED6-908D-5B53D30B9865}">
      <dgm:prSet/>
      <dgm:spPr/>
      <dgm:t>
        <a:bodyPr/>
        <a:lstStyle/>
        <a:p>
          <a:endParaRPr lang="en-US"/>
        </a:p>
      </dgm:t>
    </dgm:pt>
    <dgm:pt modelId="{B2494A0C-451E-4E8B-B01B-46CDE19B78F6}">
      <dgm:prSet/>
      <dgm:spPr/>
      <dgm:t>
        <a:bodyPr/>
        <a:lstStyle/>
        <a:p>
          <a:r>
            <a:rPr lang="en-US" b="1"/>
            <a:t>The Heart of  STeLLA Lesson Analysis</a:t>
          </a:r>
          <a:endParaRPr lang="en-US"/>
        </a:p>
      </dgm:t>
    </dgm:pt>
    <dgm:pt modelId="{7002BFAB-9BD4-4FD6-96E3-A50AA5507793}" type="parTrans" cxnId="{E73F9FFD-E18E-4B2E-875B-B07533FA18CA}">
      <dgm:prSet/>
      <dgm:spPr/>
      <dgm:t>
        <a:bodyPr/>
        <a:lstStyle/>
        <a:p>
          <a:endParaRPr lang="en-US"/>
        </a:p>
      </dgm:t>
    </dgm:pt>
    <dgm:pt modelId="{A1A2D635-9615-4C4E-8CC2-43405E915766}" type="sibTrans" cxnId="{E73F9FFD-E18E-4B2E-875B-B07533FA18CA}">
      <dgm:prSet/>
      <dgm:spPr/>
      <dgm:t>
        <a:bodyPr/>
        <a:lstStyle/>
        <a:p>
          <a:endParaRPr lang="en-US"/>
        </a:p>
      </dgm:t>
    </dgm:pt>
    <dgm:pt modelId="{5DEBDD24-679D-4CAE-8C4D-41A705FF06E1}">
      <dgm:prSet/>
      <dgm:spPr/>
      <dgm:t>
        <a:bodyPr/>
        <a:lstStyle/>
        <a:p>
          <a:r>
            <a:rPr lang="en-US"/>
            <a:t>Keep the goal in mind: We are analyzing teaching to improve student learning  </a:t>
          </a:r>
        </a:p>
      </dgm:t>
    </dgm:pt>
    <dgm:pt modelId="{DFBC24AE-981E-404A-AED6-02D5C289A3D2}" type="parTrans" cxnId="{5EA80CD5-1CA1-4148-82E6-559D0A539FC6}">
      <dgm:prSet/>
      <dgm:spPr/>
      <dgm:t>
        <a:bodyPr/>
        <a:lstStyle/>
        <a:p>
          <a:endParaRPr lang="en-US"/>
        </a:p>
      </dgm:t>
    </dgm:pt>
    <dgm:pt modelId="{C0221E7A-7BB8-4E3A-9BD4-646A1EDB75AD}" type="sibTrans" cxnId="{5EA80CD5-1CA1-4148-82E6-559D0A539FC6}">
      <dgm:prSet/>
      <dgm:spPr/>
      <dgm:t>
        <a:bodyPr/>
        <a:lstStyle/>
        <a:p>
          <a:endParaRPr lang="en-US"/>
        </a:p>
      </dgm:t>
    </dgm:pt>
    <dgm:pt modelId="{8305C70C-F2D0-4268-BED3-43DC31B8989E}">
      <dgm:prSet/>
      <dgm:spPr/>
      <dgm:t>
        <a:bodyPr/>
        <a:lstStyle/>
        <a:p>
          <a:r>
            <a:rPr lang="en-US"/>
            <a:t>Share your ideas, uncertainties, confusions, disagreements, questions—open up time so this can happen!</a:t>
          </a:r>
        </a:p>
      </dgm:t>
    </dgm:pt>
    <dgm:pt modelId="{880541EC-1724-429B-B66B-268E05D6D60C}" type="parTrans" cxnId="{5F7A8AC9-A026-42C4-86AD-0B1F59F81A65}">
      <dgm:prSet/>
      <dgm:spPr/>
      <dgm:t>
        <a:bodyPr/>
        <a:lstStyle/>
        <a:p>
          <a:endParaRPr lang="en-US"/>
        </a:p>
      </dgm:t>
    </dgm:pt>
    <dgm:pt modelId="{EEFB31D9-0017-412C-B7F7-8462088F1686}" type="sibTrans" cxnId="{5F7A8AC9-A026-42C4-86AD-0B1F59F81A65}">
      <dgm:prSet/>
      <dgm:spPr/>
      <dgm:t>
        <a:bodyPr/>
        <a:lstStyle/>
        <a:p>
          <a:endParaRPr lang="en-US"/>
        </a:p>
      </dgm:t>
    </dgm:pt>
    <dgm:pt modelId="{8F9F233B-E647-4955-8700-61FC64FCDD4E}">
      <dgm:prSet/>
      <dgm:spPr/>
      <dgm:t>
        <a:bodyPr/>
        <a:lstStyle/>
        <a:p>
          <a:r>
            <a:rPr lang="en-US"/>
            <a:t>Expect and ask questions to deepen everyone’s learning—honor needs!</a:t>
          </a:r>
        </a:p>
      </dgm:t>
    </dgm:pt>
    <dgm:pt modelId="{D6AD9DF7-19D7-43B0-AF46-8E05B1DBE1B0}" type="parTrans" cxnId="{F30748FF-BAD5-4831-8576-01C9FFC827F5}">
      <dgm:prSet/>
      <dgm:spPr/>
      <dgm:t>
        <a:bodyPr/>
        <a:lstStyle/>
        <a:p>
          <a:endParaRPr lang="en-US"/>
        </a:p>
      </dgm:t>
    </dgm:pt>
    <dgm:pt modelId="{3E19A011-5B1B-41BC-B4B2-B890F4B818FF}" type="sibTrans" cxnId="{F30748FF-BAD5-4831-8576-01C9FFC827F5}">
      <dgm:prSet/>
      <dgm:spPr/>
      <dgm:t>
        <a:bodyPr/>
        <a:lstStyle/>
        <a:p>
          <a:endParaRPr lang="en-US"/>
        </a:p>
      </dgm:t>
    </dgm:pt>
    <dgm:pt modelId="{27BD0B11-8C3E-234B-99CA-41E6B4D93F62}" type="pres">
      <dgm:prSet presAssocID="{1B19A355-F30C-46FE-B7A4-69DC81354875}" presName="linear" presStyleCnt="0">
        <dgm:presLayoutVars>
          <dgm:animLvl val="lvl"/>
          <dgm:resizeHandles val="exact"/>
        </dgm:presLayoutVars>
      </dgm:prSet>
      <dgm:spPr/>
    </dgm:pt>
    <dgm:pt modelId="{78434BB4-3546-D44E-BE48-79B6854CF48D}" type="pres">
      <dgm:prSet presAssocID="{BCF62A49-8118-42C0-A89A-8C8505FB4A13}" presName="parentText" presStyleLbl="node1" presStyleIdx="0" presStyleCnt="2">
        <dgm:presLayoutVars>
          <dgm:chMax val="0"/>
          <dgm:bulletEnabled val="1"/>
        </dgm:presLayoutVars>
      </dgm:prSet>
      <dgm:spPr/>
    </dgm:pt>
    <dgm:pt modelId="{03AC0482-812A-734F-9AE0-1CABA31936C3}" type="pres">
      <dgm:prSet presAssocID="{BCF62A49-8118-42C0-A89A-8C8505FB4A13}" presName="childText" presStyleLbl="revTx" presStyleIdx="0" presStyleCnt="2">
        <dgm:presLayoutVars>
          <dgm:bulletEnabled val="1"/>
        </dgm:presLayoutVars>
      </dgm:prSet>
      <dgm:spPr/>
    </dgm:pt>
    <dgm:pt modelId="{62A2AE5F-A894-3343-B79D-1C96053C305A}" type="pres">
      <dgm:prSet presAssocID="{B2494A0C-451E-4E8B-B01B-46CDE19B78F6}" presName="parentText" presStyleLbl="node1" presStyleIdx="1" presStyleCnt="2">
        <dgm:presLayoutVars>
          <dgm:chMax val="0"/>
          <dgm:bulletEnabled val="1"/>
        </dgm:presLayoutVars>
      </dgm:prSet>
      <dgm:spPr/>
    </dgm:pt>
    <dgm:pt modelId="{D5642E87-6699-3247-B5D3-2ACC12E7B8F1}" type="pres">
      <dgm:prSet presAssocID="{B2494A0C-451E-4E8B-B01B-46CDE19B78F6}" presName="childText" presStyleLbl="revTx" presStyleIdx="1" presStyleCnt="2">
        <dgm:presLayoutVars>
          <dgm:bulletEnabled val="1"/>
        </dgm:presLayoutVars>
      </dgm:prSet>
      <dgm:spPr/>
    </dgm:pt>
  </dgm:ptLst>
  <dgm:cxnLst>
    <dgm:cxn modelId="{C191F902-33EE-B44C-A28D-D120989E7307}" type="presOf" srcId="{1B19A355-F30C-46FE-B7A4-69DC81354875}" destId="{27BD0B11-8C3E-234B-99CA-41E6B4D93F62}" srcOrd="0" destOrd="0" presId="urn:microsoft.com/office/officeart/2005/8/layout/vList2"/>
    <dgm:cxn modelId="{85D1395C-D343-4419-9CE2-705C0E88327A}" srcId="{1B19A355-F30C-46FE-B7A4-69DC81354875}" destId="{BCF62A49-8118-42C0-A89A-8C8505FB4A13}" srcOrd="0" destOrd="0" parTransId="{0B807ED8-7381-4A5A-8BFC-1B569D78C709}" sibTransId="{51162BF8-6018-4529-A663-3DDF1815B3D6}"/>
    <dgm:cxn modelId="{6B74136B-617F-4726-9912-FBD5A51FD570}" srcId="{BCF62A49-8118-42C0-A89A-8C8505FB4A13}" destId="{1531FCA3-318F-444F-B290-0F23100C9EFD}" srcOrd="1" destOrd="0" parTransId="{D3F323E8-6EC7-4BDA-860D-8AA8CF103235}" sibTransId="{43CAB32D-7F80-4CC1-997E-860211AD50EF}"/>
    <dgm:cxn modelId="{0458EE86-A160-5743-AF8E-D25D30CA64CF}" type="presOf" srcId="{6D6E9263-1451-4DC2-A3D9-F2CC01181F6B}" destId="{03AC0482-812A-734F-9AE0-1CABA31936C3}" srcOrd="0" destOrd="2" presId="urn:microsoft.com/office/officeart/2005/8/layout/vList2"/>
    <dgm:cxn modelId="{4990F886-0BC7-4741-B7DF-2B1E1708F1A4}" type="presOf" srcId="{1531FCA3-318F-444F-B290-0F23100C9EFD}" destId="{03AC0482-812A-734F-9AE0-1CABA31936C3}" srcOrd="0" destOrd="1" presId="urn:microsoft.com/office/officeart/2005/8/layout/vList2"/>
    <dgm:cxn modelId="{318ED395-6420-BA40-A034-9B6C812984FE}" type="presOf" srcId="{8305C70C-F2D0-4268-BED3-43DC31B8989E}" destId="{D5642E87-6699-3247-B5D3-2ACC12E7B8F1}" srcOrd="0" destOrd="1" presId="urn:microsoft.com/office/officeart/2005/8/layout/vList2"/>
    <dgm:cxn modelId="{AB3D269D-4751-49A3-A193-E882923FAF88}" srcId="{BCF62A49-8118-42C0-A89A-8C8505FB4A13}" destId="{BBD3E84D-1B60-4D24-B180-054972F09C45}" srcOrd="0" destOrd="0" parTransId="{CB0F5996-66E5-4A4E-BB10-630D16F7AE19}" sibTransId="{98CB7C09-BFAA-4585-A309-A7E2144EBE9F}"/>
    <dgm:cxn modelId="{65989DC3-2315-E14A-8780-2FAD4AD48C92}" type="presOf" srcId="{BBD3E84D-1B60-4D24-B180-054972F09C45}" destId="{03AC0482-812A-734F-9AE0-1CABA31936C3}" srcOrd="0" destOrd="0" presId="urn:microsoft.com/office/officeart/2005/8/layout/vList2"/>
    <dgm:cxn modelId="{A80B49C7-7280-434E-9F0F-4A25AE969CE0}" type="presOf" srcId="{BCF62A49-8118-42C0-A89A-8C8505FB4A13}" destId="{78434BB4-3546-D44E-BE48-79B6854CF48D}" srcOrd="0" destOrd="0" presId="urn:microsoft.com/office/officeart/2005/8/layout/vList2"/>
    <dgm:cxn modelId="{5F7A8AC9-A026-42C4-86AD-0B1F59F81A65}" srcId="{B2494A0C-451E-4E8B-B01B-46CDE19B78F6}" destId="{8305C70C-F2D0-4268-BED3-43DC31B8989E}" srcOrd="1" destOrd="0" parTransId="{880541EC-1724-429B-B66B-268E05D6D60C}" sibTransId="{EEFB31D9-0017-412C-B7F7-8462088F1686}"/>
    <dgm:cxn modelId="{76BBB8CA-3026-1449-9AB1-5EADD16795E4}" type="presOf" srcId="{8F9F233B-E647-4955-8700-61FC64FCDD4E}" destId="{D5642E87-6699-3247-B5D3-2ACC12E7B8F1}" srcOrd="0" destOrd="2" presId="urn:microsoft.com/office/officeart/2005/8/layout/vList2"/>
    <dgm:cxn modelId="{5EA80CD5-1CA1-4148-82E6-559D0A539FC6}" srcId="{B2494A0C-451E-4E8B-B01B-46CDE19B78F6}" destId="{5DEBDD24-679D-4CAE-8C4D-41A705FF06E1}" srcOrd="0" destOrd="0" parTransId="{DFBC24AE-981E-404A-AED6-02D5C289A3D2}" sibTransId="{C0221E7A-7BB8-4E3A-9BD4-646A1EDB75AD}"/>
    <dgm:cxn modelId="{4E5890DB-4979-4ED6-908D-5B53D30B9865}" srcId="{BCF62A49-8118-42C0-A89A-8C8505FB4A13}" destId="{6D6E9263-1451-4DC2-A3D9-F2CC01181F6B}" srcOrd="2" destOrd="0" parTransId="{B7331CD6-502E-4070-9093-A36C792252FA}" sibTransId="{E1559CA8-B4DA-4AB6-9B9C-DA0319709689}"/>
    <dgm:cxn modelId="{807D89E3-A662-DB42-BE86-61B7FA7B1245}" type="presOf" srcId="{5DEBDD24-679D-4CAE-8C4D-41A705FF06E1}" destId="{D5642E87-6699-3247-B5D3-2ACC12E7B8F1}" srcOrd="0" destOrd="0" presId="urn:microsoft.com/office/officeart/2005/8/layout/vList2"/>
    <dgm:cxn modelId="{C39404EB-98AE-5C42-A789-F1F7C625042F}" type="presOf" srcId="{B2494A0C-451E-4E8B-B01B-46CDE19B78F6}" destId="{62A2AE5F-A894-3343-B79D-1C96053C305A}" srcOrd="0" destOrd="0" presId="urn:microsoft.com/office/officeart/2005/8/layout/vList2"/>
    <dgm:cxn modelId="{E73F9FFD-E18E-4B2E-875B-B07533FA18CA}" srcId="{1B19A355-F30C-46FE-B7A4-69DC81354875}" destId="{B2494A0C-451E-4E8B-B01B-46CDE19B78F6}" srcOrd="1" destOrd="0" parTransId="{7002BFAB-9BD4-4FD6-96E3-A50AA5507793}" sibTransId="{A1A2D635-9615-4C4E-8CC2-43405E915766}"/>
    <dgm:cxn modelId="{F30748FF-BAD5-4831-8576-01C9FFC827F5}" srcId="{B2494A0C-451E-4E8B-B01B-46CDE19B78F6}" destId="{8F9F233B-E647-4955-8700-61FC64FCDD4E}" srcOrd="2" destOrd="0" parTransId="{D6AD9DF7-19D7-43B0-AF46-8E05B1DBE1B0}" sibTransId="{3E19A011-5B1B-41BC-B4B2-B890F4B818FF}"/>
    <dgm:cxn modelId="{1BC20428-C9A0-6A44-ADD4-4B3A895E7BE7}" type="presParOf" srcId="{27BD0B11-8C3E-234B-99CA-41E6B4D93F62}" destId="{78434BB4-3546-D44E-BE48-79B6854CF48D}" srcOrd="0" destOrd="0" presId="urn:microsoft.com/office/officeart/2005/8/layout/vList2"/>
    <dgm:cxn modelId="{095DB62B-7947-CD44-8128-E665A2E0190D}" type="presParOf" srcId="{27BD0B11-8C3E-234B-99CA-41E6B4D93F62}" destId="{03AC0482-812A-734F-9AE0-1CABA31936C3}" srcOrd="1" destOrd="0" presId="urn:microsoft.com/office/officeart/2005/8/layout/vList2"/>
    <dgm:cxn modelId="{18E7B56F-333A-BE4F-B930-884DD76595D9}" type="presParOf" srcId="{27BD0B11-8C3E-234B-99CA-41E6B4D93F62}" destId="{62A2AE5F-A894-3343-B79D-1C96053C305A}" srcOrd="2" destOrd="0" presId="urn:microsoft.com/office/officeart/2005/8/layout/vList2"/>
    <dgm:cxn modelId="{270CF860-961D-6543-B0A5-349671AA4228}" type="presParOf" srcId="{27BD0B11-8C3E-234B-99CA-41E6B4D93F62}" destId="{D5642E87-6699-3247-B5D3-2ACC12E7B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9A355-F30C-46FE-B7A4-69DC8135487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CF62A49-8118-42C0-A89A-8C8505FB4A13}">
      <dgm:prSet/>
      <dgm:spPr/>
      <dgm:t>
        <a:bodyPr/>
        <a:lstStyle/>
        <a:p>
          <a:r>
            <a:rPr lang="en-US" b="1"/>
            <a:t>The Basics</a:t>
          </a:r>
          <a:endParaRPr lang="en-US"/>
        </a:p>
      </dgm:t>
    </dgm:pt>
    <dgm:pt modelId="{0B807ED8-7381-4A5A-8BFC-1B569D78C709}" type="parTrans" cxnId="{85D1395C-D343-4419-9CE2-705C0E88327A}">
      <dgm:prSet/>
      <dgm:spPr/>
      <dgm:t>
        <a:bodyPr/>
        <a:lstStyle/>
        <a:p>
          <a:endParaRPr lang="en-US"/>
        </a:p>
      </dgm:t>
    </dgm:pt>
    <dgm:pt modelId="{51162BF8-6018-4529-A663-3DDF1815B3D6}" type="sibTrans" cxnId="{85D1395C-D343-4419-9CE2-705C0E88327A}">
      <dgm:prSet/>
      <dgm:spPr/>
      <dgm:t>
        <a:bodyPr/>
        <a:lstStyle/>
        <a:p>
          <a:endParaRPr lang="en-US"/>
        </a:p>
      </dgm:t>
    </dgm:pt>
    <dgm:pt modelId="{BBD3E84D-1B60-4D24-B180-054972F09C45}">
      <dgm:prSet/>
      <dgm:spPr/>
      <dgm:t>
        <a:bodyPr/>
        <a:lstStyle/>
        <a:p>
          <a:r>
            <a:rPr lang="en-US"/>
            <a:t>Arrive prepared and on time; stay for the duration</a:t>
          </a:r>
        </a:p>
      </dgm:t>
    </dgm:pt>
    <dgm:pt modelId="{CB0F5996-66E5-4A4E-BB10-630D16F7AE19}" type="parTrans" cxnId="{AB3D269D-4751-49A3-A193-E882923FAF88}">
      <dgm:prSet/>
      <dgm:spPr/>
      <dgm:t>
        <a:bodyPr/>
        <a:lstStyle/>
        <a:p>
          <a:endParaRPr lang="en-US"/>
        </a:p>
      </dgm:t>
    </dgm:pt>
    <dgm:pt modelId="{98CB7C09-BFAA-4585-A309-A7E2144EBE9F}" type="sibTrans" cxnId="{AB3D269D-4751-49A3-A193-E882923FAF88}">
      <dgm:prSet/>
      <dgm:spPr/>
      <dgm:t>
        <a:bodyPr/>
        <a:lstStyle/>
        <a:p>
          <a:endParaRPr lang="en-US"/>
        </a:p>
      </dgm:t>
    </dgm:pt>
    <dgm:pt modelId="{1531FCA3-318F-444F-B290-0F23100C9EFD}">
      <dgm:prSet/>
      <dgm:spPr/>
      <dgm:t>
        <a:bodyPr/>
        <a:lstStyle/>
        <a:p>
          <a:r>
            <a:rPr lang="en-US"/>
            <a:t>Remain attentive, thoughtful, and STeLLAful; eliminate interruptions (turn off cell phones, email)</a:t>
          </a:r>
        </a:p>
      </dgm:t>
    </dgm:pt>
    <dgm:pt modelId="{D3F323E8-6EC7-4BDA-860D-8AA8CF103235}" type="parTrans" cxnId="{6B74136B-617F-4726-9912-FBD5A51FD570}">
      <dgm:prSet/>
      <dgm:spPr/>
      <dgm:t>
        <a:bodyPr/>
        <a:lstStyle/>
        <a:p>
          <a:endParaRPr lang="en-US"/>
        </a:p>
      </dgm:t>
    </dgm:pt>
    <dgm:pt modelId="{43CAB32D-7F80-4CC1-997E-860211AD50EF}" type="sibTrans" cxnId="{6B74136B-617F-4726-9912-FBD5A51FD570}">
      <dgm:prSet/>
      <dgm:spPr/>
      <dgm:t>
        <a:bodyPr/>
        <a:lstStyle/>
        <a:p>
          <a:endParaRPr lang="en-US"/>
        </a:p>
      </dgm:t>
    </dgm:pt>
    <dgm:pt modelId="{6D6E9263-1451-4DC2-A3D9-F2CC01181F6B}">
      <dgm:prSet/>
      <dgm:spPr/>
      <dgm:t>
        <a:bodyPr/>
        <a:lstStyle/>
        <a:p>
          <a:r>
            <a:rPr lang="en-US"/>
            <a:t>Make room for participation from all (monitor your floor time)</a:t>
          </a:r>
        </a:p>
      </dgm:t>
    </dgm:pt>
    <dgm:pt modelId="{B7331CD6-502E-4070-9093-A36C792252FA}" type="parTrans" cxnId="{4E5890DB-4979-4ED6-908D-5B53D30B9865}">
      <dgm:prSet/>
      <dgm:spPr/>
      <dgm:t>
        <a:bodyPr/>
        <a:lstStyle/>
        <a:p>
          <a:endParaRPr lang="en-US"/>
        </a:p>
      </dgm:t>
    </dgm:pt>
    <dgm:pt modelId="{E1559CA8-B4DA-4AB6-9B9C-DA0319709689}" type="sibTrans" cxnId="{4E5890DB-4979-4ED6-908D-5B53D30B9865}">
      <dgm:prSet/>
      <dgm:spPr/>
      <dgm:t>
        <a:bodyPr/>
        <a:lstStyle/>
        <a:p>
          <a:endParaRPr lang="en-US"/>
        </a:p>
      </dgm:t>
    </dgm:pt>
    <dgm:pt modelId="{B2494A0C-451E-4E8B-B01B-46CDE19B78F6}">
      <dgm:prSet/>
      <dgm:spPr/>
      <dgm:t>
        <a:bodyPr/>
        <a:lstStyle/>
        <a:p>
          <a:r>
            <a:rPr lang="en-US" b="1"/>
            <a:t>The Heart of  STeLLA Lesson Analysis</a:t>
          </a:r>
          <a:endParaRPr lang="en-US"/>
        </a:p>
      </dgm:t>
    </dgm:pt>
    <dgm:pt modelId="{7002BFAB-9BD4-4FD6-96E3-A50AA5507793}" type="parTrans" cxnId="{E73F9FFD-E18E-4B2E-875B-B07533FA18CA}">
      <dgm:prSet/>
      <dgm:spPr/>
      <dgm:t>
        <a:bodyPr/>
        <a:lstStyle/>
        <a:p>
          <a:endParaRPr lang="en-US"/>
        </a:p>
      </dgm:t>
    </dgm:pt>
    <dgm:pt modelId="{A1A2D635-9615-4C4E-8CC2-43405E915766}" type="sibTrans" cxnId="{E73F9FFD-E18E-4B2E-875B-B07533FA18CA}">
      <dgm:prSet/>
      <dgm:spPr/>
      <dgm:t>
        <a:bodyPr/>
        <a:lstStyle/>
        <a:p>
          <a:endParaRPr lang="en-US"/>
        </a:p>
      </dgm:t>
    </dgm:pt>
    <dgm:pt modelId="{5DEBDD24-679D-4CAE-8C4D-41A705FF06E1}">
      <dgm:prSet/>
      <dgm:spPr/>
      <dgm:t>
        <a:bodyPr/>
        <a:lstStyle/>
        <a:p>
          <a:r>
            <a:rPr lang="en-US"/>
            <a:t>Keep the goal in mind: We are analyzing teaching to improve student learning  </a:t>
          </a:r>
        </a:p>
      </dgm:t>
    </dgm:pt>
    <dgm:pt modelId="{DFBC24AE-981E-404A-AED6-02D5C289A3D2}" type="parTrans" cxnId="{5EA80CD5-1CA1-4148-82E6-559D0A539FC6}">
      <dgm:prSet/>
      <dgm:spPr/>
      <dgm:t>
        <a:bodyPr/>
        <a:lstStyle/>
        <a:p>
          <a:endParaRPr lang="en-US"/>
        </a:p>
      </dgm:t>
    </dgm:pt>
    <dgm:pt modelId="{C0221E7A-7BB8-4E3A-9BD4-646A1EDB75AD}" type="sibTrans" cxnId="{5EA80CD5-1CA1-4148-82E6-559D0A539FC6}">
      <dgm:prSet/>
      <dgm:spPr/>
      <dgm:t>
        <a:bodyPr/>
        <a:lstStyle/>
        <a:p>
          <a:endParaRPr lang="en-US"/>
        </a:p>
      </dgm:t>
    </dgm:pt>
    <dgm:pt modelId="{8305C70C-F2D0-4268-BED3-43DC31B8989E}">
      <dgm:prSet/>
      <dgm:spPr/>
      <dgm:t>
        <a:bodyPr/>
        <a:lstStyle/>
        <a:p>
          <a:r>
            <a:rPr lang="en-US"/>
            <a:t>Share your ideas, uncertainties, confusions, disagreements, questions—open up time so this can happen!</a:t>
          </a:r>
        </a:p>
      </dgm:t>
    </dgm:pt>
    <dgm:pt modelId="{880541EC-1724-429B-B66B-268E05D6D60C}" type="parTrans" cxnId="{5F7A8AC9-A026-42C4-86AD-0B1F59F81A65}">
      <dgm:prSet/>
      <dgm:spPr/>
      <dgm:t>
        <a:bodyPr/>
        <a:lstStyle/>
        <a:p>
          <a:endParaRPr lang="en-US"/>
        </a:p>
      </dgm:t>
    </dgm:pt>
    <dgm:pt modelId="{EEFB31D9-0017-412C-B7F7-8462088F1686}" type="sibTrans" cxnId="{5F7A8AC9-A026-42C4-86AD-0B1F59F81A65}">
      <dgm:prSet/>
      <dgm:spPr/>
      <dgm:t>
        <a:bodyPr/>
        <a:lstStyle/>
        <a:p>
          <a:endParaRPr lang="en-US"/>
        </a:p>
      </dgm:t>
    </dgm:pt>
    <dgm:pt modelId="{8F9F233B-E647-4955-8700-61FC64FCDD4E}">
      <dgm:prSet/>
      <dgm:spPr/>
      <dgm:t>
        <a:bodyPr/>
        <a:lstStyle/>
        <a:p>
          <a:r>
            <a:rPr lang="en-US"/>
            <a:t>Expect and ask questions to deepen everyone’s learning—honor needs!</a:t>
          </a:r>
        </a:p>
      </dgm:t>
    </dgm:pt>
    <dgm:pt modelId="{D6AD9DF7-19D7-43B0-AF46-8E05B1DBE1B0}" type="parTrans" cxnId="{F30748FF-BAD5-4831-8576-01C9FFC827F5}">
      <dgm:prSet/>
      <dgm:spPr/>
      <dgm:t>
        <a:bodyPr/>
        <a:lstStyle/>
        <a:p>
          <a:endParaRPr lang="en-US"/>
        </a:p>
      </dgm:t>
    </dgm:pt>
    <dgm:pt modelId="{3E19A011-5B1B-41BC-B4B2-B890F4B818FF}" type="sibTrans" cxnId="{F30748FF-BAD5-4831-8576-01C9FFC827F5}">
      <dgm:prSet/>
      <dgm:spPr/>
      <dgm:t>
        <a:bodyPr/>
        <a:lstStyle/>
        <a:p>
          <a:endParaRPr lang="en-US"/>
        </a:p>
      </dgm:t>
    </dgm:pt>
    <dgm:pt modelId="{27BD0B11-8C3E-234B-99CA-41E6B4D93F62}" type="pres">
      <dgm:prSet presAssocID="{1B19A355-F30C-46FE-B7A4-69DC81354875}" presName="linear" presStyleCnt="0">
        <dgm:presLayoutVars>
          <dgm:animLvl val="lvl"/>
          <dgm:resizeHandles val="exact"/>
        </dgm:presLayoutVars>
      </dgm:prSet>
      <dgm:spPr/>
    </dgm:pt>
    <dgm:pt modelId="{78434BB4-3546-D44E-BE48-79B6854CF48D}" type="pres">
      <dgm:prSet presAssocID="{BCF62A49-8118-42C0-A89A-8C8505FB4A13}" presName="parentText" presStyleLbl="node1" presStyleIdx="0" presStyleCnt="2">
        <dgm:presLayoutVars>
          <dgm:chMax val="0"/>
          <dgm:bulletEnabled val="1"/>
        </dgm:presLayoutVars>
      </dgm:prSet>
      <dgm:spPr/>
    </dgm:pt>
    <dgm:pt modelId="{03AC0482-812A-734F-9AE0-1CABA31936C3}" type="pres">
      <dgm:prSet presAssocID="{BCF62A49-8118-42C0-A89A-8C8505FB4A13}" presName="childText" presStyleLbl="revTx" presStyleIdx="0" presStyleCnt="2">
        <dgm:presLayoutVars>
          <dgm:bulletEnabled val="1"/>
        </dgm:presLayoutVars>
      </dgm:prSet>
      <dgm:spPr/>
    </dgm:pt>
    <dgm:pt modelId="{62A2AE5F-A894-3343-B79D-1C96053C305A}" type="pres">
      <dgm:prSet presAssocID="{B2494A0C-451E-4E8B-B01B-46CDE19B78F6}" presName="parentText" presStyleLbl="node1" presStyleIdx="1" presStyleCnt="2">
        <dgm:presLayoutVars>
          <dgm:chMax val="0"/>
          <dgm:bulletEnabled val="1"/>
        </dgm:presLayoutVars>
      </dgm:prSet>
      <dgm:spPr/>
    </dgm:pt>
    <dgm:pt modelId="{D5642E87-6699-3247-B5D3-2ACC12E7B8F1}" type="pres">
      <dgm:prSet presAssocID="{B2494A0C-451E-4E8B-B01B-46CDE19B78F6}" presName="childText" presStyleLbl="revTx" presStyleIdx="1" presStyleCnt="2">
        <dgm:presLayoutVars>
          <dgm:bulletEnabled val="1"/>
        </dgm:presLayoutVars>
      </dgm:prSet>
      <dgm:spPr/>
    </dgm:pt>
  </dgm:ptLst>
  <dgm:cxnLst>
    <dgm:cxn modelId="{C191F902-33EE-B44C-A28D-D120989E7307}" type="presOf" srcId="{1B19A355-F30C-46FE-B7A4-69DC81354875}" destId="{27BD0B11-8C3E-234B-99CA-41E6B4D93F62}" srcOrd="0" destOrd="0" presId="urn:microsoft.com/office/officeart/2005/8/layout/vList2"/>
    <dgm:cxn modelId="{85D1395C-D343-4419-9CE2-705C0E88327A}" srcId="{1B19A355-F30C-46FE-B7A4-69DC81354875}" destId="{BCF62A49-8118-42C0-A89A-8C8505FB4A13}" srcOrd="0" destOrd="0" parTransId="{0B807ED8-7381-4A5A-8BFC-1B569D78C709}" sibTransId="{51162BF8-6018-4529-A663-3DDF1815B3D6}"/>
    <dgm:cxn modelId="{6B74136B-617F-4726-9912-FBD5A51FD570}" srcId="{BCF62A49-8118-42C0-A89A-8C8505FB4A13}" destId="{1531FCA3-318F-444F-B290-0F23100C9EFD}" srcOrd="1" destOrd="0" parTransId="{D3F323E8-6EC7-4BDA-860D-8AA8CF103235}" sibTransId="{43CAB32D-7F80-4CC1-997E-860211AD50EF}"/>
    <dgm:cxn modelId="{0458EE86-A160-5743-AF8E-D25D30CA64CF}" type="presOf" srcId="{6D6E9263-1451-4DC2-A3D9-F2CC01181F6B}" destId="{03AC0482-812A-734F-9AE0-1CABA31936C3}" srcOrd="0" destOrd="2" presId="urn:microsoft.com/office/officeart/2005/8/layout/vList2"/>
    <dgm:cxn modelId="{4990F886-0BC7-4741-B7DF-2B1E1708F1A4}" type="presOf" srcId="{1531FCA3-318F-444F-B290-0F23100C9EFD}" destId="{03AC0482-812A-734F-9AE0-1CABA31936C3}" srcOrd="0" destOrd="1" presId="urn:microsoft.com/office/officeart/2005/8/layout/vList2"/>
    <dgm:cxn modelId="{318ED395-6420-BA40-A034-9B6C812984FE}" type="presOf" srcId="{8305C70C-F2D0-4268-BED3-43DC31B8989E}" destId="{D5642E87-6699-3247-B5D3-2ACC12E7B8F1}" srcOrd="0" destOrd="1" presId="urn:microsoft.com/office/officeart/2005/8/layout/vList2"/>
    <dgm:cxn modelId="{AB3D269D-4751-49A3-A193-E882923FAF88}" srcId="{BCF62A49-8118-42C0-A89A-8C8505FB4A13}" destId="{BBD3E84D-1B60-4D24-B180-054972F09C45}" srcOrd="0" destOrd="0" parTransId="{CB0F5996-66E5-4A4E-BB10-630D16F7AE19}" sibTransId="{98CB7C09-BFAA-4585-A309-A7E2144EBE9F}"/>
    <dgm:cxn modelId="{65989DC3-2315-E14A-8780-2FAD4AD48C92}" type="presOf" srcId="{BBD3E84D-1B60-4D24-B180-054972F09C45}" destId="{03AC0482-812A-734F-9AE0-1CABA31936C3}" srcOrd="0" destOrd="0" presId="urn:microsoft.com/office/officeart/2005/8/layout/vList2"/>
    <dgm:cxn modelId="{A80B49C7-7280-434E-9F0F-4A25AE969CE0}" type="presOf" srcId="{BCF62A49-8118-42C0-A89A-8C8505FB4A13}" destId="{78434BB4-3546-D44E-BE48-79B6854CF48D}" srcOrd="0" destOrd="0" presId="urn:microsoft.com/office/officeart/2005/8/layout/vList2"/>
    <dgm:cxn modelId="{5F7A8AC9-A026-42C4-86AD-0B1F59F81A65}" srcId="{B2494A0C-451E-4E8B-B01B-46CDE19B78F6}" destId="{8305C70C-F2D0-4268-BED3-43DC31B8989E}" srcOrd="1" destOrd="0" parTransId="{880541EC-1724-429B-B66B-268E05D6D60C}" sibTransId="{EEFB31D9-0017-412C-B7F7-8462088F1686}"/>
    <dgm:cxn modelId="{76BBB8CA-3026-1449-9AB1-5EADD16795E4}" type="presOf" srcId="{8F9F233B-E647-4955-8700-61FC64FCDD4E}" destId="{D5642E87-6699-3247-B5D3-2ACC12E7B8F1}" srcOrd="0" destOrd="2" presId="urn:microsoft.com/office/officeart/2005/8/layout/vList2"/>
    <dgm:cxn modelId="{5EA80CD5-1CA1-4148-82E6-559D0A539FC6}" srcId="{B2494A0C-451E-4E8B-B01B-46CDE19B78F6}" destId="{5DEBDD24-679D-4CAE-8C4D-41A705FF06E1}" srcOrd="0" destOrd="0" parTransId="{DFBC24AE-981E-404A-AED6-02D5C289A3D2}" sibTransId="{C0221E7A-7BB8-4E3A-9BD4-646A1EDB75AD}"/>
    <dgm:cxn modelId="{4E5890DB-4979-4ED6-908D-5B53D30B9865}" srcId="{BCF62A49-8118-42C0-A89A-8C8505FB4A13}" destId="{6D6E9263-1451-4DC2-A3D9-F2CC01181F6B}" srcOrd="2" destOrd="0" parTransId="{B7331CD6-502E-4070-9093-A36C792252FA}" sibTransId="{E1559CA8-B4DA-4AB6-9B9C-DA0319709689}"/>
    <dgm:cxn modelId="{807D89E3-A662-DB42-BE86-61B7FA7B1245}" type="presOf" srcId="{5DEBDD24-679D-4CAE-8C4D-41A705FF06E1}" destId="{D5642E87-6699-3247-B5D3-2ACC12E7B8F1}" srcOrd="0" destOrd="0" presId="urn:microsoft.com/office/officeart/2005/8/layout/vList2"/>
    <dgm:cxn modelId="{C39404EB-98AE-5C42-A789-F1F7C625042F}" type="presOf" srcId="{B2494A0C-451E-4E8B-B01B-46CDE19B78F6}" destId="{62A2AE5F-A894-3343-B79D-1C96053C305A}" srcOrd="0" destOrd="0" presId="urn:microsoft.com/office/officeart/2005/8/layout/vList2"/>
    <dgm:cxn modelId="{E73F9FFD-E18E-4B2E-875B-B07533FA18CA}" srcId="{1B19A355-F30C-46FE-B7A4-69DC81354875}" destId="{B2494A0C-451E-4E8B-B01B-46CDE19B78F6}" srcOrd="1" destOrd="0" parTransId="{7002BFAB-9BD4-4FD6-96E3-A50AA5507793}" sibTransId="{A1A2D635-9615-4C4E-8CC2-43405E915766}"/>
    <dgm:cxn modelId="{F30748FF-BAD5-4831-8576-01C9FFC827F5}" srcId="{B2494A0C-451E-4E8B-B01B-46CDE19B78F6}" destId="{8F9F233B-E647-4955-8700-61FC64FCDD4E}" srcOrd="2" destOrd="0" parTransId="{D6AD9DF7-19D7-43B0-AF46-8E05B1DBE1B0}" sibTransId="{3E19A011-5B1B-41BC-B4B2-B890F4B818FF}"/>
    <dgm:cxn modelId="{1BC20428-C9A0-6A44-ADD4-4B3A895E7BE7}" type="presParOf" srcId="{27BD0B11-8C3E-234B-99CA-41E6B4D93F62}" destId="{78434BB4-3546-D44E-BE48-79B6854CF48D}" srcOrd="0" destOrd="0" presId="urn:microsoft.com/office/officeart/2005/8/layout/vList2"/>
    <dgm:cxn modelId="{095DB62B-7947-CD44-8128-E665A2E0190D}" type="presParOf" srcId="{27BD0B11-8C3E-234B-99CA-41E6B4D93F62}" destId="{03AC0482-812A-734F-9AE0-1CABA31936C3}" srcOrd="1" destOrd="0" presId="urn:microsoft.com/office/officeart/2005/8/layout/vList2"/>
    <dgm:cxn modelId="{18E7B56F-333A-BE4F-B930-884DD76595D9}" type="presParOf" srcId="{27BD0B11-8C3E-234B-99CA-41E6B4D93F62}" destId="{62A2AE5F-A894-3343-B79D-1C96053C305A}" srcOrd="2" destOrd="0" presId="urn:microsoft.com/office/officeart/2005/8/layout/vList2"/>
    <dgm:cxn modelId="{270CF860-961D-6543-B0A5-349671AA4228}" type="presParOf" srcId="{27BD0B11-8C3E-234B-99CA-41E6B4D93F62}" destId="{D5642E87-6699-3247-B5D3-2ACC12E7B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4BB4-3546-D44E-BE48-79B6854CF48D}">
      <dsp:nvSpPr>
        <dsp:cNvPr id="0" name=""/>
        <dsp:cNvSpPr/>
      </dsp:nvSpPr>
      <dsp:spPr>
        <a:xfrm>
          <a:off x="0" y="7200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Basics</a:t>
          </a:r>
          <a:endParaRPr lang="en-US" sz="2400" kern="1200"/>
        </a:p>
      </dsp:txBody>
      <dsp:txXfrm>
        <a:off x="28100" y="100100"/>
        <a:ext cx="5430200" cy="519439"/>
      </dsp:txXfrm>
    </dsp:sp>
    <dsp:sp modelId="{03AC0482-812A-734F-9AE0-1CABA31936C3}">
      <dsp:nvSpPr>
        <dsp:cNvPr id="0" name=""/>
        <dsp:cNvSpPr/>
      </dsp:nvSpPr>
      <dsp:spPr>
        <a:xfrm>
          <a:off x="0" y="647639"/>
          <a:ext cx="54864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Arrive prepared and on time; stay for the duration</a:t>
          </a:r>
        </a:p>
        <a:p>
          <a:pPr marL="171450" lvl="1" indent="-171450" algn="l" defTabSz="844550">
            <a:lnSpc>
              <a:spcPct val="90000"/>
            </a:lnSpc>
            <a:spcBef>
              <a:spcPct val="0"/>
            </a:spcBef>
            <a:spcAft>
              <a:spcPct val="20000"/>
            </a:spcAft>
            <a:buChar char="•"/>
          </a:pPr>
          <a:r>
            <a:rPr lang="en-US" sz="1900" kern="1200"/>
            <a:t>Remain attentive, thoughtful, and STeLLAful; eliminate interruptions (turn off cell phones, email)</a:t>
          </a:r>
        </a:p>
        <a:p>
          <a:pPr marL="171450" lvl="1" indent="-171450" algn="l" defTabSz="844550">
            <a:lnSpc>
              <a:spcPct val="90000"/>
            </a:lnSpc>
            <a:spcBef>
              <a:spcPct val="0"/>
            </a:spcBef>
            <a:spcAft>
              <a:spcPct val="20000"/>
            </a:spcAft>
            <a:buChar char="•"/>
          </a:pPr>
          <a:r>
            <a:rPr lang="en-US" sz="1900" kern="1200"/>
            <a:t>Make room for participation from all (monitor your floor time)</a:t>
          </a:r>
        </a:p>
      </dsp:txBody>
      <dsp:txXfrm>
        <a:off x="0" y="647639"/>
        <a:ext cx="5486400" cy="1788480"/>
      </dsp:txXfrm>
    </dsp:sp>
    <dsp:sp modelId="{62A2AE5F-A894-3343-B79D-1C96053C305A}">
      <dsp:nvSpPr>
        <dsp:cNvPr id="0" name=""/>
        <dsp:cNvSpPr/>
      </dsp:nvSpPr>
      <dsp:spPr>
        <a:xfrm>
          <a:off x="0" y="243612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Heart of  STeLLA Lesson Analysis</a:t>
          </a:r>
          <a:endParaRPr lang="en-US" sz="2400" kern="1200"/>
        </a:p>
      </dsp:txBody>
      <dsp:txXfrm>
        <a:off x="28100" y="2464220"/>
        <a:ext cx="5430200" cy="519439"/>
      </dsp:txXfrm>
    </dsp:sp>
    <dsp:sp modelId="{D5642E87-6699-3247-B5D3-2ACC12E7B8F1}">
      <dsp:nvSpPr>
        <dsp:cNvPr id="0" name=""/>
        <dsp:cNvSpPr/>
      </dsp:nvSpPr>
      <dsp:spPr>
        <a:xfrm>
          <a:off x="0" y="3011760"/>
          <a:ext cx="5486400"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Keep the goal in mind: We are analyzing teaching to improve student learning  </a:t>
          </a:r>
        </a:p>
        <a:p>
          <a:pPr marL="171450" lvl="1" indent="-171450" algn="l" defTabSz="844550">
            <a:lnSpc>
              <a:spcPct val="90000"/>
            </a:lnSpc>
            <a:spcBef>
              <a:spcPct val="0"/>
            </a:spcBef>
            <a:spcAft>
              <a:spcPct val="20000"/>
            </a:spcAft>
            <a:buChar char="•"/>
          </a:pPr>
          <a:r>
            <a:rPr lang="en-US" sz="1900" kern="1200"/>
            <a:t>Share your ideas, uncertainties, confusions, disagreements, questions—open up time so this can happen!</a:t>
          </a:r>
        </a:p>
        <a:p>
          <a:pPr marL="171450" lvl="1" indent="-171450" algn="l" defTabSz="844550">
            <a:lnSpc>
              <a:spcPct val="90000"/>
            </a:lnSpc>
            <a:spcBef>
              <a:spcPct val="0"/>
            </a:spcBef>
            <a:spcAft>
              <a:spcPct val="20000"/>
            </a:spcAft>
            <a:buChar char="•"/>
          </a:pPr>
          <a:r>
            <a:rPr lang="en-US" sz="1900" kern="1200"/>
            <a:t>Expect and ask questions to deepen everyone’s learning—honor needs!</a:t>
          </a:r>
        </a:p>
      </dsp:txBody>
      <dsp:txXfrm>
        <a:off x="0" y="3011760"/>
        <a:ext cx="5486400" cy="203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4BB4-3546-D44E-BE48-79B6854CF48D}">
      <dsp:nvSpPr>
        <dsp:cNvPr id="0" name=""/>
        <dsp:cNvSpPr/>
      </dsp:nvSpPr>
      <dsp:spPr>
        <a:xfrm>
          <a:off x="0" y="7200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Basics</a:t>
          </a:r>
          <a:endParaRPr lang="en-US" sz="2400" kern="1200"/>
        </a:p>
      </dsp:txBody>
      <dsp:txXfrm>
        <a:off x="28100" y="100100"/>
        <a:ext cx="5430200" cy="519439"/>
      </dsp:txXfrm>
    </dsp:sp>
    <dsp:sp modelId="{03AC0482-812A-734F-9AE0-1CABA31936C3}">
      <dsp:nvSpPr>
        <dsp:cNvPr id="0" name=""/>
        <dsp:cNvSpPr/>
      </dsp:nvSpPr>
      <dsp:spPr>
        <a:xfrm>
          <a:off x="0" y="647639"/>
          <a:ext cx="54864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Arrive prepared and on time; stay for the duration</a:t>
          </a:r>
        </a:p>
        <a:p>
          <a:pPr marL="171450" lvl="1" indent="-171450" algn="l" defTabSz="844550">
            <a:lnSpc>
              <a:spcPct val="90000"/>
            </a:lnSpc>
            <a:spcBef>
              <a:spcPct val="0"/>
            </a:spcBef>
            <a:spcAft>
              <a:spcPct val="20000"/>
            </a:spcAft>
            <a:buChar char="•"/>
          </a:pPr>
          <a:r>
            <a:rPr lang="en-US" sz="1900" kern="1200"/>
            <a:t>Remain attentive, thoughtful, and STeLLAful; eliminate interruptions (turn off cell phones, email)</a:t>
          </a:r>
        </a:p>
        <a:p>
          <a:pPr marL="171450" lvl="1" indent="-171450" algn="l" defTabSz="844550">
            <a:lnSpc>
              <a:spcPct val="90000"/>
            </a:lnSpc>
            <a:spcBef>
              <a:spcPct val="0"/>
            </a:spcBef>
            <a:spcAft>
              <a:spcPct val="20000"/>
            </a:spcAft>
            <a:buChar char="•"/>
          </a:pPr>
          <a:r>
            <a:rPr lang="en-US" sz="1900" kern="1200"/>
            <a:t>Make room for participation from all (monitor your floor time)</a:t>
          </a:r>
        </a:p>
      </dsp:txBody>
      <dsp:txXfrm>
        <a:off x="0" y="647639"/>
        <a:ext cx="5486400" cy="1788480"/>
      </dsp:txXfrm>
    </dsp:sp>
    <dsp:sp modelId="{62A2AE5F-A894-3343-B79D-1C96053C305A}">
      <dsp:nvSpPr>
        <dsp:cNvPr id="0" name=""/>
        <dsp:cNvSpPr/>
      </dsp:nvSpPr>
      <dsp:spPr>
        <a:xfrm>
          <a:off x="0" y="243612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Heart of  STeLLA Lesson Analysis</a:t>
          </a:r>
          <a:endParaRPr lang="en-US" sz="2400" kern="1200"/>
        </a:p>
      </dsp:txBody>
      <dsp:txXfrm>
        <a:off x="28100" y="2464220"/>
        <a:ext cx="5430200" cy="519439"/>
      </dsp:txXfrm>
    </dsp:sp>
    <dsp:sp modelId="{D5642E87-6699-3247-B5D3-2ACC12E7B8F1}">
      <dsp:nvSpPr>
        <dsp:cNvPr id="0" name=""/>
        <dsp:cNvSpPr/>
      </dsp:nvSpPr>
      <dsp:spPr>
        <a:xfrm>
          <a:off x="0" y="3011760"/>
          <a:ext cx="5486400"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Keep the goal in mind: We are analyzing teaching to improve student learning  </a:t>
          </a:r>
        </a:p>
        <a:p>
          <a:pPr marL="171450" lvl="1" indent="-171450" algn="l" defTabSz="844550">
            <a:lnSpc>
              <a:spcPct val="90000"/>
            </a:lnSpc>
            <a:spcBef>
              <a:spcPct val="0"/>
            </a:spcBef>
            <a:spcAft>
              <a:spcPct val="20000"/>
            </a:spcAft>
            <a:buChar char="•"/>
          </a:pPr>
          <a:r>
            <a:rPr lang="en-US" sz="1900" kern="1200"/>
            <a:t>Share your ideas, uncertainties, confusions, disagreements, questions—open up time so this can happen!</a:t>
          </a:r>
        </a:p>
        <a:p>
          <a:pPr marL="171450" lvl="1" indent="-171450" algn="l" defTabSz="844550">
            <a:lnSpc>
              <a:spcPct val="90000"/>
            </a:lnSpc>
            <a:spcBef>
              <a:spcPct val="0"/>
            </a:spcBef>
            <a:spcAft>
              <a:spcPct val="20000"/>
            </a:spcAft>
            <a:buChar char="•"/>
          </a:pPr>
          <a:r>
            <a:rPr lang="en-US" sz="1900" kern="1200"/>
            <a:t>Expect and ask questions to deepen everyone’s learning—honor needs!</a:t>
          </a:r>
        </a:p>
      </dsp:txBody>
      <dsp:txXfrm>
        <a:off x="0" y="3011760"/>
        <a:ext cx="5486400" cy="2036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2C8F9-F9B8-4EBE-B52F-E0F8ABBF8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81F17F-2BFE-4197-8716-59C0960EDF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26F84E-CE4B-43DD-AE61-F7C6DB5873D1}" type="datetimeFigureOut">
              <a:rPr lang="en-US" smtClean="0"/>
              <a:t>3/14/24</a:t>
            </a:fld>
            <a:endParaRPr lang="en-US"/>
          </a:p>
        </p:txBody>
      </p:sp>
      <p:sp>
        <p:nvSpPr>
          <p:cNvPr id="4" name="Footer Placeholder 3">
            <a:extLst>
              <a:ext uri="{FF2B5EF4-FFF2-40B4-BE49-F238E27FC236}">
                <a16:creationId xmlns:a16="http://schemas.microsoft.com/office/drawing/2014/main" id="{2038AFF0-EF01-48C4-A978-A0D47692F3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901CEC-A0B4-4636-B2CC-E4057C5372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049A8-3F0A-4826-B51E-33C746CBDFA1}" type="slidenum">
              <a:rPr lang="en-US" smtClean="0"/>
              <a:t>‹#›</a:t>
            </a:fld>
            <a:endParaRPr lang="en-US"/>
          </a:p>
        </p:txBody>
      </p:sp>
    </p:spTree>
    <p:extLst>
      <p:ext uri="{BB962C8B-B14F-4D97-AF65-F5344CB8AC3E}">
        <p14:creationId xmlns:p14="http://schemas.microsoft.com/office/powerpoint/2010/main" val="94925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D5795-B520-4D7F-B577-12DD7429D38A}" type="datetimeFigureOut">
              <a:rPr lang="en-US" smtClean="0"/>
              <a:t>3/14/24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290B1-5309-497B-A4AF-44912C034D3E}" type="slidenum">
              <a:rPr lang="en-US" smtClean="0"/>
              <a:t>‹#›</a:t>
            </a:fld>
            <a:endParaRPr lang="en-US"/>
          </a:p>
        </p:txBody>
      </p:sp>
    </p:spTree>
    <p:extLst>
      <p:ext uri="{BB962C8B-B14F-4D97-AF65-F5344CB8AC3E}">
        <p14:creationId xmlns:p14="http://schemas.microsoft.com/office/powerpoint/2010/main" val="33145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a:t>
            </a:fld>
            <a:endParaRPr lang="en-US"/>
          </a:p>
        </p:txBody>
      </p:sp>
    </p:spTree>
    <p:extLst>
      <p:ext uri="{BB962C8B-B14F-4D97-AF65-F5344CB8AC3E}">
        <p14:creationId xmlns:p14="http://schemas.microsoft.com/office/powerpoint/2010/main" val="107897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10</a:t>
            </a:fld>
            <a:endParaRPr lang="en-US"/>
          </a:p>
        </p:txBody>
      </p:sp>
    </p:spTree>
    <p:extLst>
      <p:ext uri="{BB962C8B-B14F-4D97-AF65-F5344CB8AC3E}">
        <p14:creationId xmlns:p14="http://schemas.microsoft.com/office/powerpoint/2010/main" val="248733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for transition into whole group, bring effective science teaching charts</a:t>
            </a:r>
          </a:p>
          <a:p>
            <a:r>
              <a:rPr lang="en-US" dirty="0"/>
              <a:t>How do you think CSW can help your Ss? Why is that important?</a:t>
            </a:r>
          </a:p>
          <a:p>
            <a:pPr marL="0" indent="0">
              <a:buNone/>
            </a:pPr>
            <a:r>
              <a:rPr lang="en-US" dirty="0"/>
              <a:t>Journal…</a:t>
            </a:r>
          </a:p>
          <a:p>
            <a:r>
              <a:rPr lang="en-US" dirty="0"/>
              <a:t>How did the experience invite you into wondering and learning?</a:t>
            </a:r>
            <a:endParaRPr lang="en-US" dirty="0">
              <a:solidFill>
                <a:srgbClr val="FF0000"/>
              </a:solidFill>
            </a:endParaRPr>
          </a:p>
          <a:p>
            <a:r>
              <a:rPr lang="en-US" dirty="0"/>
              <a:t>What are the features that supported your curiosity and engagement?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22</a:t>
            </a:fld>
            <a:endParaRPr lang="en-US"/>
          </a:p>
        </p:txBody>
      </p:sp>
    </p:spTree>
    <p:extLst>
      <p:ext uri="{BB962C8B-B14F-4D97-AF65-F5344CB8AC3E}">
        <p14:creationId xmlns:p14="http://schemas.microsoft.com/office/powerpoint/2010/main" val="414515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for transition into whole group, bring effective science teaching charts</a:t>
            </a:r>
          </a:p>
          <a:p>
            <a:r>
              <a:rPr lang="en-US" dirty="0"/>
              <a:t>How do you think CSW can help your Ss? Why is that important?</a:t>
            </a:r>
          </a:p>
          <a:p>
            <a:pPr marL="0" indent="0">
              <a:buNone/>
            </a:pPr>
            <a:r>
              <a:rPr lang="en-US" dirty="0"/>
              <a:t>Journal…</a:t>
            </a:r>
          </a:p>
          <a:p>
            <a:r>
              <a:rPr lang="en-US" dirty="0"/>
              <a:t>How did the experience invite you into wondering and learning?</a:t>
            </a:r>
            <a:endParaRPr lang="en-US" dirty="0">
              <a:solidFill>
                <a:srgbClr val="FF0000"/>
              </a:solidFill>
            </a:endParaRPr>
          </a:p>
          <a:p>
            <a:r>
              <a:rPr lang="en-US" dirty="0"/>
              <a:t>What are the features that supported your curiosity and engagement?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23</a:t>
            </a:fld>
            <a:endParaRPr lang="en-US"/>
          </a:p>
        </p:txBody>
      </p:sp>
    </p:spTree>
    <p:extLst>
      <p:ext uri="{BB962C8B-B14F-4D97-AF65-F5344CB8AC3E}">
        <p14:creationId xmlns:p14="http://schemas.microsoft.com/office/powerpoint/2010/main" val="68139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DCC4F-38B9-B987-0794-A8A357DF495E}"/>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79BB0500-DB47-DB9C-47F2-C5C20C3D199B}"/>
              </a:ext>
            </a:extLst>
          </p:cNvPr>
          <p:cNvSpPr>
            <a:spLocks noGrp="1" noChangeArrowheads="1"/>
          </p:cNvSpPr>
          <p:nvPr>
            <p:ph type="sldNum" sz="quarter" idx="5"/>
          </p:nvPr>
        </p:nvSpPr>
        <p:spPr>
          <a:ln/>
        </p:spPr>
        <p:txBody>
          <a:bodyPr/>
          <a:lstStyle/>
          <a:p>
            <a:pPr defTabSz="465887">
              <a:defRPr/>
            </a:pPr>
            <a:fld id="{E842B386-B601-413B-B6D9-4DF24339D9ED}" type="slidenum">
              <a:rPr lang="en-US">
                <a:solidFill>
                  <a:prstClr val="black"/>
                </a:solidFill>
                <a:latin typeface="Calibri" panose="020F0502020204030204"/>
              </a:rPr>
              <a:pPr defTabSz="465887">
                <a:defRPr/>
              </a:pPr>
              <a:t>24</a:t>
            </a:fld>
            <a:endParaRPr lang="en-US">
              <a:solidFill>
                <a:prstClr val="black"/>
              </a:solidFill>
              <a:latin typeface="Calibri" panose="020F0502020204030204"/>
            </a:endParaRPr>
          </a:p>
        </p:txBody>
      </p:sp>
      <p:sp>
        <p:nvSpPr>
          <p:cNvPr id="116738" name="Rectangle 2">
            <a:extLst>
              <a:ext uri="{FF2B5EF4-FFF2-40B4-BE49-F238E27FC236}">
                <a16:creationId xmlns:a16="http://schemas.microsoft.com/office/drawing/2014/main" id="{147BFA71-0910-B5C1-32F0-015BF3790ED5}"/>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0A7A4C70-3325-A601-0B09-5064A1EC7807}"/>
              </a:ext>
            </a:extLst>
          </p:cNvPr>
          <p:cNvSpPr>
            <a:spLocks noGrp="1" noChangeArrowheads="1"/>
          </p:cNvSpPr>
          <p:nvPr>
            <p:ph type="body" idx="1"/>
          </p:nvPr>
        </p:nvSpPr>
        <p:spPr/>
        <p:txBody>
          <a:bodyPr/>
          <a:lstStyle/>
          <a:p>
            <a:endParaRPr lang="en-US" dirty="0">
              <a:latin typeface="Arial" charset="0"/>
            </a:endParaRPr>
          </a:p>
        </p:txBody>
      </p:sp>
      <p:sp>
        <p:nvSpPr>
          <p:cNvPr id="2" name="Date Placeholder 1">
            <a:extLst>
              <a:ext uri="{FF2B5EF4-FFF2-40B4-BE49-F238E27FC236}">
                <a16:creationId xmlns:a16="http://schemas.microsoft.com/office/drawing/2014/main" id="{35B65B5C-ECFC-BD59-8A71-466744D2113D}"/>
              </a:ext>
            </a:extLst>
          </p:cNvPr>
          <p:cNvSpPr>
            <a:spLocks noGrp="1"/>
          </p:cNvSpPr>
          <p:nvPr>
            <p:ph type="dt" idx="10"/>
          </p:nvPr>
        </p:nvSpPr>
        <p:spPr/>
        <p:txBody>
          <a:bodyPr/>
          <a:lstStyle/>
          <a:p>
            <a:pPr defTabSz="465887">
              <a:defRPr/>
            </a:pPr>
            <a:fld id="{791F6A36-12B1-4AF8-B1F5-C6823970F91E}" type="datetime1">
              <a:rPr lang="en-US">
                <a:solidFill>
                  <a:prstClr val="black"/>
                </a:solidFill>
                <a:latin typeface="Calibri" panose="020F0502020204030204"/>
              </a:rPr>
              <a:pPr defTabSz="465887">
                <a:defRPr/>
              </a:pPr>
              <a:t>3/14/24</a:t>
            </a:fld>
            <a:endParaRPr lang="en-US">
              <a:solidFill>
                <a:prstClr val="black"/>
              </a:solidFill>
              <a:latin typeface="Calibri" panose="020F0502020204030204"/>
            </a:endParaRPr>
          </a:p>
        </p:txBody>
      </p:sp>
      <p:sp>
        <p:nvSpPr>
          <p:cNvPr id="3" name="Footer Placeholder 2">
            <a:extLst>
              <a:ext uri="{FF2B5EF4-FFF2-40B4-BE49-F238E27FC236}">
                <a16:creationId xmlns:a16="http://schemas.microsoft.com/office/drawing/2014/main" id="{2102F25F-D848-6B66-E4A5-916386BE9275}"/>
              </a:ext>
            </a:extLst>
          </p:cNvPr>
          <p:cNvSpPr>
            <a:spLocks noGrp="1"/>
          </p:cNvSpPr>
          <p:nvPr>
            <p:ph type="ftr" sz="quarter" idx="11"/>
          </p:nvPr>
        </p:nvSpPr>
        <p:spPr/>
        <p:txBody>
          <a:bodyPr/>
          <a:lstStyle/>
          <a:p>
            <a:pPr defTabSz="465887">
              <a:defRPr/>
            </a:pPr>
            <a:r>
              <a:rPr lang="en-US">
                <a:solidFill>
                  <a:prstClr val="black"/>
                </a:solidFill>
                <a:latin typeface="Calibri" panose="020F0502020204030204"/>
              </a:rPr>
              <a:t>BSCS: STeLLA High School Leadership Institute</a:t>
            </a:r>
          </a:p>
        </p:txBody>
      </p:sp>
      <p:sp>
        <p:nvSpPr>
          <p:cNvPr id="4" name="Header Placeholder 3">
            <a:extLst>
              <a:ext uri="{FF2B5EF4-FFF2-40B4-BE49-F238E27FC236}">
                <a16:creationId xmlns:a16="http://schemas.microsoft.com/office/drawing/2014/main" id="{CE2A51CD-F22E-0D8A-73A9-F9E44AE04EE5}"/>
              </a:ext>
            </a:extLst>
          </p:cNvPr>
          <p:cNvSpPr>
            <a:spLocks noGrp="1"/>
          </p:cNvSpPr>
          <p:nvPr>
            <p:ph type="hdr" sz="quarter" idx="12"/>
          </p:nvPr>
        </p:nvSpPr>
        <p:spPr/>
        <p:txBody>
          <a:bodyPr/>
          <a:lstStyle/>
          <a:p>
            <a:pPr defTabSz="465887">
              <a:defRPr/>
            </a:pPr>
            <a:r>
              <a:rPr lang="en-US">
                <a:solidFill>
                  <a:prstClr val="black"/>
                </a:solidFill>
                <a:latin typeface="Calibri" panose="020F0502020204030204"/>
              </a:rPr>
              <a:t>Day 1</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2415070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25</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09505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or 3 per room. No BSCS</a:t>
            </a:r>
          </a:p>
          <a:p>
            <a:endParaRPr lang="en-US" dirty="0"/>
          </a:p>
          <a:p>
            <a:r>
              <a:rPr lang="en-US" dirty="0"/>
              <a:t>**Blue box from slide 12 added here</a:t>
            </a:r>
          </a:p>
        </p:txBody>
      </p:sp>
      <p:sp>
        <p:nvSpPr>
          <p:cNvPr id="4" name="Slide Number Placeholder 3"/>
          <p:cNvSpPr>
            <a:spLocks noGrp="1"/>
          </p:cNvSpPr>
          <p:nvPr>
            <p:ph type="sldNum" sz="quarter" idx="5"/>
          </p:nvPr>
        </p:nvSpPr>
        <p:spPr/>
        <p:txBody>
          <a:bodyPr/>
          <a:lstStyle/>
          <a:p>
            <a:fld id="{F9FB2763-A6E9-4AE2-817C-183BF27EE03E}" type="slidenum">
              <a:rPr lang="en-US" smtClean="0"/>
              <a:t>26</a:t>
            </a:fld>
            <a:endParaRPr lang="en-US"/>
          </a:p>
        </p:txBody>
      </p:sp>
    </p:spTree>
    <p:extLst>
      <p:ext uri="{BB962C8B-B14F-4D97-AF65-F5344CB8AC3E}">
        <p14:creationId xmlns:p14="http://schemas.microsoft.com/office/powerpoint/2010/main" val="255799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rooms</a:t>
            </a:r>
          </a:p>
          <a:p>
            <a:r>
              <a:rPr lang="en-US" dirty="0" err="1"/>
              <a:t>Jamboard</a:t>
            </a:r>
            <a:endParaRPr lang="en-US" dirty="0"/>
          </a:p>
          <a:p>
            <a:endParaRPr lang="en-US" dirty="0"/>
          </a:p>
          <a:p>
            <a:r>
              <a:rPr lang="en-US" dirty="0"/>
              <a:t>**Slide has been updated</a:t>
            </a:r>
          </a:p>
        </p:txBody>
      </p:sp>
      <p:sp>
        <p:nvSpPr>
          <p:cNvPr id="4" name="Slide Number Placeholder 3"/>
          <p:cNvSpPr>
            <a:spLocks noGrp="1"/>
          </p:cNvSpPr>
          <p:nvPr>
            <p:ph type="sldNum" sz="quarter" idx="5"/>
          </p:nvPr>
        </p:nvSpPr>
        <p:spPr/>
        <p:txBody>
          <a:bodyPr/>
          <a:lstStyle/>
          <a:p>
            <a:fld id="{F9FB2763-A6E9-4AE2-817C-183BF27EE03E}" type="slidenum">
              <a:rPr lang="en-US" smtClean="0"/>
              <a:t>27</a:t>
            </a:fld>
            <a:endParaRPr lang="en-US"/>
          </a:p>
        </p:txBody>
      </p:sp>
    </p:spTree>
    <p:extLst>
      <p:ext uri="{BB962C8B-B14F-4D97-AF65-F5344CB8AC3E}">
        <p14:creationId xmlns:p14="http://schemas.microsoft.com/office/powerpoint/2010/main" val="2288181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stand out to you and why? </a:t>
            </a:r>
          </a:p>
        </p:txBody>
      </p:sp>
      <p:sp>
        <p:nvSpPr>
          <p:cNvPr id="4" name="Slide Number Placeholder 3"/>
          <p:cNvSpPr>
            <a:spLocks noGrp="1"/>
          </p:cNvSpPr>
          <p:nvPr>
            <p:ph type="sldNum" sz="quarter" idx="5"/>
          </p:nvPr>
        </p:nvSpPr>
        <p:spPr/>
        <p:txBody>
          <a:bodyPr/>
          <a:lstStyle/>
          <a:p>
            <a:fld id="{F9FB2763-A6E9-4AE2-817C-183BF27EE03E}" type="slidenum">
              <a:rPr lang="en-US" smtClean="0"/>
              <a:t>28</a:t>
            </a:fld>
            <a:endParaRPr lang="en-US"/>
          </a:p>
        </p:txBody>
      </p:sp>
    </p:spTree>
    <p:extLst>
      <p:ext uri="{BB962C8B-B14F-4D97-AF65-F5344CB8AC3E}">
        <p14:creationId xmlns:p14="http://schemas.microsoft.com/office/powerpoint/2010/main" val="1653842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 watch classroom video for 4 main purposes: </a:t>
            </a:r>
            <a:endParaRPr lang="en-US" b="0" dirty="0">
              <a:effectLst/>
            </a:endParaRPr>
          </a:p>
          <a:p>
            <a:pPr rtl="0" fontAlgn="base"/>
            <a:r>
              <a:rPr lang="en-US" dirty="0"/>
              <a:t>We’ve all read the strategy, but may have different mental images of what the strategies would look like in practice.  The first role of video analysis is to make sure we have a common vision of the strategy - that we mean the same thing when we say the words selecting and engaging students with content representations and models.  In the identify phase, we will make sure that we all see the same thing when we are talking about the strategy. </a:t>
            </a:r>
          </a:p>
          <a:p>
            <a:pPr rtl="0" fontAlgn="base"/>
            <a:r>
              <a:rPr lang="en-US" dirty="0"/>
              <a:t>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student thinking, and hone our skills as we develop a “student thinking lens.”  To do this we make a claim about either the interesting student thinking made visible in the clip, or how the strategy influenced students’ ways of thinking.  </a:t>
            </a:r>
          </a:p>
          <a:p>
            <a:pPr lvl="1" rtl="0" fontAlgn="base"/>
            <a:r>
              <a:rPr lang="en-US" dirty="0"/>
              <a:t>Alternate 2: 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the classroom. In the case of these three strategies within the “science content storyline lens,” we want to think about where we see evidence of teacher planning and preparation that took these strategies into account and whether that preparation has an impact on student learning. To do this we make a claim about either the interesting student thinking made visible in the clip, or how we observed the strategy in practice..  </a:t>
            </a:r>
          </a:p>
          <a:p>
            <a:pPr rtl="0" fontAlgn="base"/>
            <a:r>
              <a:rPr lang="en-US" dirty="0"/>
              <a:t>In the analysis phase, we might also consider alternatives, what might I have done differently in this situation?  Where would I like to know more about what a student is thinking or clarify what they mean. We might consider multiple ways of interpreting the teaching and learning in the selection.  We’ll dig deeper into the analysis phase in future video analysis opportunities, but if you want to know more, refer to pg. 2 of the strategy document for norms for analysis.  </a:t>
            </a:r>
          </a:p>
          <a:p>
            <a:pPr rtl="0" fontAlgn="base"/>
            <a:r>
              <a:rPr lang="en-US" dirty="0"/>
              <a:t>The last goal of video analysis is to transfer what you learn by watching other teachers or discussing the strategy in action with your colleagues is to reflect and apply new learning to your own teaching practice.  </a:t>
            </a:r>
          </a:p>
          <a:p>
            <a:pPr rtl="0"/>
            <a:r>
              <a:rPr lang="en-US" dirty="0"/>
              <a:t>This is a quick overview of the process we will use when viewing classroom video:  Identify, Analyze, Reflect and Apply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29</a:t>
            </a:fld>
            <a:endParaRPr lang="en-US"/>
          </a:p>
        </p:txBody>
      </p:sp>
    </p:spTree>
    <p:extLst>
      <p:ext uri="{BB962C8B-B14F-4D97-AF65-F5344CB8AC3E}">
        <p14:creationId xmlns:p14="http://schemas.microsoft.com/office/powerpoint/2010/main" val="2037390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30</a:t>
            </a:fld>
            <a:endParaRPr lang="en-US"/>
          </a:p>
        </p:txBody>
      </p:sp>
    </p:spTree>
    <p:extLst>
      <p:ext uri="{BB962C8B-B14F-4D97-AF65-F5344CB8AC3E}">
        <p14:creationId xmlns:p14="http://schemas.microsoft.com/office/powerpoint/2010/main" val="58568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57AFD-26C1-42A5-8821-D7F000601906}" type="slidenum">
              <a:rPr lang="en-US" smtClean="0"/>
              <a:t>2</a:t>
            </a:fld>
            <a:endParaRPr lang="en-US"/>
          </a:p>
        </p:txBody>
      </p:sp>
      <p:sp>
        <p:nvSpPr>
          <p:cNvPr id="5" name="Date Placeholder 4"/>
          <p:cNvSpPr>
            <a:spLocks noGrp="1"/>
          </p:cNvSpPr>
          <p:nvPr>
            <p:ph type="dt" idx="11"/>
          </p:nvPr>
        </p:nvSpPr>
        <p:spPr/>
        <p:txBody>
          <a:bodyPr/>
          <a:lstStyle/>
          <a:p>
            <a:r>
              <a:rPr lang="en-US"/>
              <a:t>7/17/17</a:t>
            </a:r>
          </a:p>
        </p:txBody>
      </p:sp>
      <p:sp>
        <p:nvSpPr>
          <p:cNvPr id="6" name="Footer Placeholder 5"/>
          <p:cNvSpPr>
            <a:spLocks noGrp="1"/>
          </p:cNvSpPr>
          <p:nvPr>
            <p:ph type="ftr" sz="quarter" idx="12"/>
          </p:nvPr>
        </p:nvSpPr>
        <p:spPr/>
        <p:txBody>
          <a:bodyPr/>
          <a:lstStyle/>
          <a:p>
            <a:r>
              <a:rPr lang="en-US"/>
              <a:t>STLHS: Day 1</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034746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31</a:t>
            </a:fld>
            <a:endParaRPr lang="en-US"/>
          </a:p>
        </p:txBody>
      </p:sp>
    </p:spTree>
    <p:extLst>
      <p:ext uri="{BB962C8B-B14F-4D97-AF65-F5344CB8AC3E}">
        <p14:creationId xmlns:p14="http://schemas.microsoft.com/office/powerpoint/2010/main" val="193416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dirty="0"/>
              <a:t>n your journal,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32</a:t>
            </a:fld>
            <a:endParaRPr lang="en-US"/>
          </a:p>
        </p:txBody>
      </p:sp>
    </p:spTree>
    <p:extLst>
      <p:ext uri="{BB962C8B-B14F-4D97-AF65-F5344CB8AC3E}">
        <p14:creationId xmlns:p14="http://schemas.microsoft.com/office/powerpoint/2010/main" val="4128270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dirty="0"/>
              <a:t>n your journal,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33</a:t>
            </a:fld>
            <a:endParaRPr lang="en-US"/>
          </a:p>
        </p:txBody>
      </p:sp>
    </p:spTree>
    <p:extLst>
      <p:ext uri="{BB962C8B-B14F-4D97-AF65-F5344CB8AC3E}">
        <p14:creationId xmlns:p14="http://schemas.microsoft.com/office/powerpoint/2010/main" val="175864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reading on anchor lesson</a:t>
            </a:r>
          </a:p>
        </p:txBody>
      </p:sp>
      <p:sp>
        <p:nvSpPr>
          <p:cNvPr id="4" name="Slide Number Placeholder 3"/>
          <p:cNvSpPr>
            <a:spLocks noGrp="1"/>
          </p:cNvSpPr>
          <p:nvPr>
            <p:ph type="sldNum" sz="quarter" idx="5"/>
          </p:nvPr>
        </p:nvSpPr>
        <p:spPr/>
        <p:txBody>
          <a:bodyPr/>
          <a:lstStyle/>
          <a:p>
            <a:fld id="{3C9290B1-5309-497B-A4AF-44912C034D3E}" type="slidenum">
              <a:rPr lang="en-US" smtClean="0"/>
              <a:t>34</a:t>
            </a:fld>
            <a:endParaRPr lang="en-US"/>
          </a:p>
        </p:txBody>
      </p:sp>
    </p:spTree>
    <p:extLst>
      <p:ext uri="{BB962C8B-B14F-4D97-AF65-F5344CB8AC3E}">
        <p14:creationId xmlns:p14="http://schemas.microsoft.com/office/powerpoint/2010/main" val="77008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4E59C-B310-DDEC-9492-4DD52A080FD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A9179BF-0E7C-B64B-6CE3-7903883374AE}"/>
              </a:ext>
            </a:extLst>
          </p:cNvPr>
          <p:cNvSpPr>
            <a:spLocks noGrp="1" noChangeArrowheads="1"/>
          </p:cNvSpPr>
          <p:nvPr>
            <p:ph type="sldNum" sz="quarter" idx="5"/>
          </p:nvPr>
        </p:nvSpPr>
        <p:spPr>
          <a:ln/>
        </p:spPr>
        <p:txBody>
          <a:bodyPr/>
          <a:lstStyle/>
          <a:p>
            <a:fld id="{9470F5C6-3BA7-4858-A254-67A9CBC1E07B}" type="slidenum">
              <a:rPr lang="en-US"/>
              <a:pPr/>
              <a:t>35</a:t>
            </a:fld>
            <a:endParaRPr lang="en-US"/>
          </a:p>
        </p:txBody>
      </p:sp>
      <p:sp>
        <p:nvSpPr>
          <p:cNvPr id="55298" name="Rectangle 2">
            <a:extLst>
              <a:ext uri="{FF2B5EF4-FFF2-40B4-BE49-F238E27FC236}">
                <a16:creationId xmlns:a16="http://schemas.microsoft.com/office/drawing/2014/main" id="{707BB1A3-6A29-1819-4C80-066AFF82ECB4}"/>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F2FBCEA5-FBD9-5503-AD36-DD6845C1490C}"/>
              </a:ext>
            </a:extLst>
          </p:cNvPr>
          <p:cNvSpPr>
            <a:spLocks noGrp="1" noChangeArrowheads="1"/>
          </p:cNvSpPr>
          <p:nvPr>
            <p:ph type="body" idx="1"/>
          </p:nvPr>
        </p:nvSpPr>
        <p:spPr/>
        <p:txBody>
          <a:bodyPr/>
          <a:lstStyle/>
          <a:p>
            <a:endParaRPr lang="en-US" dirty="0"/>
          </a:p>
        </p:txBody>
      </p:sp>
      <p:sp>
        <p:nvSpPr>
          <p:cNvPr id="2" name="Footer Placeholder 1">
            <a:extLst>
              <a:ext uri="{FF2B5EF4-FFF2-40B4-BE49-F238E27FC236}">
                <a16:creationId xmlns:a16="http://schemas.microsoft.com/office/drawing/2014/main" id="{9CF74A8A-AC16-564E-CC59-C27320029F8C}"/>
              </a:ext>
            </a:extLst>
          </p:cNvPr>
          <p:cNvSpPr>
            <a:spLocks noGrp="1"/>
          </p:cNvSpPr>
          <p:nvPr>
            <p:ph type="ftr" sz="quarter" idx="10"/>
          </p:nvPr>
        </p:nvSpPr>
        <p:spPr/>
        <p:txBody>
          <a:bodyPr/>
          <a:lstStyle/>
          <a:p>
            <a:pPr>
              <a:defRPr/>
            </a:pPr>
            <a:r>
              <a:rPr lang="en-US"/>
              <a:t>STLHS: Day 1</a:t>
            </a:r>
          </a:p>
        </p:txBody>
      </p:sp>
      <p:sp>
        <p:nvSpPr>
          <p:cNvPr id="3" name="Header Placeholder 2">
            <a:extLst>
              <a:ext uri="{FF2B5EF4-FFF2-40B4-BE49-F238E27FC236}">
                <a16:creationId xmlns:a16="http://schemas.microsoft.com/office/drawing/2014/main" id="{E4EDBA9C-2D45-5C13-424C-B0609424E1B8}"/>
              </a:ext>
            </a:extLst>
          </p:cNvPr>
          <p:cNvSpPr>
            <a:spLocks noGrp="1"/>
          </p:cNvSpPr>
          <p:nvPr>
            <p:ph type="hdr" sz="quarter" idx="11"/>
          </p:nvPr>
        </p:nvSpPr>
        <p:spPr/>
        <p:txBody>
          <a:bodyPr/>
          <a:lstStyle/>
          <a:p>
            <a:pPr>
              <a:defRPr/>
            </a:pPr>
            <a:r>
              <a:rPr lang="en-US"/>
              <a:t>BSCS</a:t>
            </a:r>
          </a:p>
        </p:txBody>
      </p:sp>
      <p:sp>
        <p:nvSpPr>
          <p:cNvPr id="4" name="Date Placeholder 3">
            <a:extLst>
              <a:ext uri="{FF2B5EF4-FFF2-40B4-BE49-F238E27FC236}">
                <a16:creationId xmlns:a16="http://schemas.microsoft.com/office/drawing/2014/main" id="{97BC6704-D611-455F-827A-7B4E682F26C4}"/>
              </a:ext>
            </a:extLst>
          </p:cNvPr>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200627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36</a:t>
            </a:fld>
            <a:endParaRPr lang="en-US"/>
          </a:p>
        </p:txBody>
      </p:sp>
    </p:spTree>
    <p:extLst>
      <p:ext uri="{BB962C8B-B14F-4D97-AF65-F5344CB8AC3E}">
        <p14:creationId xmlns:p14="http://schemas.microsoft.com/office/powerpoint/2010/main" val="3974420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D6761-AFE7-9F4D-B59A-2D4BC90CA7B8}" type="slidenum">
              <a:rPr lang="en-US" smtClean="0"/>
              <a:t>38</a:t>
            </a:fld>
            <a:endParaRPr lang="en-US"/>
          </a:p>
        </p:txBody>
      </p:sp>
    </p:spTree>
    <p:extLst>
      <p:ext uri="{BB962C8B-B14F-4D97-AF65-F5344CB8AC3E}">
        <p14:creationId xmlns:p14="http://schemas.microsoft.com/office/powerpoint/2010/main" val="132445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B2763-A6E9-4AE2-817C-183BF27EE03E}" type="slidenum">
              <a:rPr lang="en-US" smtClean="0"/>
              <a:t>3</a:t>
            </a:fld>
            <a:endParaRPr lang="en-US"/>
          </a:p>
        </p:txBody>
      </p:sp>
    </p:spTree>
    <p:extLst>
      <p:ext uri="{BB962C8B-B14F-4D97-AF65-F5344CB8AC3E}">
        <p14:creationId xmlns:p14="http://schemas.microsoft.com/office/powerpoint/2010/main" val="3828450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4</a:t>
            </a:fld>
            <a:endParaRPr lang="en-US"/>
          </a:p>
        </p:txBody>
      </p:sp>
    </p:spTree>
    <p:extLst>
      <p:ext uri="{BB962C8B-B14F-4D97-AF65-F5344CB8AC3E}">
        <p14:creationId xmlns:p14="http://schemas.microsoft.com/office/powerpoint/2010/main" val="400295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a:defRPr/>
            </a:pPr>
            <a:fld id="{E842B386-B601-413B-B6D9-4DF24339D9ED}" type="slidenum">
              <a:rPr lang="en-US">
                <a:solidFill>
                  <a:prstClr val="black"/>
                </a:solidFill>
                <a:latin typeface="Calibri" panose="020F0502020204030204"/>
              </a:rPr>
              <a:pPr defTabSz="465887">
                <a:defRPr/>
              </a:pPr>
              <a:t>5</a:t>
            </a:fld>
            <a:endParaRPr 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latin typeface="Arial" charset="0"/>
            </a:endParaRPr>
          </a:p>
        </p:txBody>
      </p:sp>
      <p:sp>
        <p:nvSpPr>
          <p:cNvPr id="2" name="Date Placeholder 1"/>
          <p:cNvSpPr>
            <a:spLocks noGrp="1"/>
          </p:cNvSpPr>
          <p:nvPr>
            <p:ph type="dt" idx="10"/>
          </p:nvPr>
        </p:nvSpPr>
        <p:spPr/>
        <p:txBody>
          <a:bodyPr/>
          <a:lstStyle/>
          <a:p>
            <a:pPr defTabSz="465887">
              <a:defRPr/>
            </a:pPr>
            <a:fld id="{791F6A36-12B1-4AF8-B1F5-C6823970F91E}" type="datetime1">
              <a:rPr lang="en-US">
                <a:solidFill>
                  <a:prstClr val="black"/>
                </a:solidFill>
                <a:latin typeface="Calibri" panose="020F0502020204030204"/>
              </a:rPr>
              <a:pPr defTabSz="465887">
                <a:defRPr/>
              </a:pPr>
              <a:t>3/14/24</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p:txBody>
          <a:bodyPr/>
          <a:lstStyle/>
          <a:p>
            <a:pPr defTabSz="465887">
              <a:defRPr/>
            </a:pPr>
            <a:r>
              <a:rPr lang="en-US">
                <a:solidFill>
                  <a:prstClr val="black"/>
                </a:solidFill>
                <a:latin typeface="Calibri" panose="020F0502020204030204"/>
              </a:rPr>
              <a:t>BSCS: STeLLA High School Leadership Institute</a:t>
            </a:r>
          </a:p>
        </p:txBody>
      </p:sp>
      <p:sp>
        <p:nvSpPr>
          <p:cNvPr id="4" name="Header Placeholder 3"/>
          <p:cNvSpPr>
            <a:spLocks noGrp="1"/>
          </p:cNvSpPr>
          <p:nvPr>
            <p:ph type="hdr" sz="quarter" idx="12"/>
          </p:nvPr>
        </p:nvSpPr>
        <p:spPr/>
        <p:txBody>
          <a:bodyPr/>
          <a:lstStyle/>
          <a:p>
            <a:pPr defTabSz="465887">
              <a:defRPr/>
            </a:pPr>
            <a:r>
              <a:rPr lang="en-US">
                <a:solidFill>
                  <a:prstClr val="black"/>
                </a:solidFill>
                <a:latin typeface="Calibri" panose="020F0502020204030204"/>
              </a:rPr>
              <a:t>Day 1</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14399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53743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9E2C6B-1571-4D43-9E57-23EA5C5D9815}" type="slidenum">
              <a:rPr lang="en-US"/>
              <a:pPr/>
              <a:t>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85169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8</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3228947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9</a:t>
            </a:fld>
            <a:endParaRPr lang="en-US"/>
          </a:p>
        </p:txBody>
      </p:sp>
    </p:spTree>
    <p:extLst>
      <p:ext uri="{BB962C8B-B14F-4D97-AF65-F5344CB8AC3E}">
        <p14:creationId xmlns:p14="http://schemas.microsoft.com/office/powerpoint/2010/main" val="37677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p:nvPr>
        </p:nvSpPr>
        <p:spPr>
          <a:xfrm>
            <a:off x="679391" y="2543286"/>
            <a:ext cx="7785219" cy="441693"/>
          </a:xfrm>
          <a:prstGeom prst="rect">
            <a:avLst/>
          </a:prstGeom>
        </p:spPr>
        <p:txBody>
          <a:bodyPr anchor="b"/>
          <a:lstStyle>
            <a:lvl1pPr>
              <a:defRPr sz="3600" b="1">
                <a:latin typeface="+mn-lt"/>
              </a:defRPr>
            </a:lvl1pPr>
          </a:lstStyle>
          <a:p>
            <a:r>
              <a:rPr lang="en-US" dirty="0"/>
              <a:t>Click to edit Master title style</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79391" y="3220213"/>
            <a:ext cx="7785219" cy="247849"/>
          </a:xfrm>
          <a:prstGeom prst="rect">
            <a:avLst/>
          </a:prstGeom>
        </p:spPr>
        <p:txBody>
          <a:bodyPr anchor="b"/>
          <a:lstStyle>
            <a:lvl1pPr marL="0" indent="0">
              <a:buNone/>
              <a:defRPr sz="14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79391" y="2829821"/>
            <a:ext cx="7785219" cy="315032"/>
          </a:xfrm>
          <a:prstGeom prst="rect">
            <a:avLst/>
          </a:prstGeom>
        </p:spPr>
        <p:txBody>
          <a:bodyPr anchor="t"/>
          <a:lstStyle>
            <a:lvl1pPr marL="0" indent="0">
              <a:buNone/>
              <a:tabLst>
                <a:tab pos="803275" algn="l"/>
              </a:tabLst>
              <a:defRPr sz="2400">
                <a:solidFill>
                  <a:schemeClr val="bg2"/>
                </a:solidFill>
                <a:latin typeface="+mn-lt"/>
              </a:defRPr>
            </a:lvl1pPr>
            <a:lvl2pPr marL="457200" indent="0">
              <a:buNone/>
              <a:defRPr/>
            </a:lvl2pPr>
          </a:lstStyle>
          <a:p>
            <a:pPr lvl="0"/>
            <a:r>
              <a:rPr lang="en-US" dirty="0"/>
              <a:t>Click to edit sub-title</a:t>
            </a:r>
          </a:p>
        </p:txBody>
      </p:sp>
      <p:cxnSp>
        <p:nvCxnSpPr>
          <p:cNvPr id="8" name="Straight Connector 7">
            <a:extLst>
              <a:ext uri="{FF2B5EF4-FFF2-40B4-BE49-F238E27FC236}">
                <a16:creationId xmlns:a16="http://schemas.microsoft.com/office/drawing/2014/main" id="{ED883271-3E62-47BA-8291-FE051EBC25AF}"/>
              </a:ext>
            </a:extLst>
          </p:cNvPr>
          <p:cNvCxnSpPr>
            <a:cxnSpLocks/>
          </p:cNvCxnSpPr>
          <p:nvPr userDrawn="1"/>
        </p:nvCxnSpPr>
        <p:spPr>
          <a:xfrm>
            <a:off x="679391" y="1114679"/>
            <a:ext cx="77852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73EC860-FC9D-4C3C-A140-FFD6BD5DACF0}"/>
              </a:ext>
            </a:extLst>
          </p:cNvPr>
          <p:cNvSpPr>
            <a:spLocks noGrp="1"/>
          </p:cNvSpPr>
          <p:nvPr>
            <p:ph type="body" sz="quarter" idx="13" hasCustomPrompt="1"/>
          </p:nvPr>
        </p:nvSpPr>
        <p:spPr>
          <a:xfrm>
            <a:off x="0" y="1097306"/>
            <a:ext cx="9144000" cy="540247"/>
          </a:xfrm>
          <a:prstGeom prst="rect">
            <a:avLst/>
          </a:prstGeom>
        </p:spPr>
        <p:txBody>
          <a:bodyPr anchor="t"/>
          <a:lstStyle>
            <a:lvl1pPr marL="0" indent="0" algn="ctr">
              <a:buNone/>
              <a:defRPr sz="1300">
                <a:solidFill>
                  <a:schemeClr val="bg1"/>
                </a:solidFill>
                <a:latin typeface="Myriad Pro Light" panose="020B0403030403020204" pitchFamily="34" charset="0"/>
              </a:defRPr>
            </a:lvl1pPr>
            <a:lvl2pPr marL="457200" indent="0">
              <a:buNone/>
              <a:defRPr/>
            </a:lvl2pPr>
          </a:lstStyle>
          <a:p>
            <a:r>
              <a:rPr lang="en-US" dirty="0"/>
              <a:t>Transforming Science Education Through Research-Driven Innovation</a:t>
            </a:r>
          </a:p>
        </p:txBody>
      </p:sp>
    </p:spTree>
    <p:extLst>
      <p:ext uri="{BB962C8B-B14F-4D97-AF65-F5344CB8AC3E}">
        <p14:creationId xmlns:p14="http://schemas.microsoft.com/office/powerpoint/2010/main" val="101652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FFD58B-9BA7-4977-ABCD-C69BDB5B8D11}" type="datetimeFigureOut">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7649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30"/>
            <a:ext cx="7886700" cy="507439"/>
          </a:xfrm>
          <a:prstGeom prst="rect">
            <a:avLst/>
          </a:prstGeom>
        </p:spPr>
        <p:txBody>
          <a:bodyPr/>
          <a:lstStyle>
            <a:lvl1pPr>
              <a:defRPr sz="3200" b="1">
                <a:solidFill>
                  <a:schemeClr val="tx1"/>
                </a:solidFill>
                <a:latin typeface="Calibri" panose="020F0502020204030204" pitchFamily="34" charset="0"/>
              </a:defRPr>
            </a:lvl1pPr>
          </a:lstStyle>
          <a:p>
            <a:r>
              <a:rPr lang="en-US" dirty="0"/>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61"/>
            <a:ext cx="3867150" cy="4628949"/>
          </a:xfrm>
          <a:prstGeom prst="rect">
            <a:avLst/>
          </a:prstGeom>
        </p:spPr>
        <p:txBody>
          <a:bodyPr/>
          <a:lstStyle>
            <a:lvl1pPr>
              <a:lnSpc>
                <a:spcPct val="100000"/>
              </a:lnSpc>
              <a:spcBef>
                <a:spcPts val="0"/>
              </a:spcBef>
              <a:spcAft>
                <a:spcPts val="450"/>
              </a:spcAft>
              <a:defRPr>
                <a:solidFill>
                  <a:srgbClr val="000000"/>
                </a:solidFill>
                <a:latin typeface="Calibri" panose="020F0502020204030204" pitchFamily="34" charset="0"/>
              </a:defRPr>
            </a:lvl1pPr>
            <a:lvl2pPr>
              <a:lnSpc>
                <a:spcPct val="100000"/>
              </a:lnSpc>
              <a:spcBef>
                <a:spcPts val="0"/>
              </a:spcBef>
              <a:spcAft>
                <a:spcPts val="450"/>
              </a:spcAft>
              <a:defRPr>
                <a:solidFill>
                  <a:srgbClr val="000000"/>
                </a:solidFill>
                <a:latin typeface="Calibri" panose="020F0502020204030204" pitchFamily="34" charset="0"/>
              </a:defRPr>
            </a:lvl2pPr>
            <a:lvl3pPr>
              <a:lnSpc>
                <a:spcPct val="100000"/>
              </a:lnSpc>
              <a:spcBef>
                <a:spcPts val="0"/>
              </a:spcBef>
              <a:spcAft>
                <a:spcPts val="450"/>
              </a:spcAft>
              <a:defRPr>
                <a:solidFill>
                  <a:srgbClr val="000000"/>
                </a:solidFill>
                <a:latin typeface="Calibri" panose="020F0502020204030204" pitchFamily="34" charset="0"/>
              </a:defRPr>
            </a:lvl3pPr>
            <a:lvl4pPr>
              <a:lnSpc>
                <a:spcPct val="100000"/>
              </a:lnSpc>
              <a:spcBef>
                <a:spcPts val="0"/>
              </a:spcBef>
              <a:spcAft>
                <a:spcPts val="450"/>
              </a:spcAft>
              <a:defRPr>
                <a:solidFill>
                  <a:srgbClr val="000000"/>
                </a:solidFill>
                <a:latin typeface="Calibri" panose="020F0502020204030204" pitchFamily="34" charset="0"/>
              </a:defRPr>
            </a:lvl4pPr>
            <a:lvl5pPr>
              <a:lnSpc>
                <a:spcPct val="100000"/>
              </a:lnSpc>
              <a:spcBef>
                <a:spcPts val="0"/>
              </a:spcBef>
              <a:spcAft>
                <a:spcPts val="450"/>
              </a:spcAft>
              <a:defRPr>
                <a:solidFill>
                  <a:srgbClr val="000000"/>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61"/>
            <a:ext cx="3867150" cy="4628949"/>
          </a:xfrm>
          <a:prstGeom prst="rect">
            <a:avLst/>
          </a:prstGeom>
        </p:spPr>
        <p:txBody>
          <a:bodyPr/>
          <a:lstStyle>
            <a:lvl1pPr>
              <a:lnSpc>
                <a:spcPct val="100000"/>
              </a:lnSpc>
              <a:spcBef>
                <a:spcPts val="0"/>
              </a:spcBef>
              <a:spcAft>
                <a:spcPts val="450"/>
              </a:spcAft>
              <a:defRPr>
                <a:solidFill>
                  <a:srgbClr val="000000"/>
                </a:solidFill>
                <a:latin typeface="+mn-lt"/>
              </a:defRPr>
            </a:lvl1pPr>
            <a:lvl2pPr>
              <a:lnSpc>
                <a:spcPct val="100000"/>
              </a:lnSpc>
              <a:spcBef>
                <a:spcPts val="0"/>
              </a:spcBef>
              <a:spcAft>
                <a:spcPts val="450"/>
              </a:spcAft>
              <a:defRPr>
                <a:solidFill>
                  <a:srgbClr val="000000"/>
                </a:solidFill>
                <a:latin typeface="+mn-lt"/>
              </a:defRPr>
            </a:lvl2pPr>
            <a:lvl3pPr>
              <a:lnSpc>
                <a:spcPct val="100000"/>
              </a:lnSpc>
              <a:spcBef>
                <a:spcPts val="0"/>
              </a:spcBef>
              <a:spcAft>
                <a:spcPts val="450"/>
              </a:spcAft>
              <a:defRPr>
                <a:solidFill>
                  <a:srgbClr val="000000"/>
                </a:solidFill>
                <a:latin typeface="+mn-lt"/>
              </a:defRPr>
            </a:lvl3pPr>
            <a:lvl4pPr>
              <a:lnSpc>
                <a:spcPct val="100000"/>
              </a:lnSpc>
              <a:spcBef>
                <a:spcPts val="0"/>
              </a:spcBef>
              <a:spcAft>
                <a:spcPts val="450"/>
              </a:spcAft>
              <a:defRPr>
                <a:solidFill>
                  <a:srgbClr val="000000"/>
                </a:solidFill>
                <a:latin typeface="+mn-lt"/>
              </a:defRPr>
            </a:lvl4pPr>
            <a:lvl5pPr>
              <a:lnSpc>
                <a:spcPct val="100000"/>
              </a:lnSpc>
              <a:spcBef>
                <a:spcPts val="0"/>
              </a:spcBef>
              <a:spcAft>
                <a:spcPts val="450"/>
              </a:spcAft>
              <a:defRPr>
                <a:solidFill>
                  <a:srgbClr val="000000"/>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6032B8D2-1B23-416F-8452-40F7856CB95E}"/>
              </a:ext>
            </a:extLst>
          </p:cNvPr>
          <p:cNvCxnSpPr>
            <a:cxnSpLocks/>
          </p:cNvCxnSpPr>
          <p:nvPr userDrawn="1"/>
        </p:nvCxnSpPr>
        <p:spPr>
          <a:xfrm>
            <a:off x="692937" y="945494"/>
            <a:ext cx="7758130" cy="0"/>
          </a:xfrm>
          <a:prstGeom prst="line">
            <a:avLst/>
          </a:prstGeom>
          <a:noFill/>
          <a:ln w="19050" cap="flat" cmpd="sng" algn="ctr">
            <a:solidFill>
              <a:srgbClr val="FAAD6D"/>
            </a:solidFill>
            <a:prstDash val="solid"/>
            <a:miter lim="800000"/>
          </a:ln>
          <a:effectLst/>
        </p:spPr>
      </p:cxnSp>
      <p:pic>
        <p:nvPicPr>
          <p:cNvPr id="11" name="Picture 10">
            <a:extLst>
              <a:ext uri="{FF2B5EF4-FFF2-40B4-BE49-F238E27FC236}">
                <a16:creationId xmlns:a16="http://schemas.microsoft.com/office/drawing/2014/main" id="{65575673-42B3-4D2B-A7F2-AA3C0A407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032" y="6266593"/>
            <a:ext cx="1021034" cy="375626"/>
          </a:xfrm>
          <a:prstGeom prst="rect">
            <a:avLst/>
          </a:prstGeom>
        </p:spPr>
      </p:pic>
    </p:spTree>
    <p:extLst>
      <p:ext uri="{BB962C8B-B14F-4D97-AF65-F5344CB8AC3E}">
        <p14:creationId xmlns:p14="http://schemas.microsoft.com/office/powerpoint/2010/main" val="1859339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064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720CC4E-482B-47B2-A3BB-9FBE1D59A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3040320954"/>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79718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dirty="0"/>
              <a:t>Only use this template for a two line long title, if longer reduce font size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1357852"/>
            <a:ext cx="7758130" cy="0"/>
          </a:xfrm>
          <a:prstGeom prst="line">
            <a:avLst/>
          </a:prstGeom>
          <a:noFill/>
          <a:ln w="19050" cap="flat" cmpd="sng" algn="ctr">
            <a:solidFill>
              <a:srgbClr val="FAAD6D"/>
            </a:solidFill>
            <a:prstDash val="solid"/>
            <a:miter lim="800000"/>
          </a:ln>
          <a:effectLst/>
        </p:spPr>
      </p:cxnSp>
      <p:pic>
        <p:nvPicPr>
          <p:cNvPr id="6" name="Picture 5">
            <a:extLst>
              <a:ext uri="{FF2B5EF4-FFF2-40B4-BE49-F238E27FC236}">
                <a16:creationId xmlns:a16="http://schemas.microsoft.com/office/drawing/2014/main" id="{3B744192-74C4-4189-994A-73BA5DA7A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2901814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dirty="0"/>
              <a:t>Only use this template for a two line long title, if longer reduce font size</a:t>
            </a:r>
          </a:p>
        </p:txBody>
      </p:sp>
    </p:spTree>
    <p:extLst>
      <p:ext uri="{BB962C8B-B14F-4D97-AF65-F5344CB8AC3E}">
        <p14:creationId xmlns:p14="http://schemas.microsoft.com/office/powerpoint/2010/main" val="2205507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BSCS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77032"/>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sp>
        <p:nvSpPr>
          <p:cNvPr id="9" name="Text Placeholder 7">
            <a:extLst>
              <a:ext uri="{FF2B5EF4-FFF2-40B4-BE49-F238E27FC236}">
                <a16:creationId xmlns:a16="http://schemas.microsoft.com/office/drawing/2014/main" id="{8AA137D8-CF95-49A1-B940-75382B926FD2}"/>
              </a:ext>
            </a:extLst>
          </p:cNvPr>
          <p:cNvSpPr txBox="1">
            <a:spLocks/>
          </p:cNvSpPr>
          <p:nvPr/>
        </p:nvSpPr>
        <p:spPr>
          <a:xfrm>
            <a:off x="0" y="1097308"/>
            <a:ext cx="9144000" cy="540247"/>
          </a:xfrm>
          <a:prstGeom prst="rect">
            <a:avLst/>
          </a:prstGeom>
        </p:spPr>
        <p:txBody>
          <a:bodyPr anchor="t"/>
          <a:lstStyle>
            <a:lvl1pPr marL="0" indent="0" algn="ctr" defTabSz="914400" rtl="0" eaLnBrk="1" latinLnBrk="0" hangingPunct="1">
              <a:lnSpc>
                <a:spcPct val="90000"/>
              </a:lnSpc>
              <a:spcBef>
                <a:spcPts val="1000"/>
              </a:spcBef>
              <a:buFont typeface="Arial" panose="020B0604020202020204" pitchFamily="34" charset="0"/>
              <a:buNone/>
              <a:defRPr sz="1300" kern="1200">
                <a:solidFill>
                  <a:schemeClr val="bg1"/>
                </a:solidFill>
                <a:latin typeface="Myriad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00" dirty="0">
                <a:latin typeface="+mn-lt"/>
              </a:rPr>
              <a:t>Transforming Science Education Through Research-Driven Innovation</a:t>
            </a:r>
          </a:p>
        </p:txBody>
      </p:sp>
      <p:cxnSp>
        <p:nvCxnSpPr>
          <p:cNvPr id="10" name="Straight Connector 9">
            <a:extLst>
              <a:ext uri="{FF2B5EF4-FFF2-40B4-BE49-F238E27FC236}">
                <a16:creationId xmlns:a16="http://schemas.microsoft.com/office/drawing/2014/main" id="{390A2DAF-CC93-4062-B023-F9F12D3CD9DF}"/>
              </a:ext>
            </a:extLst>
          </p:cNvPr>
          <p:cNvCxnSpPr/>
          <p:nvPr/>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1092339151"/>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spTree>
    <p:extLst>
      <p:ext uri="{BB962C8B-B14F-4D97-AF65-F5344CB8AC3E}">
        <p14:creationId xmlns:p14="http://schemas.microsoft.com/office/powerpoint/2010/main" val="4063803646"/>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dirty="0"/>
          </a:p>
        </p:txBody>
      </p:sp>
    </p:spTree>
    <p:extLst>
      <p:ext uri="{BB962C8B-B14F-4D97-AF65-F5344CB8AC3E}">
        <p14:creationId xmlns:p14="http://schemas.microsoft.com/office/powerpoint/2010/main" val="162078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2415098"/>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3359595"/>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928966"/>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3672500"/>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cxnSp>
        <p:nvCxnSpPr>
          <p:cNvPr id="10" name="Straight Connector 9">
            <a:extLst>
              <a:ext uri="{FF2B5EF4-FFF2-40B4-BE49-F238E27FC236}">
                <a16:creationId xmlns:a16="http://schemas.microsoft.com/office/drawing/2014/main" id="{390A2DAF-CC93-4062-B023-F9F12D3CD9DF}"/>
              </a:ext>
            </a:extLst>
          </p:cNvPr>
          <p:cNvCxnSpPr/>
          <p:nvPr/>
        </p:nvCxnSpPr>
        <p:spPr>
          <a:xfrm>
            <a:off x="685800" y="1110950"/>
            <a:ext cx="777240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12A57F-8065-4B67-B6E9-DA90F8D4F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2285143284"/>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1601639"/>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2546136"/>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115507"/>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2859041"/>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pic>
        <p:nvPicPr>
          <p:cNvPr id="11" name="Picture 10">
            <a:extLst>
              <a:ext uri="{FF2B5EF4-FFF2-40B4-BE49-F238E27FC236}">
                <a16:creationId xmlns:a16="http://schemas.microsoft.com/office/drawing/2014/main" id="{C012A57F-8065-4B67-B6E9-DA90F8D4F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244" y="540249"/>
            <a:ext cx="1643511" cy="453471"/>
          </a:xfrm>
          <a:prstGeom prst="rect">
            <a:avLst/>
          </a:prstGeom>
        </p:spPr>
      </p:pic>
    </p:spTree>
    <p:extLst>
      <p:ext uri="{BB962C8B-B14F-4D97-AF65-F5344CB8AC3E}">
        <p14:creationId xmlns:p14="http://schemas.microsoft.com/office/powerpoint/2010/main" val="4212180998"/>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hasCustomPrompt="1"/>
          </p:nvPr>
        </p:nvSpPr>
        <p:spPr>
          <a:xfrm>
            <a:off x="687938" y="1601639"/>
            <a:ext cx="7770263" cy="441693"/>
          </a:xfrm>
          <a:prstGeom prst="rect">
            <a:avLst/>
          </a:prstGeom>
        </p:spPr>
        <p:txBody>
          <a:bodyPr anchor="b"/>
          <a:lstStyle>
            <a:lvl1pPr algn="l">
              <a:defRPr sz="4000" b="1">
                <a:latin typeface="+mn-lt"/>
              </a:defRPr>
            </a:lvl1pPr>
          </a:lstStyle>
          <a:p>
            <a:r>
              <a:rPr lang="en-US" dirty="0"/>
              <a:t>Click to edit Main titles</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87938" y="2546136"/>
            <a:ext cx="7757445" cy="206690"/>
          </a:xfrm>
          <a:prstGeom prst="rect">
            <a:avLst/>
          </a:prstGeom>
        </p:spPr>
        <p:txBody>
          <a:bodyPr anchor="ctr"/>
          <a:lstStyle>
            <a:lvl1pPr marL="0" indent="0">
              <a:buNone/>
              <a:defRPr sz="16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87938" y="2115507"/>
            <a:ext cx="7770263" cy="258664"/>
          </a:xfrm>
          <a:prstGeom prst="rect">
            <a:avLst/>
          </a:prstGeom>
        </p:spPr>
        <p:txBody>
          <a:bodyPr anchor="ctr"/>
          <a:lstStyle>
            <a:lvl1pPr marL="0" indent="0" algn="l">
              <a:buNone/>
              <a:tabLst>
                <a:tab pos="803275" algn="l"/>
              </a:tabLst>
              <a:defRPr sz="3200">
                <a:solidFill>
                  <a:schemeClr val="tx1"/>
                </a:solidFill>
                <a:latin typeface="+mn-lt"/>
              </a:defRPr>
            </a:lvl1pPr>
            <a:lvl2pPr marL="457200" indent="0">
              <a:buNone/>
              <a:defRPr/>
            </a:lvl2pPr>
          </a:lstStyle>
          <a:p>
            <a:pPr lvl="0"/>
            <a:r>
              <a:rPr lang="en-US" dirty="0"/>
              <a:t>Click to edit sub-title</a:t>
            </a:r>
          </a:p>
        </p:txBody>
      </p:sp>
      <p:sp>
        <p:nvSpPr>
          <p:cNvPr id="8" name="Text Placeholder 14">
            <a:extLst>
              <a:ext uri="{FF2B5EF4-FFF2-40B4-BE49-F238E27FC236}">
                <a16:creationId xmlns:a16="http://schemas.microsoft.com/office/drawing/2014/main" id="{7F644EFF-A89B-4515-901A-8B9522A93470}"/>
              </a:ext>
            </a:extLst>
          </p:cNvPr>
          <p:cNvSpPr>
            <a:spLocks noGrp="1"/>
          </p:cNvSpPr>
          <p:nvPr>
            <p:ph type="body" sz="quarter" idx="13" hasCustomPrompt="1"/>
          </p:nvPr>
        </p:nvSpPr>
        <p:spPr>
          <a:xfrm>
            <a:off x="687937" y="2859041"/>
            <a:ext cx="3884063" cy="2104454"/>
          </a:xfrm>
          <a:prstGeom prst="rect">
            <a:avLst/>
          </a:prstGeom>
        </p:spPr>
        <p:txBody>
          <a:bodyPr anchor="t"/>
          <a:lstStyle>
            <a:lvl1pPr marL="0" indent="0">
              <a:buNone/>
              <a:defRPr sz="1400">
                <a:solidFill>
                  <a:schemeClr val="bg1"/>
                </a:solidFill>
                <a:latin typeface="+mn-lt"/>
              </a:defRPr>
            </a:lvl1pPr>
          </a:lstStyle>
          <a:p>
            <a:pPr lvl="0"/>
            <a:r>
              <a:rPr lang="en-US" dirty="0"/>
              <a:t>Presenter Names &amp; Affiliations</a:t>
            </a:r>
          </a:p>
        </p:txBody>
      </p:sp>
    </p:spTree>
    <p:extLst>
      <p:ext uri="{BB962C8B-B14F-4D97-AF65-F5344CB8AC3E}">
        <p14:creationId xmlns:p14="http://schemas.microsoft.com/office/powerpoint/2010/main" val="4066901931"/>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SCS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693508"/>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a:latin typeface="Calibri"/>
                <a:ea typeface="Calibri"/>
                <a:cs typeface="Calibri"/>
                <a:sym typeface="Calibri"/>
              </a:defRPr>
            </a:lvl1pPr>
            <a:lvl2pPr marL="914400" lvl="1" indent="-336550" algn="l">
              <a:spcBef>
                <a:spcPts val="400"/>
              </a:spcBef>
              <a:spcAft>
                <a:spcPts val="0"/>
              </a:spcAft>
              <a:buSzPts val="1700"/>
              <a:buChar char="•"/>
              <a:defRPr>
                <a:latin typeface="Calibri"/>
                <a:ea typeface="Calibri"/>
                <a:cs typeface="Calibri"/>
                <a:sym typeface="Calibri"/>
              </a:defRPr>
            </a:lvl2pPr>
            <a:lvl3pPr marL="1371600" lvl="2" indent="-331469" algn="l">
              <a:spcBef>
                <a:spcPts val="360"/>
              </a:spcBef>
              <a:spcAft>
                <a:spcPts val="0"/>
              </a:spcAft>
              <a:buSzPts val="1620"/>
              <a:buChar char="•"/>
              <a:defRPr>
                <a:latin typeface="Calibri"/>
                <a:ea typeface="Calibri"/>
                <a:cs typeface="Calibri"/>
                <a:sym typeface="Calibri"/>
              </a:defRPr>
            </a:lvl3pPr>
            <a:lvl4pPr marL="1828800" lvl="3" indent="-330200" algn="l">
              <a:spcBef>
                <a:spcPts val="320"/>
              </a:spcBef>
              <a:spcAft>
                <a:spcPts val="0"/>
              </a:spcAft>
              <a:buSzPts val="1600"/>
              <a:buChar char="•"/>
              <a:defRPr>
                <a:latin typeface="Calibri"/>
                <a:ea typeface="Calibri"/>
                <a:cs typeface="Calibri"/>
                <a:sym typeface="Calibri"/>
              </a:defRPr>
            </a:lvl4pPr>
            <a:lvl5pPr marL="2286000" lvl="4" indent="-317500" algn="l">
              <a:spcBef>
                <a:spcPts val="280"/>
              </a:spcBef>
              <a:spcAft>
                <a:spcPts val="0"/>
              </a:spcAft>
              <a:buSzPts val="1400"/>
              <a:buChar char="•"/>
              <a:defRPr>
                <a:latin typeface="Calibri"/>
                <a:ea typeface="Calibri"/>
                <a:cs typeface="Calibri"/>
                <a:sym typeface="Calibri"/>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3"/>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400" b="1" i="0" u="none" strike="noStrike" cap="none">
                <a:solidFill>
                  <a:srgbClr val="FFFFFF"/>
                </a:solidFill>
                <a:latin typeface="Arial"/>
                <a:ea typeface="Arial"/>
                <a:cs typeface="Arial"/>
                <a:sym typeface="Arial"/>
              </a:defRPr>
            </a:lvl1pPr>
            <a:lvl2pPr marL="0" marR="0" lvl="1" indent="0" algn="l">
              <a:spcBef>
                <a:spcPts val="0"/>
              </a:spcBef>
              <a:buNone/>
              <a:defRPr sz="1400" b="1" i="0" u="none" strike="noStrike" cap="none">
                <a:solidFill>
                  <a:srgbClr val="FFFFFF"/>
                </a:solidFill>
                <a:latin typeface="Arial"/>
                <a:ea typeface="Arial"/>
                <a:cs typeface="Arial"/>
                <a:sym typeface="Arial"/>
              </a:defRPr>
            </a:lvl2pPr>
            <a:lvl3pPr marL="0" marR="0" lvl="2" indent="0" algn="l">
              <a:spcBef>
                <a:spcPts val="0"/>
              </a:spcBef>
              <a:buNone/>
              <a:defRPr sz="1400" b="1" i="0" u="none" strike="noStrike" cap="none">
                <a:solidFill>
                  <a:srgbClr val="FFFFFF"/>
                </a:solidFill>
                <a:latin typeface="Arial"/>
                <a:ea typeface="Arial"/>
                <a:cs typeface="Arial"/>
                <a:sym typeface="Arial"/>
              </a:defRPr>
            </a:lvl3pPr>
            <a:lvl4pPr marL="0" marR="0" lvl="3" indent="0" algn="l">
              <a:spcBef>
                <a:spcPts val="0"/>
              </a:spcBef>
              <a:buNone/>
              <a:defRPr sz="1400" b="1" i="0" u="none" strike="noStrike" cap="none">
                <a:solidFill>
                  <a:srgbClr val="FFFFFF"/>
                </a:solidFill>
                <a:latin typeface="Arial"/>
                <a:ea typeface="Arial"/>
                <a:cs typeface="Arial"/>
                <a:sym typeface="Arial"/>
              </a:defRPr>
            </a:lvl4pPr>
            <a:lvl5pPr marL="0" marR="0" lvl="4" indent="0" algn="l">
              <a:spcBef>
                <a:spcPts val="0"/>
              </a:spcBef>
              <a:buNone/>
              <a:defRPr sz="1400" b="1" i="0" u="none" strike="noStrike" cap="none">
                <a:solidFill>
                  <a:srgbClr val="FFFFFF"/>
                </a:solidFill>
                <a:latin typeface="Arial"/>
                <a:ea typeface="Arial"/>
                <a:cs typeface="Arial"/>
                <a:sym typeface="Arial"/>
              </a:defRPr>
            </a:lvl5pPr>
            <a:lvl6pPr marL="0" marR="0" lvl="5" indent="0" algn="l">
              <a:spcBef>
                <a:spcPts val="0"/>
              </a:spcBef>
              <a:buNone/>
              <a:defRPr sz="1400" b="1" i="0" u="none" strike="noStrike" cap="none">
                <a:solidFill>
                  <a:srgbClr val="FFFFFF"/>
                </a:solidFill>
                <a:latin typeface="Arial"/>
                <a:ea typeface="Arial"/>
                <a:cs typeface="Arial"/>
                <a:sym typeface="Arial"/>
              </a:defRPr>
            </a:lvl6pPr>
            <a:lvl7pPr marL="0" marR="0" lvl="6" indent="0" algn="l">
              <a:spcBef>
                <a:spcPts val="0"/>
              </a:spcBef>
              <a:buNone/>
              <a:defRPr sz="1400" b="1" i="0" u="none" strike="noStrike" cap="none">
                <a:solidFill>
                  <a:srgbClr val="FFFFFF"/>
                </a:solidFill>
                <a:latin typeface="Arial"/>
                <a:ea typeface="Arial"/>
                <a:cs typeface="Arial"/>
                <a:sym typeface="Arial"/>
              </a:defRPr>
            </a:lvl7pPr>
            <a:lvl8pPr marL="0" marR="0" lvl="7" indent="0" algn="l">
              <a:spcBef>
                <a:spcPts val="0"/>
              </a:spcBef>
              <a:buNone/>
              <a:defRPr sz="1400" b="1" i="0" u="none" strike="noStrike" cap="none">
                <a:solidFill>
                  <a:srgbClr val="FFFFFF"/>
                </a:solidFill>
                <a:latin typeface="Arial"/>
                <a:ea typeface="Arial"/>
                <a:cs typeface="Arial"/>
                <a:sym typeface="Arial"/>
              </a:defRPr>
            </a:lvl8pPr>
            <a:lvl9pPr marL="0" marR="0" lvl="8" indent="0" algn="l">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7145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720CC4E-482B-47B2-A3BB-9FBE1D59A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175303494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dirty="0"/>
              <a:t>Only use this template for a two line long title, if longer reduce font size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1357852"/>
            <a:ext cx="7758130" cy="0"/>
          </a:xfrm>
          <a:prstGeom prst="line">
            <a:avLst/>
          </a:prstGeom>
          <a:noFill/>
          <a:ln w="19050" cap="flat" cmpd="sng" algn="ctr">
            <a:solidFill>
              <a:srgbClr val="FAAD6D"/>
            </a:solidFill>
            <a:prstDash val="solid"/>
            <a:miter lim="800000"/>
          </a:ln>
          <a:effectLst/>
        </p:spPr>
      </p:cxnSp>
      <p:pic>
        <p:nvPicPr>
          <p:cNvPr id="6" name="Picture 5">
            <a:extLst>
              <a:ext uri="{FF2B5EF4-FFF2-40B4-BE49-F238E27FC236}">
                <a16:creationId xmlns:a16="http://schemas.microsoft.com/office/drawing/2014/main" id="{3B744192-74C4-4189-994A-73BA5DA7A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3582905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4">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Logo&#10;&#10;Description automatically generated">
            <a:extLst>
              <a:ext uri="{FF2B5EF4-FFF2-40B4-BE49-F238E27FC236}">
                <a16:creationId xmlns:a16="http://schemas.microsoft.com/office/drawing/2014/main" id="{4614A090-640F-FA4D-B1E1-5DE60F8DE108}"/>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76207539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827ABDEE-C6DF-5F0F-3A22-E03B9155E323}"/>
              </a:ext>
            </a:extLst>
          </p:cNvPr>
          <p:cNvSpPr>
            <a:spLocks noGrp="1"/>
          </p:cNvSpPr>
          <p:nvPr>
            <p:ph idx="1"/>
          </p:nvPr>
        </p:nvSpPr>
        <p:spPr>
          <a:xfrm>
            <a:off x="2901951" y="864108"/>
            <a:ext cx="5486400" cy="5120640"/>
          </a:xfrm>
          <a:prstGeom prst="rect">
            <a:avLst/>
          </a:prstGeom>
        </p:spPr>
        <p:txBody>
          <a:bodyPr vert="horz" lIns="91440" tIns="45720" rIns="91440" bIns="45720" rtlCol="0" anchor="ct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476070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15734" cy="2743200"/>
          </a:xfrm>
        </p:spPr>
        <p:txBody>
          <a:bodyPr anchor="b">
            <a:normAutofit/>
          </a:bodyPr>
          <a:lstStyle>
            <a:lvl1pPr>
              <a:defRPr sz="5400" b="1" spc="-10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3613151"/>
            <a:ext cx="7015734"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16017-14D2-AA4A-A4D5-00E73FBB99F7}"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2739D9FD-B1C9-684E-8973-BF3FDEBB0C48}"/>
              </a:ext>
            </a:extLst>
          </p:cNvPr>
          <p:cNvSpPr/>
          <p:nvPr/>
        </p:nvSpPr>
        <p:spPr>
          <a:xfrm>
            <a:off x="1" y="685800"/>
            <a:ext cx="457199"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8701984"/>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Body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p:nvPr>
        </p:nvSpPr>
        <p:spPr>
          <a:xfrm>
            <a:off x="628650" y="459466"/>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287613"/>
            <a:ext cx="7886700" cy="4629093"/>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6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3843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685801"/>
            <a:ext cx="2606040" cy="1150958"/>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3/14/24</a:t>
            </a:fld>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059536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BB16017-14D2-AA4A-A4D5-00E73FBB99F7}" type="datetimeFigureOut">
              <a:rPr lang="en-US" smtClean="0"/>
              <a:t>3/14/24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3642746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16017-14D2-AA4A-A4D5-00E73FBB99F7}" type="datetimeFigureOut">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275019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800"/>
            </a:lvl1pPr>
            <a:lvl2pPr>
              <a:defRPr sz="2000"/>
            </a:lvl2pPr>
            <a:lvl3pPr>
              <a:defRPr sz="18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95086488"/>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Tree>
    <p:extLst>
      <p:ext uri="{BB962C8B-B14F-4D97-AF65-F5344CB8AC3E}">
        <p14:creationId xmlns:p14="http://schemas.microsoft.com/office/powerpoint/2010/main" val="3849420071"/>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0879539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B16017-14D2-AA4A-A4D5-00E73FBB99F7}"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9064703"/>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mparison Layout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0E47A-C020-DE60-A9E7-5017913F04CD}"/>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3BB2CDF0-186F-85D3-4021-B432EDAC17F8}"/>
              </a:ext>
            </a:extLst>
          </p:cNvPr>
          <p:cNvSpPr>
            <a:spLocks noGrp="1"/>
          </p:cNvSpPr>
          <p:nvPr>
            <p:ph type="ftr" sz="quarter" idx="11"/>
          </p:nvPr>
        </p:nvSpPr>
        <p:spPr/>
        <p:txBody>
          <a:bodyPr/>
          <a:lstStyle/>
          <a:p>
            <a:endParaRPr lang="en-US"/>
          </a:p>
        </p:txBody>
      </p:sp>
      <p:sp>
        <p:nvSpPr>
          <p:cNvPr id="5" name="Text Placeholder 2">
            <a:extLst>
              <a:ext uri="{FF2B5EF4-FFF2-40B4-BE49-F238E27FC236}">
                <a16:creationId xmlns:a16="http://schemas.microsoft.com/office/drawing/2014/main" id="{CF24C346-A28C-C8E4-B39C-8E98C0EA49D1}"/>
              </a:ext>
            </a:extLst>
          </p:cNvPr>
          <p:cNvSpPr>
            <a:spLocks noGrp="1"/>
          </p:cNvSpPr>
          <p:nvPr>
            <p:ph type="body" idx="1"/>
          </p:nvPr>
        </p:nvSpPr>
        <p:spPr>
          <a:xfrm>
            <a:off x="627460" y="2048843"/>
            <a:ext cx="3868340"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3">
            <a:extLst>
              <a:ext uri="{FF2B5EF4-FFF2-40B4-BE49-F238E27FC236}">
                <a16:creationId xmlns:a16="http://schemas.microsoft.com/office/drawing/2014/main" id="{BA8942DF-8257-C512-F1F9-41E2E522FC73}"/>
              </a:ext>
            </a:extLst>
          </p:cNvPr>
          <p:cNvSpPr>
            <a:spLocks noGrp="1"/>
          </p:cNvSpPr>
          <p:nvPr>
            <p:ph sz="half" idx="2"/>
          </p:nvPr>
        </p:nvSpPr>
        <p:spPr>
          <a:xfrm>
            <a:off x="629842" y="2971800"/>
            <a:ext cx="3868340"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64B5BCDA-6E9E-66AA-6037-0B4BE9E9B891}"/>
              </a:ext>
            </a:extLst>
          </p:cNvPr>
          <p:cNvSpPr>
            <a:spLocks noGrp="1"/>
          </p:cNvSpPr>
          <p:nvPr>
            <p:ph type="body" sz="quarter" idx="3"/>
          </p:nvPr>
        </p:nvSpPr>
        <p:spPr>
          <a:xfrm>
            <a:off x="4629150" y="2048843"/>
            <a:ext cx="3887391"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5">
            <a:extLst>
              <a:ext uri="{FF2B5EF4-FFF2-40B4-BE49-F238E27FC236}">
                <a16:creationId xmlns:a16="http://schemas.microsoft.com/office/drawing/2014/main" id="{88DB153D-2DC3-4BCA-D213-379FD9BE00B7}"/>
              </a:ext>
            </a:extLst>
          </p:cNvPr>
          <p:cNvSpPr>
            <a:spLocks noGrp="1"/>
          </p:cNvSpPr>
          <p:nvPr>
            <p:ph sz="quarter" idx="4"/>
          </p:nvPr>
        </p:nvSpPr>
        <p:spPr>
          <a:xfrm>
            <a:off x="4629150" y="2971800"/>
            <a:ext cx="3887391"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F5017C6-A274-3584-1B86-A5B69C16F11A}"/>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748A5EF-8972-08B4-0F90-97A73A6AE259}"/>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E8C92A13-3809-01EC-3FD2-4802A19F2E40}"/>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11" name="Title 1">
            <a:extLst>
              <a:ext uri="{FF2B5EF4-FFF2-40B4-BE49-F238E27FC236}">
                <a16:creationId xmlns:a16="http://schemas.microsoft.com/office/drawing/2014/main" id="{9B07BD32-C2DD-0295-168C-924B2016915D}"/>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32578057"/>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Only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4872B863-9A62-9D0D-BF3E-435D37FBE54F}"/>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D32BD13-F1CD-2655-AD2C-1E9D0EEAA5A0}"/>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84AB93CE-8921-2C09-4AED-6B7964F82F7E}"/>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2" name="Title 1">
            <a:extLst>
              <a:ext uri="{FF2B5EF4-FFF2-40B4-BE49-F238E27FC236}">
                <a16:creationId xmlns:a16="http://schemas.microsoft.com/office/drawing/2014/main" id="{9A951DF1-A573-65B1-56E7-AAE29EFBC853}"/>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546796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Body - two lin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6278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Research presention 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F4E0E83A-50AE-80E5-3345-3435C6C4586A}"/>
              </a:ext>
            </a:extLst>
          </p:cNvPr>
          <p:cNvSpPr>
            <a:spLocks noGrp="1"/>
          </p:cNvSpPr>
          <p:nvPr>
            <p:ph idx="1"/>
          </p:nvPr>
        </p:nvSpPr>
        <p:spPr>
          <a:xfrm>
            <a:off x="457200" y="228601"/>
            <a:ext cx="8229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5A4A7BD-65A9-1C7C-FB92-0218423C52D9}"/>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95557154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Research presention no title 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4778AB91-A682-7F17-FEC5-65EC4BEAF723}"/>
              </a:ext>
            </a:extLst>
          </p:cNvPr>
          <p:cNvSpPr>
            <a:spLocks noGrp="1"/>
          </p:cNvSpPr>
          <p:nvPr>
            <p:ph sz="half" idx="1"/>
          </p:nvPr>
        </p:nvSpPr>
        <p:spPr>
          <a:xfrm>
            <a:off x="457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008BDA23-EDBF-8B42-A4DC-AD22A9D400EC}"/>
              </a:ext>
            </a:extLst>
          </p:cNvPr>
          <p:cNvSpPr>
            <a:spLocks noGrp="1"/>
          </p:cNvSpPr>
          <p:nvPr>
            <p:ph sz="half" idx="2"/>
          </p:nvPr>
        </p:nvSpPr>
        <p:spPr>
          <a:xfrm>
            <a:off x="5029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0992917-D77A-8B37-F3EF-1700F5D41D55}"/>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2046478822"/>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F0A710DF-67E4-CDFA-814E-3D81E8543E06}"/>
              </a:ext>
            </a:extLst>
          </p:cNvPr>
          <p:cNvSpPr>
            <a:spLocks noGrp="1"/>
          </p:cNvSpPr>
          <p:nvPr>
            <p:ph sz="half" idx="1"/>
          </p:nvPr>
        </p:nvSpPr>
        <p:spPr>
          <a:xfrm>
            <a:off x="2900934"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26DA0391-58A8-044B-AED3-EB6EFF71C13E}"/>
              </a:ext>
            </a:extLst>
          </p:cNvPr>
          <p:cNvSpPr>
            <a:spLocks noGrp="1"/>
          </p:cNvSpPr>
          <p:nvPr>
            <p:ph sz="half" idx="12"/>
          </p:nvPr>
        </p:nvSpPr>
        <p:spPr>
          <a:xfrm>
            <a:off x="5863590"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812717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Content w/titl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D63FC0FE-AD08-F1F4-ED14-6BE5A23167B3}"/>
              </a:ext>
            </a:extLst>
          </p:cNvPr>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Content Placeholder 3">
            <a:extLst>
              <a:ext uri="{FF2B5EF4-FFF2-40B4-BE49-F238E27FC236}">
                <a16:creationId xmlns:a16="http://schemas.microsoft.com/office/drawing/2014/main" id="{933E0B12-985B-CD63-10A2-B08D28FC8277}"/>
              </a:ext>
            </a:extLst>
          </p:cNvPr>
          <p:cNvSpPr>
            <a:spLocks noGrp="1"/>
          </p:cNvSpPr>
          <p:nvPr>
            <p:ph sz="half" idx="12"/>
          </p:nvPr>
        </p:nvSpPr>
        <p:spPr>
          <a:xfrm>
            <a:off x="2900934"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C508AEAE-0465-1085-2826-8C7AEA1F415D}"/>
              </a:ext>
            </a:extLst>
          </p:cNvPr>
          <p:cNvSpPr>
            <a:spLocks noGrp="1"/>
          </p:cNvSpPr>
          <p:nvPr>
            <p:ph type="body" sz="quarter" idx="3"/>
          </p:nvPr>
        </p:nvSpPr>
        <p:spPr>
          <a:xfrm>
            <a:off x="5863847" y="685801"/>
            <a:ext cx="2606040" cy="1150957"/>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5">
            <a:extLst>
              <a:ext uri="{FF2B5EF4-FFF2-40B4-BE49-F238E27FC236}">
                <a16:creationId xmlns:a16="http://schemas.microsoft.com/office/drawing/2014/main" id="{6E3E8EFE-5761-E017-4FE8-801C91B6F5CA}"/>
              </a:ext>
            </a:extLst>
          </p:cNvPr>
          <p:cNvSpPr>
            <a:spLocks noGrp="1"/>
          </p:cNvSpPr>
          <p:nvPr>
            <p:ph sz="quarter" idx="4"/>
          </p:nvPr>
        </p:nvSpPr>
        <p:spPr>
          <a:xfrm>
            <a:off x="5863847"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00168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BSCS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546564"/>
      </p:ext>
    </p:extLst>
  </p:cSld>
  <p:clrMapOvr>
    <a:masterClrMapping/>
  </p:clrMapOvr>
  <p:hf sldNum="0" hdr="0" ftr="0" dt="0"/>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720CC4E-482B-47B2-A3BB-9FBE1D59A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165808950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onclus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41A6AF-592B-0363-14C6-75EADF857589}"/>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22F25F78-38D5-9BF8-C7F5-B8753861091F}"/>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78FDE4EB-B4A8-5BBA-E9B3-5E745A5B8D88}"/>
              </a:ext>
            </a:extLst>
          </p:cNvPr>
          <p:cNvSpPr/>
          <p:nvPr userDrawn="1"/>
        </p:nvSpPr>
        <p:spPr>
          <a:xfrm>
            <a:off x="0" y="1"/>
            <a:ext cx="17590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11" name="Title 1">
            <a:extLst>
              <a:ext uri="{FF2B5EF4-FFF2-40B4-BE49-F238E27FC236}">
                <a16:creationId xmlns:a16="http://schemas.microsoft.com/office/drawing/2014/main" id="{D4C61DC9-DEB2-FEC8-6108-6B6A00D2A923}"/>
              </a:ext>
            </a:extLst>
          </p:cNvPr>
          <p:cNvSpPr>
            <a:spLocks noGrp="1"/>
          </p:cNvSpPr>
          <p:nvPr>
            <p:ph type="title" hasCustomPrompt="1"/>
          </p:nvPr>
        </p:nvSpPr>
        <p:spPr>
          <a:xfrm>
            <a:off x="457200" y="5715000"/>
            <a:ext cx="8229600" cy="457200"/>
          </a:xfrm>
        </p:spPr>
        <p:txBody>
          <a:bodyPr anchor="b">
            <a:normAutofit/>
          </a:bodyPr>
          <a:lstStyle>
            <a:lvl1pPr algn="ctr">
              <a:lnSpc>
                <a:spcPct val="100000"/>
              </a:lnSpc>
              <a:defRPr sz="2100" b="0" spc="-75" baseline="0">
                <a:solidFill>
                  <a:schemeClr val="tx2"/>
                </a:solidFill>
              </a:defRPr>
            </a:lvl1pPr>
          </a:lstStyle>
          <a:p>
            <a:r>
              <a:rPr lang="en-US" dirty="0"/>
              <a:t>Presenter contact info</a:t>
            </a:r>
          </a:p>
        </p:txBody>
      </p:sp>
      <p:sp>
        <p:nvSpPr>
          <p:cNvPr id="22" name="Text Placeholder 21">
            <a:extLst>
              <a:ext uri="{FF2B5EF4-FFF2-40B4-BE49-F238E27FC236}">
                <a16:creationId xmlns:a16="http://schemas.microsoft.com/office/drawing/2014/main" id="{7DA8400F-FE9E-8A09-A56C-CFC79BF0DEFA}"/>
              </a:ext>
            </a:extLst>
          </p:cNvPr>
          <p:cNvSpPr>
            <a:spLocks noGrp="1"/>
          </p:cNvSpPr>
          <p:nvPr>
            <p:ph type="body" sz="quarter" idx="12" hasCustomPrompt="1"/>
          </p:nvPr>
        </p:nvSpPr>
        <p:spPr>
          <a:xfrm>
            <a:off x="457200" y="228600"/>
            <a:ext cx="8229600" cy="1828800"/>
          </a:xfrm>
        </p:spPr>
        <p:txBody>
          <a:bodyPr>
            <a:noAutofit/>
          </a:bodyPr>
          <a:lstStyle>
            <a:lvl1pPr marL="0" indent="0" algn="ctr">
              <a:buNone/>
              <a:defRPr sz="4050" b="1">
                <a:solidFill>
                  <a:schemeClr val="accent1"/>
                </a:solidFill>
              </a:defRPr>
            </a:lvl1pPr>
          </a:lstStyle>
          <a:p>
            <a:pPr lvl="0"/>
            <a:r>
              <a:rPr lang="en-US" dirty="0"/>
              <a:t>Conclusion (thank you, questions?, </a:t>
            </a:r>
            <a:r>
              <a:rPr lang="en-US" dirty="0" err="1"/>
              <a:t>etc</a:t>
            </a:r>
            <a:r>
              <a:rPr lang="en-US" dirty="0"/>
              <a:t>)</a:t>
            </a:r>
          </a:p>
        </p:txBody>
      </p:sp>
      <p:pic>
        <p:nvPicPr>
          <p:cNvPr id="7" name="Picture 6" descr="Graphical user interface, text, application, chat or text message">
            <a:extLst>
              <a:ext uri="{FF2B5EF4-FFF2-40B4-BE49-F238E27FC236}">
                <a16:creationId xmlns:a16="http://schemas.microsoft.com/office/drawing/2014/main" id="{09082D56-4BFE-E60E-BB8E-9D3D2B6E5995}"/>
              </a:ext>
            </a:extLst>
          </p:cNvPr>
          <p:cNvPicPr>
            <a:picLocks noChangeAspect="1"/>
          </p:cNvPicPr>
          <p:nvPr userDrawn="1"/>
        </p:nvPicPr>
        <p:blipFill>
          <a:blip r:embed="rId2"/>
          <a:stretch>
            <a:fillRect/>
          </a:stretch>
        </p:blipFill>
        <p:spPr>
          <a:xfrm>
            <a:off x="1632700" y="1556889"/>
            <a:ext cx="6342901" cy="4017272"/>
          </a:xfrm>
          <a:prstGeom prst="rect">
            <a:avLst/>
          </a:prstGeom>
        </p:spPr>
      </p:pic>
      <p:pic>
        <p:nvPicPr>
          <p:cNvPr id="2" name="Picture 1" descr="Logo&#10;&#10;Description automatically generated">
            <a:extLst>
              <a:ext uri="{FF2B5EF4-FFF2-40B4-BE49-F238E27FC236}">
                <a16:creationId xmlns:a16="http://schemas.microsoft.com/office/drawing/2014/main" id="{8C677286-2203-8A89-F2D6-88A71EC0A110}"/>
              </a:ext>
            </a:extLst>
          </p:cNvPr>
          <p:cNvPicPr>
            <a:picLocks noChangeAspect="1"/>
          </p:cNvPicPr>
          <p:nvPr userDrawn="1"/>
        </p:nvPicPr>
        <p:blipFill>
          <a:blip r:embed="rId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39305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CFD-BA4E-4157-9E3C-9AE7B130789A}"/>
              </a:ext>
            </a:extLst>
          </p:cNvPr>
          <p:cNvSpPr>
            <a:spLocks noGrp="1"/>
          </p:cNvSpPr>
          <p:nvPr>
            <p:ph type="title"/>
          </p:nvPr>
        </p:nvSpPr>
        <p:spPr>
          <a:xfrm>
            <a:off x="628650" y="365126"/>
            <a:ext cx="7886700" cy="507439"/>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2CA0642-08D1-48E1-ACE7-BF8D7C497BE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135019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Body - two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D95510C-3806-4652-848B-F26519286C42}"/>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8" name="Straight Connector 7">
            <a:extLst>
              <a:ext uri="{FF2B5EF4-FFF2-40B4-BE49-F238E27FC236}">
                <a16:creationId xmlns:a16="http://schemas.microsoft.com/office/drawing/2014/main" id="{252D96B1-6B68-4216-B73C-219B0DEE530B}"/>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49114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395-AE3F-4904-B873-9A418376EF9F}"/>
              </a:ext>
            </a:extLst>
          </p:cNvPr>
          <p:cNvSpPr>
            <a:spLocks noGrp="1"/>
          </p:cNvSpPr>
          <p:nvPr>
            <p:ph type="title"/>
          </p:nvPr>
        </p:nvSpPr>
        <p:spPr>
          <a:xfrm>
            <a:off x="630238" y="365125"/>
            <a:ext cx="7886700" cy="555251"/>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284941"/>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1704231"/>
            <a:ext cx="3868737"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284941"/>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1704231"/>
            <a:ext cx="3887788"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E04186E-A9D1-40C2-936A-05AB197194A9}"/>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63645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 Body - two lin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691354"/>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2110645"/>
            <a:ext cx="3868737"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691354"/>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2110645"/>
            <a:ext cx="3887788"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997AD026-CCCE-4850-A2A6-0A928F39778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12" name="Straight Connector 11">
            <a:extLst>
              <a:ext uri="{FF2B5EF4-FFF2-40B4-BE49-F238E27FC236}">
                <a16:creationId xmlns:a16="http://schemas.microsoft.com/office/drawing/2014/main" id="{1C215C3F-0AD1-4BF8-99CB-3FD20CAADF2A}"/>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210857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097196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6.png"/><Relationship Id="rId5" Type="http://schemas.openxmlformats.org/officeDocument/2006/relationships/slideLayout" Target="../slideLayouts/slideLayout22.xml"/><Relationship Id="rId10" Type="http://schemas.openxmlformats.org/officeDocument/2006/relationships/theme" Target="../theme/theme5.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6.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31288"/>
      </p:ext>
    </p:extLst>
  </p:cSld>
  <p:clrMap bg1="lt1" tx1="dk1" bg2="lt2" tx2="dk2" accent1="accent1" accent2="accent2" accent3="accent3" accent4="accent4" accent5="accent5" accent6="accent6" hlink="hlink" folHlink="folHlink"/>
  <p:sldLayoutIdLst>
    <p:sldLayoutId id="2147483707" r:id="rId1"/>
    <p:sldLayoutId id="214748369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016872"/>
      </p:ext>
    </p:extLst>
  </p:cSld>
  <p:clrMap bg1="lt1" tx1="dk1" bg2="lt2" tx2="dk2" accent1="accent1" accent2="accent2" accent3="accent3" accent4="accent4" accent5="accent5" accent6="accent6" hlink="hlink" folHlink="folHlink"/>
  <p:sldLayoutIdLst>
    <p:sldLayoutId id="2147483702" r:id="rId1"/>
    <p:sldLayoutId id="2147483692" r:id="rId2"/>
    <p:sldLayoutId id="2147483703" r:id="rId3"/>
    <p:sldLayoutId id="2147483693" r:id="rId4"/>
    <p:sldLayoutId id="2147483704" r:id="rId5"/>
    <p:sldLayoutId id="2147483694" r:id="rId6"/>
    <p:sldLayoutId id="2147483699" r:id="rId7"/>
    <p:sldLayoutId id="2147483700" r:id="rId8"/>
    <p:sldLayoutId id="2147483701" r:id="rId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AA2EBD-F13F-4025-8D00-293B57F13494}"/>
              </a:ext>
            </a:extLst>
          </p:cNvPr>
          <p:cNvCxnSpPr>
            <a:cxnSpLocks/>
          </p:cNvCxnSpPr>
          <p:nvPr userDrawn="1"/>
        </p:nvCxnSpPr>
        <p:spPr>
          <a:xfrm>
            <a:off x="728770" y="1815435"/>
            <a:ext cx="7734584"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553009213"/>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923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90" r:id="rId5"/>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760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88" r:id="rId8"/>
    <p:sldLayoutId id="2147483689"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BB16017-14D2-AA4A-A4D5-00E73FBB99F7}" type="datetimeFigureOut">
              <a:rPr lang="en-US" smtClean="0"/>
              <a:t>3/14/24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pic>
        <p:nvPicPr>
          <p:cNvPr id="8" name="Picture 7" descr="Logo&#10;&#10;Description automatically generated">
            <a:extLst>
              <a:ext uri="{FF2B5EF4-FFF2-40B4-BE49-F238E27FC236}">
                <a16:creationId xmlns:a16="http://schemas.microsoft.com/office/drawing/2014/main" id="{58AC2799-2430-A81A-14AB-EE20F49D35FE}"/>
              </a:ext>
            </a:extLst>
          </p:cNvPr>
          <p:cNvPicPr>
            <a:picLocks noChangeAspect="1"/>
          </p:cNvPicPr>
          <p:nvPr/>
        </p:nvPicPr>
        <p:blipFill>
          <a:blip r:embed="rId2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8453588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30" r:id="rId18"/>
    <p:sldLayoutId id="2147483732" r:id="rId19"/>
    <p:sldLayoutId id="2147483733" r:id="rId20"/>
  </p:sldLayoutIdLst>
  <p:hf sldNum="0" hdr="0" ftr="0" dt="0"/>
  <p:txStyles>
    <p:title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800" kern="1200">
          <a:solidFill>
            <a:schemeClr val="tx2"/>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2000" kern="1200">
          <a:solidFill>
            <a:schemeClr val="tx2"/>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8.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2.bin"/><Relationship Id="rId1" Type="http://schemas.openxmlformats.org/officeDocument/2006/relationships/slideLayout" Target="../slideLayouts/slideLayout28.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39.xml"/><Relationship Id="rId6" Type="http://schemas.openxmlformats.org/officeDocument/2006/relationships/image" Target="../media/image9.jpg"/><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5.bin"/><Relationship Id="rId1" Type="http://schemas.openxmlformats.org/officeDocument/2006/relationships/slideLayout" Target="../slideLayouts/slideLayout39.xml"/><Relationship Id="rId6" Type="http://schemas.openxmlformats.org/officeDocument/2006/relationships/image" Target="../media/image9.jpg"/><Relationship Id="rId5" Type="http://schemas.openxmlformats.org/officeDocument/2006/relationships/image" Target="../media/image14.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7.bin"/><Relationship Id="rId1" Type="http://schemas.openxmlformats.org/officeDocument/2006/relationships/slideLayout" Target="../slideLayouts/slideLayout28.xml"/><Relationship Id="rId6" Type="http://schemas.openxmlformats.org/officeDocument/2006/relationships/image" Target="../media/image9.jpg"/><Relationship Id="rId5" Type="http://schemas.openxmlformats.org/officeDocument/2006/relationships/image" Target="../media/image16.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11" y="188557"/>
            <a:ext cx="1643511" cy="453471"/>
          </a:xfrm>
          <a:prstGeom prst="rect">
            <a:avLst/>
          </a:prstGeom>
        </p:spPr>
      </p:pic>
      <p:sp>
        <p:nvSpPr>
          <p:cNvPr id="9" name="Title 1">
            <a:extLst>
              <a:ext uri="{FF2B5EF4-FFF2-40B4-BE49-F238E27FC236}">
                <a16:creationId xmlns:a16="http://schemas.microsoft.com/office/drawing/2014/main" id="{080740F2-FAC1-441A-8621-FA33AF7F5AF7}"/>
              </a:ext>
            </a:extLst>
          </p:cNvPr>
          <p:cNvSpPr>
            <a:spLocks noGrp="1"/>
          </p:cNvSpPr>
          <p:nvPr>
            <p:ph type="ctrTitle"/>
          </p:nvPr>
        </p:nvSpPr>
        <p:spPr/>
        <p:txBody>
          <a:bodyPr/>
          <a:lstStyle/>
          <a:p>
            <a:r>
              <a:rPr lang="en-US" dirty="0" err="1"/>
              <a:t>STeLLA</a:t>
            </a:r>
            <a:r>
              <a:rPr lang="en-US" dirty="0"/>
              <a:t> Scale Up and Sustainability Study (SSUP)</a:t>
            </a:r>
            <a:br>
              <a:rPr lang="en-US" altLang="en-US" dirty="0"/>
            </a:br>
            <a:endParaRPr lang="en-US" dirty="0"/>
          </a:p>
        </p:txBody>
      </p:sp>
      <p:sp>
        <p:nvSpPr>
          <p:cNvPr id="11" name="Text Placeholder 3">
            <a:extLst>
              <a:ext uri="{FF2B5EF4-FFF2-40B4-BE49-F238E27FC236}">
                <a16:creationId xmlns:a16="http://schemas.microsoft.com/office/drawing/2014/main" id="{99692197-066A-46A8-A61A-FBE20DC0692D}"/>
              </a:ext>
            </a:extLst>
          </p:cNvPr>
          <p:cNvSpPr>
            <a:spLocks noGrp="1"/>
          </p:cNvSpPr>
          <p:nvPr>
            <p:ph type="subTitle" idx="1"/>
          </p:nvPr>
        </p:nvSpPr>
        <p:spPr/>
        <p:txBody>
          <a:bodyPr lIns="91440" tIns="45720" rIns="91440" bIns="45720" anchor="t">
            <a:normAutofit/>
          </a:bodyPr>
          <a:lstStyle/>
          <a:p>
            <a:pPr marL="0" indent="0">
              <a:buNone/>
            </a:pPr>
            <a:r>
              <a:rPr lang="en-US" altLang="en-US" b="1" dirty="0">
                <a:solidFill>
                  <a:schemeClr val="bg1"/>
                </a:solidFill>
                <a:ea typeface="+mj-ea"/>
                <a:cs typeface="+mj-cs"/>
              </a:rPr>
              <a:t>Day 1 </a:t>
            </a:r>
          </a:p>
          <a:p>
            <a:pPr marL="0" indent="0">
              <a:buNone/>
            </a:pPr>
            <a:r>
              <a:rPr lang="en-US" altLang="en-US" b="1" dirty="0">
                <a:solidFill>
                  <a:schemeClr val="bg1"/>
                </a:solidFill>
                <a:ea typeface="+mj-ea"/>
                <a:cs typeface="+mj-cs"/>
              </a:rPr>
              <a:t>Science Teachers Learning From Lesson Analysis</a:t>
            </a:r>
            <a:endParaRPr lang="en-US" b="1" dirty="0">
              <a:solidFill>
                <a:schemeClr val="bg1"/>
              </a:solidFill>
              <a:ea typeface="+mj-ea"/>
              <a:cs typeface="+mj-cs"/>
            </a:endParaRPr>
          </a:p>
          <a:p>
            <a:endParaRPr lang="en-US" sz="2800" dirty="0">
              <a:solidFill>
                <a:schemeClr val="bg1"/>
              </a:solidFill>
            </a:endParaRPr>
          </a:p>
        </p:txBody>
      </p:sp>
    </p:spTree>
    <p:extLst>
      <p:ext uri="{BB962C8B-B14F-4D97-AF65-F5344CB8AC3E}">
        <p14:creationId xmlns:p14="http://schemas.microsoft.com/office/powerpoint/2010/main" val="211418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anchor="ctr">
            <a:normAutofit/>
          </a:bodyPr>
          <a:lstStyle/>
          <a:p>
            <a:r>
              <a:rPr lang="en-US" dirty="0"/>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sz="half" idx="1"/>
          </p:nvPr>
        </p:nvSpPr>
        <p:spPr>
          <a:xfrm>
            <a:off x="2900934" y="868680"/>
            <a:ext cx="5947644" cy="5120640"/>
          </a:xfrm>
        </p:spPr>
        <p:txBody>
          <a:bodyPr lIns="91440" tIns="45720" rIns="91440" bIns="45720" anchor="ctr">
            <a:normAutofit/>
          </a:bodyPr>
          <a:lstStyle/>
          <a:p>
            <a:r>
              <a:rPr lang="en-US" sz="2000" dirty="0">
                <a:latin typeface="Calibri"/>
                <a:cs typeface="Calibri"/>
              </a:rPr>
              <a:t>Consider the Ideas related to Sun's effect on climate and seasons Mash Up on </a:t>
            </a:r>
            <a:r>
              <a:rPr lang="en-US" sz="2000" dirty="0">
                <a:solidFill>
                  <a:srgbClr val="FF0000"/>
                </a:solidFill>
                <a:latin typeface="Calibri"/>
                <a:cs typeface="Calibri"/>
              </a:rPr>
              <a:t>p. __</a:t>
            </a:r>
            <a:r>
              <a:rPr lang="en-US" sz="2000" dirty="0">
                <a:latin typeface="Calibri"/>
                <a:cs typeface="Calibri"/>
              </a:rPr>
              <a:t>.</a:t>
            </a:r>
          </a:p>
          <a:p>
            <a:r>
              <a:rPr lang="en-US" sz="2000" dirty="0"/>
              <a:t>Add dots to the left-hand column as you analyze each idea.</a:t>
            </a:r>
          </a:p>
          <a:p>
            <a:pPr lvl="1"/>
            <a:r>
              <a:rPr lang="en-US" dirty="0">
                <a:highlight>
                  <a:srgbClr val="00FF00"/>
                </a:highlight>
              </a:rPr>
              <a:t>Green dot</a:t>
            </a:r>
            <a:r>
              <a:rPr lang="en-US" dirty="0"/>
              <a:t>: science idea (accurate statement)</a:t>
            </a:r>
          </a:p>
          <a:p>
            <a:pPr lvl="1"/>
            <a:r>
              <a:rPr lang="en-US" dirty="0">
                <a:highlight>
                  <a:srgbClr val="FFFF00"/>
                </a:highlight>
              </a:rPr>
              <a:t>Yellow dot</a:t>
            </a:r>
            <a:r>
              <a:rPr lang="en-US" dirty="0"/>
              <a:t>: uncertain</a:t>
            </a:r>
          </a:p>
          <a:p>
            <a:pPr lvl="1"/>
            <a:r>
              <a:rPr lang="en-US" dirty="0">
                <a:highlight>
                  <a:srgbClr val="FF0000"/>
                </a:highlight>
              </a:rPr>
              <a:t>Red dot</a:t>
            </a:r>
            <a:r>
              <a:rPr lang="en-US" dirty="0"/>
              <a:t>: common student idea (inaccurate statement)</a:t>
            </a:r>
          </a:p>
          <a:p>
            <a:r>
              <a:rPr lang="en-US" sz="2000" dirty="0"/>
              <a:t>Add sticky notes to clarify statements or add your own thoughts.</a:t>
            </a:r>
          </a:p>
          <a:p>
            <a:r>
              <a:rPr lang="en-US" sz="2000" dirty="0"/>
              <a:t>We’ll revisit these ideas periodically throughout the week.</a:t>
            </a:r>
          </a:p>
        </p:txBody>
      </p:sp>
      <p:pic>
        <p:nvPicPr>
          <p:cNvPr id="3" name="Picture 2">
            <a:extLst>
              <a:ext uri="{FF2B5EF4-FFF2-40B4-BE49-F238E27FC236}">
                <a16:creationId xmlns:a16="http://schemas.microsoft.com/office/drawing/2014/main" id="{C63D33E3-F09F-4404-9EF9-36244EAFE01D}"/>
              </a:ext>
            </a:extLst>
          </p:cNvPr>
          <p:cNvPicPr>
            <a:picLocks noChangeAspect="1"/>
          </p:cNvPicPr>
          <p:nvPr/>
        </p:nvPicPr>
        <p:blipFill>
          <a:blip r:embed="rId3"/>
          <a:stretch>
            <a:fillRect/>
          </a:stretch>
        </p:blipFill>
        <p:spPr>
          <a:xfrm>
            <a:off x="7844722" y="14249"/>
            <a:ext cx="1109589" cy="1109589"/>
          </a:xfrm>
          <a:prstGeom prst="rect">
            <a:avLst/>
          </a:prstGeom>
          <a:noFill/>
        </p:spPr>
      </p:pic>
    </p:spTree>
    <p:extLst>
      <p:ext uri="{BB962C8B-B14F-4D97-AF65-F5344CB8AC3E}">
        <p14:creationId xmlns:p14="http://schemas.microsoft.com/office/powerpoint/2010/main" val="372087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Anchor Lesson Common Experience</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a:xfrm>
            <a:off x="2901951" y="2503356"/>
            <a:ext cx="5486400" cy="3481391"/>
          </a:xfrm>
        </p:spPr>
        <p:txBody>
          <a:bodyPr lIns="91440" tIns="45720" rIns="91440" bIns="45720" anchor="t"/>
          <a:lstStyle/>
          <a:p>
            <a:pPr marL="0" indent="0">
              <a:buNone/>
            </a:pPr>
            <a:r>
              <a:rPr lang="en-US" dirty="0">
                <a:latin typeface="Calibri"/>
                <a:cs typeface="Calibri"/>
              </a:rPr>
              <a:t>Put on a "science learner hat"</a:t>
            </a:r>
            <a:endParaRPr lang="en-US" dirty="0"/>
          </a:p>
        </p:txBody>
      </p:sp>
      <p:pic>
        <p:nvPicPr>
          <p:cNvPr id="6" name="Content Placeholder 4" descr="A close up of a hat&#10;&#10;Description generated with high confidence">
            <a:extLst>
              <a:ext uri="{FF2B5EF4-FFF2-40B4-BE49-F238E27FC236}">
                <a16:creationId xmlns:a16="http://schemas.microsoft.com/office/drawing/2014/main" id="{D5067900-8DA2-4DD3-AC6E-040E24AE6D09}"/>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024609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0EE9-C8F9-4945-B16D-A74FB2D95413}"/>
              </a:ext>
            </a:extLst>
          </p:cNvPr>
          <p:cNvSpPr>
            <a:spLocks noGrp="1"/>
          </p:cNvSpPr>
          <p:nvPr>
            <p:ph type="title"/>
          </p:nvPr>
        </p:nvSpPr>
        <p:spPr/>
        <p:txBody>
          <a:bodyPr/>
          <a:lstStyle/>
          <a:p>
            <a:r>
              <a:rPr lang="en-US" dirty="0"/>
              <a:t>Sun’s Effect on Climate and Seasons</a:t>
            </a:r>
          </a:p>
        </p:txBody>
      </p:sp>
      <p:sp>
        <p:nvSpPr>
          <p:cNvPr id="3" name="Text Placeholder 2">
            <a:extLst>
              <a:ext uri="{FF2B5EF4-FFF2-40B4-BE49-F238E27FC236}">
                <a16:creationId xmlns:a16="http://schemas.microsoft.com/office/drawing/2014/main" id="{7B18E1ED-945E-4DF0-AE71-63419D5E6A78}"/>
              </a:ext>
            </a:extLst>
          </p:cNvPr>
          <p:cNvSpPr>
            <a:spLocks noGrp="1"/>
          </p:cNvSpPr>
          <p:nvPr>
            <p:ph idx="1"/>
          </p:nvPr>
        </p:nvSpPr>
        <p:spPr/>
        <p:txBody>
          <a:bodyPr/>
          <a:lstStyle/>
          <a:p>
            <a:pPr marL="0" indent="0">
              <a:buNone/>
            </a:pPr>
            <a:r>
              <a:rPr lang="en-US" dirty="0"/>
              <a:t>Quick write: What patterns can we observe in Earth’s climate and seasons? What explains these patterns?</a:t>
            </a:r>
          </a:p>
          <a:p>
            <a:endParaRPr lang="en-US" dirty="0"/>
          </a:p>
        </p:txBody>
      </p:sp>
      <p:pic>
        <p:nvPicPr>
          <p:cNvPr id="4" name="Content Placeholder 4" descr="A close up of a hat&#10;&#10;Description generated with high confidence">
            <a:extLst>
              <a:ext uri="{FF2B5EF4-FFF2-40B4-BE49-F238E27FC236}">
                <a16:creationId xmlns:a16="http://schemas.microsoft.com/office/drawing/2014/main" id="{FBADE717-03B0-47B9-A731-9128E3417489}"/>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17445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79D4D6-13C1-4476-8B0F-316CBFA7F48A}"/>
              </a:ext>
            </a:extLst>
          </p:cNvPr>
          <p:cNvPicPr>
            <a:picLocks noChangeAspect="1"/>
          </p:cNvPicPr>
          <p:nvPr/>
        </p:nvPicPr>
        <p:blipFill>
          <a:blip r:embed="rId2"/>
          <a:stretch>
            <a:fillRect/>
          </a:stretch>
        </p:blipFill>
        <p:spPr>
          <a:xfrm>
            <a:off x="5250150" y="61737"/>
            <a:ext cx="3908120" cy="6796263"/>
          </a:xfrm>
          <a:prstGeom prst="rect">
            <a:avLst/>
          </a:prstGeom>
        </p:spPr>
      </p:pic>
      <p:sp>
        <p:nvSpPr>
          <p:cNvPr id="7" name="TextBox 6">
            <a:extLst>
              <a:ext uri="{FF2B5EF4-FFF2-40B4-BE49-F238E27FC236}">
                <a16:creationId xmlns:a16="http://schemas.microsoft.com/office/drawing/2014/main" id="{02C925D4-5F55-4CC3-9C6D-B3197C6FCAFD}"/>
              </a:ext>
            </a:extLst>
          </p:cNvPr>
          <p:cNvSpPr txBox="1"/>
          <p:nvPr/>
        </p:nvSpPr>
        <p:spPr>
          <a:xfrm>
            <a:off x="325677" y="1402915"/>
            <a:ext cx="4246323" cy="1569660"/>
          </a:xfrm>
          <a:prstGeom prst="rect">
            <a:avLst/>
          </a:prstGeom>
          <a:noFill/>
        </p:spPr>
        <p:txBody>
          <a:bodyPr wrap="square" lIns="91440" tIns="45720" rIns="91440" bIns="45720" rtlCol="0" anchor="t">
            <a:spAutoFit/>
          </a:bodyPr>
          <a:lstStyle/>
          <a:p>
            <a:r>
              <a:rPr lang="en-US" sz="2400" dirty="0">
                <a:solidFill>
                  <a:schemeClr val="accent6">
                    <a:lumMod val="50000"/>
                  </a:schemeClr>
                </a:solidFill>
              </a:rPr>
              <a:t>In what ways have you used any of these ways of communicating in scientific ways or sentence starters before?</a:t>
            </a:r>
          </a:p>
        </p:txBody>
      </p:sp>
      <p:cxnSp>
        <p:nvCxnSpPr>
          <p:cNvPr id="9" name="Straight Arrow Connector 8">
            <a:extLst>
              <a:ext uri="{FF2B5EF4-FFF2-40B4-BE49-F238E27FC236}">
                <a16:creationId xmlns:a16="http://schemas.microsoft.com/office/drawing/2014/main" id="{DA0E5953-153A-4704-9304-FB5A95591EBC}"/>
              </a:ext>
            </a:extLst>
          </p:cNvPr>
          <p:cNvCxnSpPr>
            <a:cxnSpLocks/>
          </p:cNvCxnSpPr>
          <p:nvPr/>
        </p:nvCxnSpPr>
        <p:spPr>
          <a:xfrm flipV="1">
            <a:off x="4281370" y="1533408"/>
            <a:ext cx="1048807" cy="1066917"/>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A0635D3C-8B03-4C2C-8AD7-B448611D5312}"/>
              </a:ext>
            </a:extLst>
          </p:cNvPr>
          <p:cNvCxnSpPr>
            <a:cxnSpLocks/>
          </p:cNvCxnSpPr>
          <p:nvPr/>
        </p:nvCxnSpPr>
        <p:spPr>
          <a:xfrm>
            <a:off x="4281370" y="2600325"/>
            <a:ext cx="1124067" cy="936860"/>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a16="http://schemas.microsoft.com/office/drawing/2014/main" id="{5F4BE2E1-469D-466E-BC43-E2850DF374E1}"/>
              </a:ext>
            </a:extLst>
          </p:cNvPr>
          <p:cNvCxnSpPr>
            <a:cxnSpLocks/>
          </p:cNvCxnSpPr>
          <p:nvPr/>
        </p:nvCxnSpPr>
        <p:spPr>
          <a:xfrm>
            <a:off x="4281368" y="2590917"/>
            <a:ext cx="1105254" cy="1745897"/>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CE88B77C-3926-49FF-8C0B-D3FD37B33220}"/>
              </a:ext>
            </a:extLst>
          </p:cNvPr>
          <p:cNvCxnSpPr>
            <a:cxnSpLocks/>
          </p:cNvCxnSpPr>
          <p:nvPr/>
        </p:nvCxnSpPr>
        <p:spPr>
          <a:xfrm flipV="1">
            <a:off x="4309591" y="2107259"/>
            <a:ext cx="1001771" cy="483657"/>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504254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D7C9-2D33-4508-9379-7B37259CD768}"/>
              </a:ext>
            </a:extLst>
          </p:cNvPr>
          <p:cNvSpPr>
            <a:spLocks noGrp="1"/>
          </p:cNvSpPr>
          <p:nvPr>
            <p:ph type="title"/>
          </p:nvPr>
        </p:nvSpPr>
        <p:spPr/>
        <p:txBody>
          <a:bodyPr>
            <a:normAutofit/>
          </a:bodyPr>
          <a:lstStyle/>
          <a:p>
            <a:r>
              <a:rPr lang="en-US" dirty="0"/>
              <a:t>What patterns in temperature can you find on Earth at different times of the year?</a:t>
            </a:r>
          </a:p>
        </p:txBody>
      </p:sp>
      <p:sp>
        <p:nvSpPr>
          <p:cNvPr id="3" name="Text Placeholder 2">
            <a:extLst>
              <a:ext uri="{FF2B5EF4-FFF2-40B4-BE49-F238E27FC236}">
                <a16:creationId xmlns:a16="http://schemas.microsoft.com/office/drawing/2014/main" id="{36A01B4B-B862-483C-9160-E9225E794262}"/>
              </a:ext>
            </a:extLst>
          </p:cNvPr>
          <p:cNvSpPr>
            <a:spLocks noGrp="1"/>
          </p:cNvSpPr>
          <p:nvPr>
            <p:ph idx="1"/>
          </p:nvPr>
        </p:nvSpPr>
        <p:spPr>
          <a:xfrm>
            <a:off x="2901951" y="864108"/>
            <a:ext cx="5486400" cy="1714200"/>
          </a:xfrm>
        </p:spPr>
        <p:txBody>
          <a:bodyPr/>
          <a:lstStyle/>
          <a:p>
            <a:pPr marL="0" indent="0">
              <a:buNone/>
            </a:pPr>
            <a:r>
              <a:rPr lang="en-US" dirty="0"/>
              <a:t>Ask yourself the question:</a:t>
            </a:r>
          </a:p>
          <a:p>
            <a:pPr lvl="1">
              <a:buFont typeface="Arial" pitchFamily="34" charset="0"/>
              <a:buChar char="•"/>
            </a:pPr>
            <a:endParaRPr lang="en-US" dirty="0"/>
          </a:p>
          <a:p>
            <a:pPr lvl="1">
              <a:buFont typeface="Wingdings" panose="05000000000000000000" pitchFamily="2" charset="2"/>
              <a:buChar char="§"/>
            </a:pPr>
            <a:r>
              <a:rPr lang="en-US" dirty="0"/>
              <a:t>What do I see?</a:t>
            </a:r>
            <a:endParaRPr lang="en-US" dirty="0">
              <a:solidFill>
                <a:schemeClr val="bg1">
                  <a:lumMod val="75000"/>
                </a:schemeClr>
              </a:solidFill>
            </a:endParaRPr>
          </a:p>
          <a:p>
            <a:endParaRPr lang="en-US" dirty="0"/>
          </a:p>
        </p:txBody>
      </p:sp>
      <p:graphicFrame>
        <p:nvGraphicFramePr>
          <p:cNvPr id="5" name="Object 4">
            <a:extLst>
              <a:ext uri="{FF2B5EF4-FFF2-40B4-BE49-F238E27FC236}">
                <a16:creationId xmlns:a16="http://schemas.microsoft.com/office/drawing/2014/main" id="{CA58A8A7-2E1D-4F12-BF68-78378FBB311C}"/>
              </a:ext>
            </a:extLst>
          </p:cNvPr>
          <p:cNvGraphicFramePr>
            <a:graphicFrameLocks noChangeAspect="1"/>
          </p:cNvGraphicFramePr>
          <p:nvPr/>
        </p:nvGraphicFramePr>
        <p:xfrm>
          <a:off x="4138503" y="2438400"/>
          <a:ext cx="4567347" cy="3259138"/>
        </p:xfrm>
        <a:graphic>
          <a:graphicData uri="http://schemas.openxmlformats.org/presentationml/2006/ole">
            <mc:AlternateContent xmlns:mc="http://schemas.openxmlformats.org/markup-compatibility/2006">
              <mc:Choice xmlns:v="urn:schemas-microsoft-com:vml" Requires="v">
                <p:oleObj name="Document" r:id="rId2" imgW="8279723" imgH="5908423" progId="Word.Document.12">
                  <p:embed/>
                </p:oleObj>
              </mc:Choice>
              <mc:Fallback>
                <p:oleObj name="Document" r:id="rId2" imgW="8279723" imgH="5908423" progId="Word.Document.12">
                  <p:embed/>
                  <p:pic>
                    <p:nvPicPr>
                      <p:cNvPr id="3" name="Object 2">
                        <a:extLst>
                          <a:ext uri="{FF2B5EF4-FFF2-40B4-BE49-F238E27FC236}">
                            <a16:creationId xmlns:a16="http://schemas.microsoft.com/office/drawing/2014/main" id="{6FC9242F-2701-47F2-B1BA-2A675053E375}"/>
                          </a:ext>
                        </a:extLst>
                      </p:cNvPr>
                      <p:cNvPicPr/>
                      <p:nvPr/>
                    </p:nvPicPr>
                    <p:blipFill>
                      <a:blip r:embed="rId3"/>
                      <a:stretch>
                        <a:fillRect/>
                      </a:stretch>
                    </p:blipFill>
                    <p:spPr>
                      <a:xfrm>
                        <a:off x="4138503" y="2438400"/>
                        <a:ext cx="4567347" cy="3259138"/>
                      </a:xfrm>
                      <a:prstGeom prst="rect">
                        <a:avLst/>
                      </a:prstGeom>
                    </p:spPr>
                  </p:pic>
                </p:oleObj>
              </mc:Fallback>
            </mc:AlternateContent>
          </a:graphicData>
        </a:graphic>
      </p:graphicFrame>
      <p:pic>
        <p:nvPicPr>
          <p:cNvPr id="4" name="Content Placeholder 4" descr="A close up of a hat&#10;&#10;Description generated with high confidence">
            <a:extLst>
              <a:ext uri="{FF2B5EF4-FFF2-40B4-BE49-F238E27FC236}">
                <a16:creationId xmlns:a16="http://schemas.microsoft.com/office/drawing/2014/main" id="{5B8C77C4-46D0-47B2-97F6-29CC7EA50D05}"/>
              </a:ext>
            </a:extLst>
          </p:cNvPr>
          <p:cNvPicPr>
            <a:picLocks noChangeAspect="1"/>
          </p:cNvPicPr>
          <p:nvPr/>
        </p:nvPicPr>
        <p:blipFill>
          <a:blip r:embed="rId4"/>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007514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87B6-5151-45DE-8630-E74021D4B816}"/>
              </a:ext>
            </a:extLst>
          </p:cNvPr>
          <p:cNvSpPr>
            <a:spLocks noGrp="1"/>
          </p:cNvSpPr>
          <p:nvPr>
            <p:ph type="title"/>
          </p:nvPr>
        </p:nvSpPr>
        <p:spPr/>
        <p:txBody>
          <a:bodyPr>
            <a:normAutofit/>
          </a:bodyPr>
          <a:lstStyle/>
          <a:p>
            <a:r>
              <a:rPr lang="en-US" dirty="0"/>
              <a:t>What patterns in temperature can you find on Earth at different times of the year?</a:t>
            </a:r>
          </a:p>
        </p:txBody>
      </p:sp>
      <p:sp>
        <p:nvSpPr>
          <p:cNvPr id="4" name="Text Placeholder 2">
            <a:extLst>
              <a:ext uri="{FF2B5EF4-FFF2-40B4-BE49-F238E27FC236}">
                <a16:creationId xmlns:a16="http://schemas.microsoft.com/office/drawing/2014/main" id="{8CBCC2B6-C8F9-475C-9390-C33FBE9B920D}"/>
              </a:ext>
            </a:extLst>
          </p:cNvPr>
          <p:cNvSpPr>
            <a:spLocks noGrp="1"/>
          </p:cNvSpPr>
          <p:nvPr>
            <p:ph idx="1"/>
          </p:nvPr>
        </p:nvSpPr>
        <p:spPr>
          <a:xfrm>
            <a:off x="2901951" y="864109"/>
            <a:ext cx="5486400" cy="1684219"/>
          </a:xfrm>
        </p:spPr>
        <p:txBody>
          <a:bodyPr/>
          <a:lstStyle/>
          <a:p>
            <a:pPr marL="0" indent="0">
              <a:buNone/>
            </a:pPr>
            <a:r>
              <a:rPr lang="en-US" dirty="0"/>
              <a:t>Ask yourself the question:</a:t>
            </a:r>
          </a:p>
          <a:p>
            <a:pPr lvl="1">
              <a:buFont typeface="Arial" pitchFamily="34" charset="0"/>
              <a:buChar char="•"/>
            </a:pPr>
            <a:endParaRPr lang="en-US" dirty="0"/>
          </a:p>
          <a:p>
            <a:pPr lvl="1">
              <a:buFont typeface="Wingdings" panose="05000000000000000000" pitchFamily="2" charset="2"/>
              <a:buChar char="§"/>
            </a:pPr>
            <a:r>
              <a:rPr lang="en-US" dirty="0"/>
              <a:t>What do I see?</a:t>
            </a:r>
            <a:endParaRPr lang="en-US" dirty="0">
              <a:solidFill>
                <a:schemeClr val="bg1">
                  <a:lumMod val="75000"/>
                </a:schemeClr>
              </a:solidFill>
            </a:endParaRPr>
          </a:p>
          <a:p>
            <a:endParaRPr lang="en-US" dirty="0"/>
          </a:p>
        </p:txBody>
      </p:sp>
      <p:graphicFrame>
        <p:nvGraphicFramePr>
          <p:cNvPr id="6" name="Object 5">
            <a:extLst>
              <a:ext uri="{FF2B5EF4-FFF2-40B4-BE49-F238E27FC236}">
                <a16:creationId xmlns:a16="http://schemas.microsoft.com/office/drawing/2014/main" id="{DEFB64C3-EEBC-476B-8D86-BA6FB8E137E5}"/>
              </a:ext>
            </a:extLst>
          </p:cNvPr>
          <p:cNvGraphicFramePr>
            <a:graphicFrameLocks noChangeAspect="1"/>
          </p:cNvGraphicFramePr>
          <p:nvPr/>
        </p:nvGraphicFramePr>
        <p:xfrm>
          <a:off x="4267200" y="2390512"/>
          <a:ext cx="4410075" cy="3143514"/>
        </p:xfrm>
        <a:graphic>
          <a:graphicData uri="http://schemas.openxmlformats.org/presentationml/2006/ole">
            <mc:AlternateContent xmlns:mc="http://schemas.openxmlformats.org/markup-compatibility/2006">
              <mc:Choice xmlns:v="urn:schemas-microsoft-com:vml" Requires="v">
                <p:oleObj name="Document" r:id="rId2" imgW="8258048" imgH="5886417" progId="Word.Document.12">
                  <p:embed/>
                </p:oleObj>
              </mc:Choice>
              <mc:Fallback>
                <p:oleObj name="Document" r:id="rId2" imgW="8258048" imgH="5886417" progId="Word.Document.12">
                  <p:embed/>
                  <p:pic>
                    <p:nvPicPr>
                      <p:cNvPr id="3" name="Object 2">
                        <a:extLst>
                          <a:ext uri="{FF2B5EF4-FFF2-40B4-BE49-F238E27FC236}">
                            <a16:creationId xmlns:a16="http://schemas.microsoft.com/office/drawing/2014/main" id="{5844A465-6867-4D6F-B9E7-4F6EE5264E87}"/>
                          </a:ext>
                        </a:extLst>
                      </p:cNvPr>
                      <p:cNvPicPr/>
                      <p:nvPr/>
                    </p:nvPicPr>
                    <p:blipFill>
                      <a:blip r:embed="rId3"/>
                      <a:stretch>
                        <a:fillRect/>
                      </a:stretch>
                    </p:blipFill>
                    <p:spPr>
                      <a:xfrm>
                        <a:off x="4267200" y="2390512"/>
                        <a:ext cx="4410075" cy="3143514"/>
                      </a:xfrm>
                      <a:prstGeom prst="rect">
                        <a:avLst/>
                      </a:prstGeom>
                    </p:spPr>
                  </p:pic>
                </p:oleObj>
              </mc:Fallback>
            </mc:AlternateContent>
          </a:graphicData>
        </a:graphic>
      </p:graphicFrame>
      <p:pic>
        <p:nvPicPr>
          <p:cNvPr id="3" name="Content Placeholder 4" descr="A close up of a hat&#10;&#10;Description generated with high confidence">
            <a:extLst>
              <a:ext uri="{FF2B5EF4-FFF2-40B4-BE49-F238E27FC236}">
                <a16:creationId xmlns:a16="http://schemas.microsoft.com/office/drawing/2014/main" id="{D5CEED38-4B3D-4465-AAFE-287ED3629876}"/>
              </a:ext>
            </a:extLst>
          </p:cNvPr>
          <p:cNvPicPr>
            <a:picLocks noChangeAspect="1"/>
          </p:cNvPicPr>
          <p:nvPr/>
        </p:nvPicPr>
        <p:blipFill>
          <a:blip r:embed="rId4"/>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44094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D6DF-9D7C-461C-B1E6-F1B76220752A}"/>
              </a:ext>
            </a:extLst>
          </p:cNvPr>
          <p:cNvSpPr>
            <a:spLocks noGrp="1"/>
          </p:cNvSpPr>
          <p:nvPr>
            <p:ph type="title"/>
          </p:nvPr>
        </p:nvSpPr>
        <p:spPr/>
        <p:txBody>
          <a:bodyPr>
            <a:normAutofit fontScale="90000"/>
          </a:bodyPr>
          <a:lstStyle/>
          <a:p>
            <a:r>
              <a:rPr lang="en-US" dirty="0"/>
              <a:t>What patterns in temperature can you find on Earth at different times of the year?</a:t>
            </a:r>
          </a:p>
        </p:txBody>
      </p:sp>
      <p:sp>
        <p:nvSpPr>
          <p:cNvPr id="3" name="Text Placeholder 2">
            <a:extLst>
              <a:ext uri="{FF2B5EF4-FFF2-40B4-BE49-F238E27FC236}">
                <a16:creationId xmlns:a16="http://schemas.microsoft.com/office/drawing/2014/main" id="{171C75DD-8191-49EC-9ED4-E6D2A6068852}"/>
              </a:ext>
            </a:extLst>
          </p:cNvPr>
          <p:cNvSpPr>
            <a:spLocks noGrp="1"/>
          </p:cNvSpPr>
          <p:nvPr>
            <p:ph type="body" sz="quarter" idx="4294967295"/>
          </p:nvPr>
        </p:nvSpPr>
        <p:spPr>
          <a:xfrm>
            <a:off x="719528" y="1646238"/>
            <a:ext cx="7167172" cy="1111796"/>
          </a:xfrm>
        </p:spPr>
        <p:txBody>
          <a:bodyPr>
            <a:normAutofit fontScale="92500" lnSpcReduction="20000"/>
          </a:bodyPr>
          <a:lstStyle/>
          <a:p>
            <a:pPr marL="0" indent="0" algn="ctr">
              <a:spcBef>
                <a:spcPts val="0"/>
              </a:spcBef>
              <a:buNone/>
            </a:pPr>
            <a:r>
              <a:rPr lang="en-US" dirty="0"/>
              <a:t>Ask yourself the questions:</a:t>
            </a:r>
          </a:p>
          <a:p>
            <a:pPr algn="ctr">
              <a:spcBef>
                <a:spcPts val="0"/>
              </a:spcBef>
            </a:pPr>
            <a:r>
              <a:rPr lang="en-US" dirty="0"/>
              <a:t>What do I see?</a:t>
            </a:r>
          </a:p>
          <a:p>
            <a:pPr algn="ctr">
              <a:spcBef>
                <a:spcPts val="0"/>
              </a:spcBef>
            </a:pPr>
            <a:r>
              <a:rPr lang="en-US" dirty="0"/>
              <a:t>What patterns can I identify?</a:t>
            </a:r>
          </a:p>
        </p:txBody>
      </p:sp>
      <p:graphicFrame>
        <p:nvGraphicFramePr>
          <p:cNvPr id="5" name="Object 4">
            <a:extLst>
              <a:ext uri="{FF2B5EF4-FFF2-40B4-BE49-F238E27FC236}">
                <a16:creationId xmlns:a16="http://schemas.microsoft.com/office/drawing/2014/main" id="{63A58A67-BDCF-4D49-9996-5F9C019C1DD3}"/>
              </a:ext>
            </a:extLst>
          </p:cNvPr>
          <p:cNvGraphicFramePr>
            <a:graphicFrameLocks noChangeAspect="1"/>
          </p:cNvGraphicFramePr>
          <p:nvPr>
            <p:extLst>
              <p:ext uri="{D42A27DB-BD31-4B8C-83A1-F6EECF244321}">
                <p14:modId xmlns:p14="http://schemas.microsoft.com/office/powerpoint/2010/main" val="1987956172"/>
              </p:ext>
            </p:extLst>
          </p:nvPr>
        </p:nvGraphicFramePr>
        <p:xfrm>
          <a:off x="282433" y="3013165"/>
          <a:ext cx="4289567" cy="3060922"/>
        </p:xfrm>
        <a:graphic>
          <a:graphicData uri="http://schemas.openxmlformats.org/presentationml/2006/ole">
            <mc:AlternateContent xmlns:mc="http://schemas.openxmlformats.org/markup-compatibility/2006">
              <mc:Choice xmlns:v="urn:schemas-microsoft-com:vml" Requires="v">
                <p:oleObj name="Document" r:id="rId2" imgW="8279723" imgH="5908423" progId="Word.Document.12">
                  <p:embed/>
                </p:oleObj>
              </mc:Choice>
              <mc:Fallback>
                <p:oleObj name="Document" r:id="rId2" imgW="8279723" imgH="5908423" progId="Word.Document.12">
                  <p:embed/>
                  <p:pic>
                    <p:nvPicPr>
                      <p:cNvPr id="8" name="Object 7">
                        <a:extLst>
                          <a:ext uri="{FF2B5EF4-FFF2-40B4-BE49-F238E27FC236}">
                            <a16:creationId xmlns:a16="http://schemas.microsoft.com/office/drawing/2014/main" id="{962B2250-D3DE-41B0-AF94-7F60515BABFC}"/>
                          </a:ext>
                        </a:extLst>
                      </p:cNvPr>
                      <p:cNvPicPr/>
                      <p:nvPr/>
                    </p:nvPicPr>
                    <p:blipFill>
                      <a:blip r:embed="rId3"/>
                      <a:stretch>
                        <a:fillRect/>
                      </a:stretch>
                    </p:blipFill>
                    <p:spPr>
                      <a:xfrm>
                        <a:off x="282433" y="3013165"/>
                        <a:ext cx="4289567" cy="306092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483F0CC-B784-4E0F-BE83-2E9C05DAAA1B}"/>
              </a:ext>
            </a:extLst>
          </p:cNvPr>
          <p:cNvGraphicFramePr>
            <a:graphicFrameLocks noChangeAspect="1"/>
          </p:cNvGraphicFramePr>
          <p:nvPr>
            <p:extLst>
              <p:ext uri="{D42A27DB-BD31-4B8C-83A1-F6EECF244321}">
                <p14:modId xmlns:p14="http://schemas.microsoft.com/office/powerpoint/2010/main" val="3078406459"/>
              </p:ext>
            </p:extLst>
          </p:nvPr>
        </p:nvGraphicFramePr>
        <p:xfrm>
          <a:off x="4733925" y="2893310"/>
          <a:ext cx="4410075" cy="3143514"/>
        </p:xfrm>
        <a:graphic>
          <a:graphicData uri="http://schemas.openxmlformats.org/presentationml/2006/ole">
            <mc:AlternateContent xmlns:mc="http://schemas.openxmlformats.org/markup-compatibility/2006">
              <mc:Choice xmlns:v="urn:schemas-microsoft-com:vml" Requires="v">
                <p:oleObj name="Document" r:id="rId4" imgW="8258048" imgH="5886417" progId="Word.Document.12">
                  <p:embed/>
                </p:oleObj>
              </mc:Choice>
              <mc:Fallback>
                <p:oleObj name="Document" r:id="rId4" imgW="8258048" imgH="5886417" progId="Word.Document.12">
                  <p:embed/>
                  <p:pic>
                    <p:nvPicPr>
                      <p:cNvPr id="9" name="Object 8">
                        <a:extLst>
                          <a:ext uri="{FF2B5EF4-FFF2-40B4-BE49-F238E27FC236}">
                            <a16:creationId xmlns:a16="http://schemas.microsoft.com/office/drawing/2014/main" id="{4B3E0DFA-F976-43F9-AEA6-80BEC1365807}"/>
                          </a:ext>
                        </a:extLst>
                      </p:cNvPr>
                      <p:cNvPicPr/>
                      <p:nvPr/>
                    </p:nvPicPr>
                    <p:blipFill>
                      <a:blip r:embed="rId5"/>
                      <a:stretch>
                        <a:fillRect/>
                      </a:stretch>
                    </p:blipFill>
                    <p:spPr>
                      <a:xfrm>
                        <a:off x="4733925" y="2893310"/>
                        <a:ext cx="4410075" cy="3143514"/>
                      </a:xfrm>
                      <a:prstGeom prst="rect">
                        <a:avLst/>
                      </a:prstGeom>
                    </p:spPr>
                  </p:pic>
                </p:oleObj>
              </mc:Fallback>
            </mc:AlternateContent>
          </a:graphicData>
        </a:graphic>
      </p:graphicFrame>
      <p:pic>
        <p:nvPicPr>
          <p:cNvPr id="4" name="Content Placeholder 4" descr="A close up of a hat&#10;&#10;Description generated with high confidence">
            <a:extLst>
              <a:ext uri="{FF2B5EF4-FFF2-40B4-BE49-F238E27FC236}">
                <a16:creationId xmlns:a16="http://schemas.microsoft.com/office/drawing/2014/main" id="{A21E1FC8-573C-4F08-B5FA-B258BCD0E255}"/>
              </a:ext>
            </a:extLst>
          </p:cNvPr>
          <p:cNvPicPr>
            <a:picLocks noChangeAspect="1"/>
          </p:cNvPicPr>
          <p:nvPr/>
        </p:nvPicPr>
        <p:blipFill>
          <a:blip r:embed="rId6"/>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63940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5BF5D-F01C-400B-9960-80C21A15A925}"/>
              </a:ext>
            </a:extLst>
          </p:cNvPr>
          <p:cNvSpPr>
            <a:spLocks noGrp="1"/>
          </p:cNvSpPr>
          <p:nvPr>
            <p:ph type="title"/>
          </p:nvPr>
        </p:nvSpPr>
        <p:spPr/>
        <p:txBody>
          <a:bodyPr>
            <a:normAutofit fontScale="90000"/>
          </a:bodyPr>
          <a:lstStyle/>
          <a:p>
            <a:r>
              <a:rPr lang="en-US" dirty="0"/>
              <a:t>What patterns in temperature can you find on Earth at different times of the year?</a:t>
            </a:r>
          </a:p>
        </p:txBody>
      </p:sp>
      <p:graphicFrame>
        <p:nvGraphicFramePr>
          <p:cNvPr id="4" name="Content Placeholder 6">
            <a:extLst>
              <a:ext uri="{FF2B5EF4-FFF2-40B4-BE49-F238E27FC236}">
                <a16:creationId xmlns:a16="http://schemas.microsoft.com/office/drawing/2014/main" id="{D036604A-E218-4C7F-B099-A58D50926896}"/>
              </a:ext>
            </a:extLst>
          </p:cNvPr>
          <p:cNvGraphicFramePr>
            <a:graphicFrameLocks noChangeAspect="1"/>
          </p:cNvGraphicFramePr>
          <p:nvPr/>
        </p:nvGraphicFramePr>
        <p:xfrm>
          <a:off x="152400" y="1662678"/>
          <a:ext cx="6041284" cy="4357122"/>
        </p:xfrm>
        <a:graphic>
          <a:graphicData uri="http://schemas.openxmlformats.org/presentationml/2006/ole">
            <mc:AlternateContent xmlns:mc="http://schemas.openxmlformats.org/markup-compatibility/2006">
              <mc:Choice xmlns:v="urn:schemas-microsoft-com:vml" Requires="v">
                <p:oleObj name="Document" r:id="rId2" imgW="8258048" imgH="5956042" progId="Word.Document.12">
                  <p:embed/>
                </p:oleObj>
              </mc:Choice>
              <mc:Fallback>
                <p:oleObj name="Document" r:id="rId2" imgW="8258048" imgH="5956042" progId="Word.Document.12">
                  <p:embed/>
                  <p:pic>
                    <p:nvPicPr>
                      <p:cNvPr id="7" name="Content Placeholder 6">
                        <a:extLst>
                          <a:ext uri="{FF2B5EF4-FFF2-40B4-BE49-F238E27FC236}">
                            <a16:creationId xmlns:a16="http://schemas.microsoft.com/office/drawing/2014/main" id="{13682DD4-03EE-47AA-9925-156D37EA4BF2}"/>
                          </a:ext>
                        </a:extLst>
                      </p:cNvPr>
                      <p:cNvPicPr/>
                      <p:nvPr/>
                    </p:nvPicPr>
                    <p:blipFill>
                      <a:blip r:embed="rId3"/>
                      <a:stretch>
                        <a:fillRect/>
                      </a:stretch>
                    </p:blipFill>
                    <p:spPr>
                      <a:xfrm>
                        <a:off x="152400" y="1662678"/>
                        <a:ext cx="6041284" cy="435712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4488E8C-C64A-47FA-A19E-8602787570A7}"/>
              </a:ext>
            </a:extLst>
          </p:cNvPr>
          <p:cNvGraphicFramePr>
            <a:graphicFrameLocks noChangeAspect="1"/>
          </p:cNvGraphicFramePr>
          <p:nvPr>
            <p:extLst>
              <p:ext uri="{D42A27DB-BD31-4B8C-83A1-F6EECF244321}">
                <p14:modId xmlns:p14="http://schemas.microsoft.com/office/powerpoint/2010/main" val="1269544691"/>
              </p:ext>
            </p:extLst>
          </p:nvPr>
        </p:nvGraphicFramePr>
        <p:xfrm>
          <a:off x="5434842" y="2545644"/>
          <a:ext cx="3810758" cy="4909682"/>
        </p:xfrm>
        <a:graphic>
          <a:graphicData uri="http://schemas.openxmlformats.org/presentationml/2006/ole">
            <mc:AlternateContent xmlns:mc="http://schemas.openxmlformats.org/markup-compatibility/2006">
              <mc:Choice xmlns:v="urn:schemas-microsoft-com:vml" Requires="v">
                <p:oleObj name="Document" r:id="rId4" imgW="5956042" imgH="7672832" progId="Word.Document.12">
                  <p:embed/>
                </p:oleObj>
              </mc:Choice>
              <mc:Fallback>
                <p:oleObj name="Document" r:id="rId4" imgW="5956042" imgH="7672832" progId="Word.Document.12">
                  <p:embed/>
                  <p:pic>
                    <p:nvPicPr>
                      <p:cNvPr id="3" name="Object 2">
                        <a:extLst>
                          <a:ext uri="{FF2B5EF4-FFF2-40B4-BE49-F238E27FC236}">
                            <a16:creationId xmlns:a16="http://schemas.microsoft.com/office/drawing/2014/main" id="{33C5D28A-C44F-4802-B19E-4AB5EE479B97}"/>
                          </a:ext>
                        </a:extLst>
                      </p:cNvPr>
                      <p:cNvPicPr/>
                      <p:nvPr/>
                    </p:nvPicPr>
                    <p:blipFill>
                      <a:blip r:embed="rId5"/>
                      <a:stretch>
                        <a:fillRect/>
                      </a:stretch>
                    </p:blipFill>
                    <p:spPr>
                      <a:xfrm>
                        <a:off x="5434842" y="2545644"/>
                        <a:ext cx="3810758" cy="4909682"/>
                      </a:xfrm>
                      <a:prstGeom prst="rect">
                        <a:avLst/>
                      </a:prstGeom>
                    </p:spPr>
                  </p:pic>
                </p:oleObj>
              </mc:Fallback>
            </mc:AlternateContent>
          </a:graphicData>
        </a:graphic>
      </p:graphicFrame>
      <p:pic>
        <p:nvPicPr>
          <p:cNvPr id="3" name="Content Placeholder 4" descr="A close up of a hat&#10;&#10;Description generated with high confidence">
            <a:extLst>
              <a:ext uri="{FF2B5EF4-FFF2-40B4-BE49-F238E27FC236}">
                <a16:creationId xmlns:a16="http://schemas.microsoft.com/office/drawing/2014/main" id="{E2C24880-36EC-4C0F-B9E9-A94F4E1E7223}"/>
              </a:ext>
            </a:extLst>
          </p:cNvPr>
          <p:cNvPicPr>
            <a:picLocks noChangeAspect="1"/>
          </p:cNvPicPr>
          <p:nvPr/>
        </p:nvPicPr>
        <p:blipFill>
          <a:blip r:embed="rId6"/>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423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68C7-694D-4570-9637-8E509EFDFB74}"/>
              </a:ext>
            </a:extLst>
          </p:cNvPr>
          <p:cNvSpPr>
            <a:spLocks noGrp="1"/>
          </p:cNvSpPr>
          <p:nvPr>
            <p:ph type="title"/>
          </p:nvPr>
        </p:nvSpPr>
        <p:spPr/>
        <p:txBody>
          <a:bodyPr/>
          <a:lstStyle/>
          <a:p>
            <a:r>
              <a:rPr lang="en-US" dirty="0"/>
              <a:t>What patterns in temperature can you find on Earth at different times of the year?</a:t>
            </a:r>
          </a:p>
        </p:txBody>
      </p:sp>
      <p:sp>
        <p:nvSpPr>
          <p:cNvPr id="3" name="Text Placeholder 2">
            <a:extLst>
              <a:ext uri="{FF2B5EF4-FFF2-40B4-BE49-F238E27FC236}">
                <a16:creationId xmlns:a16="http://schemas.microsoft.com/office/drawing/2014/main" id="{FE77FF9E-7211-4B9C-9135-68E2EBE10A9A}"/>
              </a:ext>
            </a:extLst>
          </p:cNvPr>
          <p:cNvSpPr>
            <a:spLocks noGrp="1"/>
          </p:cNvSpPr>
          <p:nvPr>
            <p:ph idx="1"/>
          </p:nvPr>
        </p:nvSpPr>
        <p:spPr>
          <a:xfrm>
            <a:off x="2901951" y="864108"/>
            <a:ext cx="2794311" cy="5120640"/>
          </a:xfrm>
        </p:spPr>
        <p:txBody>
          <a:bodyPr/>
          <a:lstStyle/>
          <a:p>
            <a:pPr marL="265113" lvl="1" indent="-265113"/>
            <a:r>
              <a:rPr lang="en-US" dirty="0"/>
              <a:t>What do I see?</a:t>
            </a:r>
          </a:p>
          <a:p>
            <a:pPr marL="265113" lvl="1" indent="-265113"/>
            <a:endParaRPr lang="en-US" dirty="0"/>
          </a:p>
          <a:p>
            <a:pPr marL="265113" lvl="1" indent="-265113"/>
            <a:r>
              <a:rPr lang="en-US" dirty="0"/>
              <a:t>What pattern can I identify?</a:t>
            </a:r>
          </a:p>
          <a:p>
            <a:pPr marL="265113" lvl="1" indent="-265113"/>
            <a:endParaRPr lang="en-US" dirty="0"/>
          </a:p>
          <a:p>
            <a:pPr marL="265113" lvl="1" indent="-265113"/>
            <a:r>
              <a:rPr lang="en-US" dirty="0"/>
              <a:t>Which representation helped you the most? Why?</a:t>
            </a:r>
          </a:p>
          <a:p>
            <a:endParaRPr lang="en-US" dirty="0"/>
          </a:p>
        </p:txBody>
      </p:sp>
      <p:graphicFrame>
        <p:nvGraphicFramePr>
          <p:cNvPr id="5" name="Object 4">
            <a:extLst>
              <a:ext uri="{FF2B5EF4-FFF2-40B4-BE49-F238E27FC236}">
                <a16:creationId xmlns:a16="http://schemas.microsoft.com/office/drawing/2014/main" id="{6AA59D44-8BC6-4016-BF5C-3590601B698D}"/>
              </a:ext>
            </a:extLst>
          </p:cNvPr>
          <p:cNvGraphicFramePr>
            <a:graphicFrameLocks noChangeAspect="1"/>
          </p:cNvGraphicFramePr>
          <p:nvPr>
            <p:extLst>
              <p:ext uri="{D42A27DB-BD31-4B8C-83A1-F6EECF244321}">
                <p14:modId xmlns:p14="http://schemas.microsoft.com/office/powerpoint/2010/main" val="4060827838"/>
              </p:ext>
            </p:extLst>
          </p:nvPr>
        </p:nvGraphicFramePr>
        <p:xfrm>
          <a:off x="5476875" y="873252"/>
          <a:ext cx="3667125" cy="2573755"/>
        </p:xfrm>
        <a:graphic>
          <a:graphicData uri="http://schemas.openxmlformats.org/presentationml/2006/ole">
            <mc:AlternateContent xmlns:mc="http://schemas.openxmlformats.org/markup-compatibility/2006">
              <mc:Choice xmlns:v="urn:schemas-microsoft-com:vml" Requires="v">
                <p:oleObj name="Document" r:id="rId2" imgW="8258048" imgH="5795507" progId="Word.Document.12">
                  <p:embed/>
                </p:oleObj>
              </mc:Choice>
              <mc:Fallback>
                <p:oleObj name="Document" r:id="rId2" imgW="8258048" imgH="5795507" progId="Word.Document.12">
                  <p:embed/>
                  <p:pic>
                    <p:nvPicPr>
                      <p:cNvPr id="2" name="Object 1">
                        <a:extLst>
                          <a:ext uri="{FF2B5EF4-FFF2-40B4-BE49-F238E27FC236}">
                            <a16:creationId xmlns:a16="http://schemas.microsoft.com/office/drawing/2014/main" id="{9271214B-6776-4631-8EE1-4E58B4BD117A}"/>
                          </a:ext>
                        </a:extLst>
                      </p:cNvPr>
                      <p:cNvPicPr/>
                      <p:nvPr/>
                    </p:nvPicPr>
                    <p:blipFill>
                      <a:blip r:embed="rId3"/>
                      <a:stretch>
                        <a:fillRect/>
                      </a:stretch>
                    </p:blipFill>
                    <p:spPr>
                      <a:xfrm>
                        <a:off x="5476875" y="873252"/>
                        <a:ext cx="3667125" cy="257375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685296A-EF87-4836-9CE7-AD20E0A83503}"/>
              </a:ext>
            </a:extLst>
          </p:cNvPr>
          <p:cNvGraphicFramePr>
            <a:graphicFrameLocks noChangeAspect="1"/>
          </p:cNvGraphicFramePr>
          <p:nvPr>
            <p:extLst>
              <p:ext uri="{D42A27DB-BD31-4B8C-83A1-F6EECF244321}">
                <p14:modId xmlns:p14="http://schemas.microsoft.com/office/powerpoint/2010/main" val="672607414"/>
              </p:ext>
            </p:extLst>
          </p:nvPr>
        </p:nvGraphicFramePr>
        <p:xfrm>
          <a:off x="5476875" y="3456151"/>
          <a:ext cx="3657600" cy="2567070"/>
        </p:xfrm>
        <a:graphic>
          <a:graphicData uri="http://schemas.openxmlformats.org/presentationml/2006/ole">
            <mc:AlternateContent xmlns:mc="http://schemas.openxmlformats.org/markup-compatibility/2006">
              <mc:Choice xmlns:v="urn:schemas-microsoft-com:vml" Requires="v">
                <p:oleObj name="Document" r:id="rId4" imgW="8258048" imgH="5795507" progId="Word.Document.12">
                  <p:embed/>
                </p:oleObj>
              </mc:Choice>
              <mc:Fallback>
                <p:oleObj name="Document" r:id="rId4" imgW="8258048" imgH="5795507" progId="Word.Document.12">
                  <p:embed/>
                  <p:pic>
                    <p:nvPicPr>
                      <p:cNvPr id="3" name="Object 2">
                        <a:extLst>
                          <a:ext uri="{FF2B5EF4-FFF2-40B4-BE49-F238E27FC236}">
                            <a16:creationId xmlns:a16="http://schemas.microsoft.com/office/drawing/2014/main" id="{9C50C111-34A5-4529-9D72-54043D604431}"/>
                          </a:ext>
                        </a:extLst>
                      </p:cNvPr>
                      <p:cNvPicPr/>
                      <p:nvPr/>
                    </p:nvPicPr>
                    <p:blipFill>
                      <a:blip r:embed="rId5"/>
                      <a:stretch>
                        <a:fillRect/>
                      </a:stretch>
                    </p:blipFill>
                    <p:spPr>
                      <a:xfrm>
                        <a:off x="5476875" y="3456151"/>
                        <a:ext cx="3657600" cy="2567070"/>
                      </a:xfrm>
                      <a:prstGeom prst="rect">
                        <a:avLst/>
                      </a:prstGeom>
                    </p:spPr>
                  </p:pic>
                </p:oleObj>
              </mc:Fallback>
            </mc:AlternateContent>
          </a:graphicData>
        </a:graphic>
      </p:graphicFrame>
      <p:pic>
        <p:nvPicPr>
          <p:cNvPr id="4" name="Content Placeholder 4" descr="A close up of a hat&#10;&#10;Description generated with high confidence">
            <a:extLst>
              <a:ext uri="{FF2B5EF4-FFF2-40B4-BE49-F238E27FC236}">
                <a16:creationId xmlns:a16="http://schemas.microsoft.com/office/drawing/2014/main" id="{24CCC48D-C074-4174-B1DF-50530E8AE8B2}"/>
              </a:ext>
            </a:extLst>
          </p:cNvPr>
          <p:cNvPicPr>
            <a:picLocks noChangeAspect="1"/>
          </p:cNvPicPr>
          <p:nvPr/>
        </p:nvPicPr>
        <p:blipFill>
          <a:blip r:embed="rId6"/>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913643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79D4D6-13C1-4476-8B0F-316CBFA7F48A}"/>
              </a:ext>
            </a:extLst>
          </p:cNvPr>
          <p:cNvPicPr>
            <a:picLocks noChangeAspect="1"/>
          </p:cNvPicPr>
          <p:nvPr/>
        </p:nvPicPr>
        <p:blipFill>
          <a:blip r:embed="rId2"/>
          <a:stretch>
            <a:fillRect/>
          </a:stretch>
        </p:blipFill>
        <p:spPr>
          <a:xfrm>
            <a:off x="5250150" y="61737"/>
            <a:ext cx="3908120" cy="6796263"/>
          </a:xfrm>
          <a:prstGeom prst="rect">
            <a:avLst/>
          </a:prstGeom>
        </p:spPr>
      </p:pic>
      <p:sp>
        <p:nvSpPr>
          <p:cNvPr id="7" name="TextBox 6">
            <a:extLst>
              <a:ext uri="{FF2B5EF4-FFF2-40B4-BE49-F238E27FC236}">
                <a16:creationId xmlns:a16="http://schemas.microsoft.com/office/drawing/2014/main" id="{02C925D4-5F55-4CC3-9C6D-B3197C6FCAFD}"/>
              </a:ext>
            </a:extLst>
          </p:cNvPr>
          <p:cNvSpPr txBox="1"/>
          <p:nvPr/>
        </p:nvSpPr>
        <p:spPr>
          <a:xfrm>
            <a:off x="325677" y="1402915"/>
            <a:ext cx="4246323" cy="1938992"/>
          </a:xfrm>
          <a:prstGeom prst="rect">
            <a:avLst/>
          </a:prstGeom>
          <a:noFill/>
        </p:spPr>
        <p:txBody>
          <a:bodyPr wrap="square" lIns="91440" tIns="45720" rIns="91440" bIns="45720" rtlCol="0" anchor="t">
            <a:spAutoFit/>
          </a:bodyPr>
          <a:lstStyle/>
          <a:p>
            <a:r>
              <a:rPr lang="en-US" sz="2400" dirty="0">
                <a:solidFill>
                  <a:schemeClr val="accent6">
                    <a:lumMod val="50000"/>
                  </a:schemeClr>
                </a:solidFill>
              </a:rPr>
              <a:t>In what ways did you use any of these ways of communicating in scientific ways or sentence </a:t>
            </a:r>
            <a:r>
              <a:rPr lang="en-US" sz="2400">
                <a:solidFill>
                  <a:schemeClr val="accent6">
                    <a:lumMod val="50000"/>
                  </a:schemeClr>
                </a:solidFill>
              </a:rPr>
              <a:t>starters? How did they support your learning (or not)?</a:t>
            </a:r>
          </a:p>
        </p:txBody>
      </p:sp>
      <p:cxnSp>
        <p:nvCxnSpPr>
          <p:cNvPr id="9" name="Straight Arrow Connector 8">
            <a:extLst>
              <a:ext uri="{FF2B5EF4-FFF2-40B4-BE49-F238E27FC236}">
                <a16:creationId xmlns:a16="http://schemas.microsoft.com/office/drawing/2014/main" id="{DA0E5953-153A-4704-9304-FB5A95591EBC}"/>
              </a:ext>
            </a:extLst>
          </p:cNvPr>
          <p:cNvCxnSpPr>
            <a:cxnSpLocks/>
          </p:cNvCxnSpPr>
          <p:nvPr/>
        </p:nvCxnSpPr>
        <p:spPr>
          <a:xfrm flipV="1">
            <a:off x="4281370" y="1533408"/>
            <a:ext cx="1048807" cy="1066917"/>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10" name="Straight Arrow Connector 9">
            <a:extLst>
              <a:ext uri="{FF2B5EF4-FFF2-40B4-BE49-F238E27FC236}">
                <a16:creationId xmlns:a16="http://schemas.microsoft.com/office/drawing/2014/main" id="{A0635D3C-8B03-4C2C-8AD7-B448611D5312}"/>
              </a:ext>
            </a:extLst>
          </p:cNvPr>
          <p:cNvCxnSpPr>
            <a:cxnSpLocks/>
          </p:cNvCxnSpPr>
          <p:nvPr/>
        </p:nvCxnSpPr>
        <p:spPr>
          <a:xfrm>
            <a:off x="4281370" y="2600325"/>
            <a:ext cx="1124067" cy="936860"/>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11" name="Straight Arrow Connector 10">
            <a:extLst>
              <a:ext uri="{FF2B5EF4-FFF2-40B4-BE49-F238E27FC236}">
                <a16:creationId xmlns:a16="http://schemas.microsoft.com/office/drawing/2014/main" id="{5F4BE2E1-469D-466E-BC43-E2850DF374E1}"/>
              </a:ext>
            </a:extLst>
          </p:cNvPr>
          <p:cNvCxnSpPr>
            <a:cxnSpLocks/>
          </p:cNvCxnSpPr>
          <p:nvPr/>
        </p:nvCxnSpPr>
        <p:spPr>
          <a:xfrm>
            <a:off x="4281368" y="2590917"/>
            <a:ext cx="1105254" cy="1745897"/>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CE88B77C-3926-49FF-8C0B-D3FD37B33220}"/>
              </a:ext>
            </a:extLst>
          </p:cNvPr>
          <p:cNvCxnSpPr>
            <a:cxnSpLocks/>
          </p:cNvCxnSpPr>
          <p:nvPr/>
        </p:nvCxnSpPr>
        <p:spPr>
          <a:xfrm flipV="1">
            <a:off x="4309591" y="2107259"/>
            <a:ext cx="1001771" cy="483657"/>
          </a:xfrm>
          <a:prstGeom prst="straightConnector1">
            <a:avLst/>
          </a:prstGeom>
          <a:ln w="57150">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42793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10612" cy="4601183"/>
          </a:xfrm>
        </p:spPr>
        <p:txBody>
          <a:bodyPr anchor="ctr">
            <a:normAutofit/>
          </a:bodyPr>
          <a:lstStyle/>
          <a:p>
            <a:r>
              <a:rPr lang="en-US"/>
              <a:t>Welcome &amp; Introductions</a:t>
            </a:r>
          </a:p>
        </p:txBody>
      </p:sp>
      <p:sp>
        <p:nvSpPr>
          <p:cNvPr id="3" name="Content Placeholder 2"/>
          <p:cNvSpPr>
            <a:spLocks noGrp="1"/>
          </p:cNvSpPr>
          <p:nvPr>
            <p:ph idx="1"/>
          </p:nvPr>
        </p:nvSpPr>
        <p:spPr>
          <a:xfrm>
            <a:off x="2901951" y="864108"/>
            <a:ext cx="5486400" cy="5120640"/>
          </a:xfrm>
        </p:spPr>
        <p:txBody>
          <a:bodyPr lIns="91440" tIns="45720" rIns="91440" bIns="45720" anchor="ctr">
            <a:normAutofit/>
          </a:bodyPr>
          <a:lstStyle/>
          <a:p>
            <a:pPr>
              <a:lnSpc>
                <a:spcPct val="90000"/>
              </a:lnSpc>
            </a:pPr>
            <a:r>
              <a:rPr lang="en-US"/>
              <a:t>Welcome to the </a:t>
            </a:r>
            <a:r>
              <a:rPr lang="en-US" err="1"/>
              <a:t>STeLLA</a:t>
            </a:r>
            <a:r>
              <a:rPr lang="en-US"/>
              <a:t> Summer Institute! </a:t>
            </a:r>
          </a:p>
          <a:p>
            <a:pPr>
              <a:lnSpc>
                <a:spcPct val="90000"/>
              </a:lnSpc>
            </a:pPr>
            <a:r>
              <a:rPr lang="en-US"/>
              <a:t>In your table groups, introduce yourselves by sharing the following information:</a:t>
            </a:r>
          </a:p>
          <a:p>
            <a:pPr lvl="1">
              <a:lnSpc>
                <a:spcPct val="90000"/>
              </a:lnSpc>
            </a:pPr>
            <a:r>
              <a:rPr lang="en-US" sz="2800"/>
              <a:t>Name</a:t>
            </a:r>
          </a:p>
          <a:p>
            <a:pPr lvl="1">
              <a:lnSpc>
                <a:spcPct val="90000"/>
              </a:lnSpc>
            </a:pPr>
            <a:r>
              <a:rPr lang="en-US" sz="2800"/>
              <a:t>Organization, district or school site.</a:t>
            </a:r>
          </a:p>
          <a:p>
            <a:pPr lvl="1">
              <a:lnSpc>
                <a:spcPct val="90000"/>
              </a:lnSpc>
            </a:pPr>
            <a:r>
              <a:rPr lang="en-US" sz="2800"/>
              <a:t>Your role </a:t>
            </a:r>
          </a:p>
          <a:p>
            <a:pPr lvl="1">
              <a:lnSpc>
                <a:spcPct val="90000"/>
              </a:lnSpc>
            </a:pPr>
            <a:r>
              <a:rPr lang="en-US" sz="2800"/>
              <a:t>One thing that you are looking forward to getting out of our week together. </a:t>
            </a:r>
          </a:p>
        </p:txBody>
      </p:sp>
    </p:spTree>
    <p:extLst>
      <p:ext uri="{BB962C8B-B14F-4D97-AF65-F5344CB8AC3E}">
        <p14:creationId xmlns:p14="http://schemas.microsoft.com/office/powerpoint/2010/main" val="9716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52D9-6FBC-41B0-A3E2-461E200E8972}"/>
              </a:ext>
            </a:extLst>
          </p:cNvPr>
          <p:cNvSpPr>
            <a:spLocks noGrp="1"/>
          </p:cNvSpPr>
          <p:nvPr>
            <p:ph type="title"/>
          </p:nvPr>
        </p:nvSpPr>
        <p:spPr/>
        <p:txBody>
          <a:bodyPr/>
          <a:lstStyle/>
          <a:p>
            <a:r>
              <a:rPr lang="en-US" dirty="0"/>
              <a:t>Driving Question Board (DQB)</a:t>
            </a:r>
          </a:p>
        </p:txBody>
      </p:sp>
      <p:grpSp>
        <p:nvGrpSpPr>
          <p:cNvPr id="12" name="Group 11">
            <a:extLst>
              <a:ext uri="{FF2B5EF4-FFF2-40B4-BE49-F238E27FC236}">
                <a16:creationId xmlns:a16="http://schemas.microsoft.com/office/drawing/2014/main" id="{F8D1E46E-C394-43E0-A670-38C350987B03}"/>
              </a:ext>
            </a:extLst>
          </p:cNvPr>
          <p:cNvGrpSpPr>
            <a:grpSpLocks noChangeAspect="1"/>
          </p:cNvGrpSpPr>
          <p:nvPr/>
        </p:nvGrpSpPr>
        <p:grpSpPr>
          <a:xfrm>
            <a:off x="3691678" y="498583"/>
            <a:ext cx="1453019" cy="1565754"/>
            <a:chOff x="739036" y="1503123"/>
            <a:chExt cx="1453019" cy="1565754"/>
          </a:xfrm>
        </p:grpSpPr>
        <p:sp>
          <p:nvSpPr>
            <p:cNvPr id="4" name="Rectangle 3">
              <a:extLst>
                <a:ext uri="{FF2B5EF4-FFF2-40B4-BE49-F238E27FC236}">
                  <a16:creationId xmlns:a16="http://schemas.microsoft.com/office/drawing/2014/main" id="{14ACCD82-0D72-4128-9CE4-F496806F8448}"/>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1540D2B-01A9-41CA-9A46-86429D12E812}"/>
                </a:ext>
              </a:extLst>
            </p:cNvPr>
            <p:cNvGrpSpPr/>
            <p:nvPr/>
          </p:nvGrpSpPr>
          <p:grpSpPr>
            <a:xfrm>
              <a:off x="820455" y="1644114"/>
              <a:ext cx="1321496" cy="690814"/>
              <a:chOff x="820455" y="1644114"/>
              <a:chExt cx="1321496" cy="690814"/>
            </a:xfrm>
          </p:grpSpPr>
          <p:sp>
            <p:nvSpPr>
              <p:cNvPr id="6" name="Freeform: Shape 5">
                <a:extLst>
                  <a:ext uri="{FF2B5EF4-FFF2-40B4-BE49-F238E27FC236}">
                    <a16:creationId xmlns:a16="http://schemas.microsoft.com/office/drawing/2014/main" id="{E19F3E1E-6DA5-4C32-A6D2-D2F3AFC90A8E}"/>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F01304A0-C885-4AC4-B74B-5D42EB39A12D}"/>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E4DAC7F-5743-42DD-AE9E-46195AD4ABB0}"/>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10" name="TextBox 9">
                <a:extLst>
                  <a:ext uri="{FF2B5EF4-FFF2-40B4-BE49-F238E27FC236}">
                    <a16:creationId xmlns:a16="http://schemas.microsoft.com/office/drawing/2014/main" id="{E0CF180B-1D2B-4C75-ABF2-5322486B50B1}"/>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41" name="Group 40">
            <a:extLst>
              <a:ext uri="{FF2B5EF4-FFF2-40B4-BE49-F238E27FC236}">
                <a16:creationId xmlns:a16="http://schemas.microsoft.com/office/drawing/2014/main" id="{DF6C6E95-2254-4451-BD17-52D9A86D7999}"/>
              </a:ext>
            </a:extLst>
          </p:cNvPr>
          <p:cNvGrpSpPr>
            <a:grpSpLocks noChangeAspect="1"/>
          </p:cNvGrpSpPr>
          <p:nvPr/>
        </p:nvGrpSpPr>
        <p:grpSpPr>
          <a:xfrm rot="771833">
            <a:off x="2986016" y="4635257"/>
            <a:ext cx="1453019" cy="1565754"/>
            <a:chOff x="739036" y="1503123"/>
            <a:chExt cx="1453019" cy="1565754"/>
          </a:xfrm>
        </p:grpSpPr>
        <p:sp>
          <p:nvSpPr>
            <p:cNvPr id="42" name="Rectangle 41">
              <a:extLst>
                <a:ext uri="{FF2B5EF4-FFF2-40B4-BE49-F238E27FC236}">
                  <a16:creationId xmlns:a16="http://schemas.microsoft.com/office/drawing/2014/main" id="{9FAC647B-B4C0-4C93-B543-F0A12296F92F}"/>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a:extLst>
                <a:ext uri="{FF2B5EF4-FFF2-40B4-BE49-F238E27FC236}">
                  <a16:creationId xmlns:a16="http://schemas.microsoft.com/office/drawing/2014/main" id="{7B474B7D-3EAE-4630-A486-12F6FB45703D}"/>
                </a:ext>
              </a:extLst>
            </p:cNvPr>
            <p:cNvGrpSpPr/>
            <p:nvPr/>
          </p:nvGrpSpPr>
          <p:grpSpPr>
            <a:xfrm>
              <a:off x="820455" y="1644114"/>
              <a:ext cx="1321496" cy="690814"/>
              <a:chOff x="820455" y="1644114"/>
              <a:chExt cx="1321496" cy="690814"/>
            </a:xfrm>
          </p:grpSpPr>
          <p:sp>
            <p:nvSpPr>
              <p:cNvPr id="44" name="Freeform: Shape 43">
                <a:extLst>
                  <a:ext uri="{FF2B5EF4-FFF2-40B4-BE49-F238E27FC236}">
                    <a16:creationId xmlns:a16="http://schemas.microsoft.com/office/drawing/2014/main" id="{E398D06D-DADE-4AE0-B80E-478BDA9B5F93}"/>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5" name="Freeform: Shape 44">
                <a:extLst>
                  <a:ext uri="{FF2B5EF4-FFF2-40B4-BE49-F238E27FC236}">
                    <a16:creationId xmlns:a16="http://schemas.microsoft.com/office/drawing/2014/main" id="{21381CE2-439F-4FF1-9BC6-9E3A65AA0DB5}"/>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994E233-057F-4BFB-A85A-C937A2E6F81E}"/>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47" name="TextBox 46">
                <a:extLst>
                  <a:ext uri="{FF2B5EF4-FFF2-40B4-BE49-F238E27FC236}">
                    <a16:creationId xmlns:a16="http://schemas.microsoft.com/office/drawing/2014/main" id="{F63F2B01-638D-4316-95B3-AD99836D22A5}"/>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48" name="Group 47">
            <a:extLst>
              <a:ext uri="{FF2B5EF4-FFF2-40B4-BE49-F238E27FC236}">
                <a16:creationId xmlns:a16="http://schemas.microsoft.com/office/drawing/2014/main" id="{894E44A0-BEFE-4901-ABC1-7671012FAB75}"/>
              </a:ext>
            </a:extLst>
          </p:cNvPr>
          <p:cNvGrpSpPr>
            <a:grpSpLocks noChangeAspect="1"/>
          </p:cNvGrpSpPr>
          <p:nvPr/>
        </p:nvGrpSpPr>
        <p:grpSpPr>
          <a:xfrm>
            <a:off x="6783886" y="4313085"/>
            <a:ext cx="1453019" cy="1565754"/>
            <a:chOff x="739036" y="1503123"/>
            <a:chExt cx="1453019" cy="1565754"/>
          </a:xfrm>
        </p:grpSpPr>
        <p:sp>
          <p:nvSpPr>
            <p:cNvPr id="49" name="Rectangle 48">
              <a:extLst>
                <a:ext uri="{FF2B5EF4-FFF2-40B4-BE49-F238E27FC236}">
                  <a16:creationId xmlns:a16="http://schemas.microsoft.com/office/drawing/2014/main" id="{AE839E12-88C4-4806-A91C-5D1F7679B7D7}"/>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9AC130AB-D8E9-4D3C-976F-FE29792D9BB3}"/>
                </a:ext>
              </a:extLst>
            </p:cNvPr>
            <p:cNvGrpSpPr/>
            <p:nvPr/>
          </p:nvGrpSpPr>
          <p:grpSpPr>
            <a:xfrm>
              <a:off x="820455" y="1644114"/>
              <a:ext cx="1321496" cy="690814"/>
              <a:chOff x="820455" y="1644114"/>
              <a:chExt cx="1321496" cy="690814"/>
            </a:xfrm>
          </p:grpSpPr>
          <p:sp>
            <p:nvSpPr>
              <p:cNvPr id="51" name="Freeform: Shape 50">
                <a:extLst>
                  <a:ext uri="{FF2B5EF4-FFF2-40B4-BE49-F238E27FC236}">
                    <a16:creationId xmlns:a16="http://schemas.microsoft.com/office/drawing/2014/main" id="{38A13084-AE7E-4CBE-B8BF-785D9594F78B}"/>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Freeform: Shape 51">
                <a:extLst>
                  <a:ext uri="{FF2B5EF4-FFF2-40B4-BE49-F238E27FC236}">
                    <a16:creationId xmlns:a16="http://schemas.microsoft.com/office/drawing/2014/main" id="{F0CC91F4-3B26-4F14-B506-44DAE4399268}"/>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82889F34-A33A-4EF8-A1A5-903136B89820}"/>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54" name="TextBox 53">
                <a:extLst>
                  <a:ext uri="{FF2B5EF4-FFF2-40B4-BE49-F238E27FC236}">
                    <a16:creationId xmlns:a16="http://schemas.microsoft.com/office/drawing/2014/main" id="{EEA1912F-3BE0-452C-A20D-F11D2D8FE79C}"/>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69" name="Group 68">
            <a:extLst>
              <a:ext uri="{FF2B5EF4-FFF2-40B4-BE49-F238E27FC236}">
                <a16:creationId xmlns:a16="http://schemas.microsoft.com/office/drawing/2014/main" id="{489FD250-7E77-486D-A605-44A96DF905AE}"/>
              </a:ext>
            </a:extLst>
          </p:cNvPr>
          <p:cNvGrpSpPr>
            <a:grpSpLocks noChangeAspect="1"/>
          </p:cNvGrpSpPr>
          <p:nvPr/>
        </p:nvGrpSpPr>
        <p:grpSpPr>
          <a:xfrm rot="20947720">
            <a:off x="3374723" y="3741509"/>
            <a:ext cx="1453019" cy="1565754"/>
            <a:chOff x="739036" y="1503123"/>
            <a:chExt cx="1453019" cy="1565754"/>
          </a:xfrm>
        </p:grpSpPr>
        <p:sp>
          <p:nvSpPr>
            <p:cNvPr id="70" name="Rectangle 69">
              <a:extLst>
                <a:ext uri="{FF2B5EF4-FFF2-40B4-BE49-F238E27FC236}">
                  <a16:creationId xmlns:a16="http://schemas.microsoft.com/office/drawing/2014/main" id="{03872202-649F-4FC4-BAB5-9F5A8B53ABB6}"/>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13C38076-8022-46FB-A069-A83FD1982A73}"/>
                </a:ext>
              </a:extLst>
            </p:cNvPr>
            <p:cNvGrpSpPr/>
            <p:nvPr/>
          </p:nvGrpSpPr>
          <p:grpSpPr>
            <a:xfrm>
              <a:off x="820455" y="1644114"/>
              <a:ext cx="1321496" cy="690814"/>
              <a:chOff x="820455" y="1644114"/>
              <a:chExt cx="1321496" cy="690814"/>
            </a:xfrm>
          </p:grpSpPr>
          <p:sp>
            <p:nvSpPr>
              <p:cNvPr id="72" name="Freeform: Shape 71">
                <a:extLst>
                  <a:ext uri="{FF2B5EF4-FFF2-40B4-BE49-F238E27FC236}">
                    <a16:creationId xmlns:a16="http://schemas.microsoft.com/office/drawing/2014/main" id="{37BFD238-93A9-419F-87D5-6EA657FC454E}"/>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3" name="Freeform: Shape 72">
                <a:extLst>
                  <a:ext uri="{FF2B5EF4-FFF2-40B4-BE49-F238E27FC236}">
                    <a16:creationId xmlns:a16="http://schemas.microsoft.com/office/drawing/2014/main" id="{5211ECC2-85F8-4DCE-B981-1A3F12837766}"/>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4" name="TextBox 73">
                <a:extLst>
                  <a:ext uri="{FF2B5EF4-FFF2-40B4-BE49-F238E27FC236}">
                    <a16:creationId xmlns:a16="http://schemas.microsoft.com/office/drawing/2014/main" id="{03A8EE01-4003-46F3-8AB8-002B56221F2B}"/>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75" name="TextBox 74">
                <a:extLst>
                  <a:ext uri="{FF2B5EF4-FFF2-40B4-BE49-F238E27FC236}">
                    <a16:creationId xmlns:a16="http://schemas.microsoft.com/office/drawing/2014/main" id="{6189752A-85D5-4E54-8E4E-51458EBFD500}"/>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62" name="Group 61">
            <a:extLst>
              <a:ext uri="{FF2B5EF4-FFF2-40B4-BE49-F238E27FC236}">
                <a16:creationId xmlns:a16="http://schemas.microsoft.com/office/drawing/2014/main" id="{383CE6B7-821A-4527-BDF9-DE0778C11B59}"/>
              </a:ext>
            </a:extLst>
          </p:cNvPr>
          <p:cNvGrpSpPr>
            <a:grpSpLocks noChangeAspect="1"/>
          </p:cNvGrpSpPr>
          <p:nvPr/>
        </p:nvGrpSpPr>
        <p:grpSpPr>
          <a:xfrm rot="20877903">
            <a:off x="5260931" y="2353963"/>
            <a:ext cx="1453019" cy="1565754"/>
            <a:chOff x="739036" y="1503123"/>
            <a:chExt cx="1453019" cy="1565754"/>
          </a:xfrm>
        </p:grpSpPr>
        <p:sp>
          <p:nvSpPr>
            <p:cNvPr id="63" name="Rectangle 62">
              <a:extLst>
                <a:ext uri="{FF2B5EF4-FFF2-40B4-BE49-F238E27FC236}">
                  <a16:creationId xmlns:a16="http://schemas.microsoft.com/office/drawing/2014/main" id="{E89BB442-DC27-443F-8639-E9C54BBBA69D}"/>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E9731BF4-ADC6-4DB3-941A-81D7E59A2D69}"/>
                </a:ext>
              </a:extLst>
            </p:cNvPr>
            <p:cNvGrpSpPr/>
            <p:nvPr/>
          </p:nvGrpSpPr>
          <p:grpSpPr>
            <a:xfrm>
              <a:off x="820455" y="1644114"/>
              <a:ext cx="1321496" cy="690814"/>
              <a:chOff x="820455" y="1644114"/>
              <a:chExt cx="1321496" cy="690814"/>
            </a:xfrm>
          </p:grpSpPr>
          <p:sp>
            <p:nvSpPr>
              <p:cNvPr id="65" name="Freeform: Shape 64">
                <a:extLst>
                  <a:ext uri="{FF2B5EF4-FFF2-40B4-BE49-F238E27FC236}">
                    <a16:creationId xmlns:a16="http://schemas.microsoft.com/office/drawing/2014/main" id="{DEBAAF98-B119-4AD5-8CA7-C7E0499E8411}"/>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6" name="Freeform: Shape 65">
                <a:extLst>
                  <a:ext uri="{FF2B5EF4-FFF2-40B4-BE49-F238E27FC236}">
                    <a16:creationId xmlns:a16="http://schemas.microsoft.com/office/drawing/2014/main" id="{2C2D5B8F-F9A6-44E6-90CD-962CAD6966F2}"/>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45082C7E-DEED-4417-9905-AAF1F18D9EEC}"/>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68" name="TextBox 67">
                <a:extLst>
                  <a:ext uri="{FF2B5EF4-FFF2-40B4-BE49-F238E27FC236}">
                    <a16:creationId xmlns:a16="http://schemas.microsoft.com/office/drawing/2014/main" id="{CEE0B3D0-0606-400C-A90A-FA498C10A3B8}"/>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76" name="Group 75">
            <a:extLst>
              <a:ext uri="{FF2B5EF4-FFF2-40B4-BE49-F238E27FC236}">
                <a16:creationId xmlns:a16="http://schemas.microsoft.com/office/drawing/2014/main" id="{9AE91D03-E04C-41B1-921F-6CCAA76A1894}"/>
              </a:ext>
            </a:extLst>
          </p:cNvPr>
          <p:cNvGrpSpPr>
            <a:grpSpLocks noChangeAspect="1"/>
          </p:cNvGrpSpPr>
          <p:nvPr/>
        </p:nvGrpSpPr>
        <p:grpSpPr>
          <a:xfrm rot="893649">
            <a:off x="3089756" y="1239076"/>
            <a:ext cx="1453019" cy="1565754"/>
            <a:chOff x="739036" y="1503123"/>
            <a:chExt cx="1453019" cy="1565754"/>
          </a:xfrm>
        </p:grpSpPr>
        <p:sp>
          <p:nvSpPr>
            <p:cNvPr id="77" name="Rectangle 76">
              <a:extLst>
                <a:ext uri="{FF2B5EF4-FFF2-40B4-BE49-F238E27FC236}">
                  <a16:creationId xmlns:a16="http://schemas.microsoft.com/office/drawing/2014/main" id="{B1CBB58A-B5E4-4C86-9B02-5CDDF801ECC5}"/>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E8189398-A002-41C7-BA15-304A419594C7}"/>
                </a:ext>
              </a:extLst>
            </p:cNvPr>
            <p:cNvGrpSpPr/>
            <p:nvPr/>
          </p:nvGrpSpPr>
          <p:grpSpPr>
            <a:xfrm>
              <a:off x="820455" y="1644114"/>
              <a:ext cx="1321496" cy="690814"/>
              <a:chOff x="820455" y="1644114"/>
              <a:chExt cx="1321496" cy="690814"/>
            </a:xfrm>
          </p:grpSpPr>
          <p:sp>
            <p:nvSpPr>
              <p:cNvPr id="79" name="Freeform: Shape 78">
                <a:extLst>
                  <a:ext uri="{FF2B5EF4-FFF2-40B4-BE49-F238E27FC236}">
                    <a16:creationId xmlns:a16="http://schemas.microsoft.com/office/drawing/2014/main" id="{5CD2CA16-F714-45BA-8257-C6BE1CDEE503}"/>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0" name="Freeform: Shape 79">
                <a:extLst>
                  <a:ext uri="{FF2B5EF4-FFF2-40B4-BE49-F238E27FC236}">
                    <a16:creationId xmlns:a16="http://schemas.microsoft.com/office/drawing/2014/main" id="{41B663CD-EA16-4C1A-8072-E7CD379CBBC9}"/>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1" name="TextBox 80">
                <a:extLst>
                  <a:ext uri="{FF2B5EF4-FFF2-40B4-BE49-F238E27FC236}">
                    <a16:creationId xmlns:a16="http://schemas.microsoft.com/office/drawing/2014/main" id="{9B9A8136-018E-47F6-AD10-F4DCD716598A}"/>
                  </a:ext>
                </a:extLst>
              </p:cNvPr>
              <p:cNvSpPr txBox="1"/>
              <p:nvPr/>
            </p:nvSpPr>
            <p:spPr>
              <a:xfrm>
                <a:off x="820455" y="1644114"/>
                <a:ext cx="407096" cy="369332"/>
              </a:xfrm>
              <a:prstGeom prst="rect">
                <a:avLst/>
              </a:prstGeom>
              <a:noFill/>
            </p:spPr>
            <p:txBody>
              <a:bodyPr wrap="square" lIns="91440" tIns="45720" rIns="91440" bIns="45720" rtlCol="0" anchor="t">
                <a:spAutoFit/>
              </a:bodyPr>
              <a:lstStyle/>
              <a:p>
                <a:r>
                  <a:rPr lang="en-US" dirty="0"/>
                  <a:t>2.</a:t>
                </a:r>
              </a:p>
            </p:txBody>
          </p:sp>
          <p:sp>
            <p:nvSpPr>
              <p:cNvPr id="82" name="TextBox 81">
                <a:extLst>
                  <a:ext uri="{FF2B5EF4-FFF2-40B4-BE49-F238E27FC236}">
                    <a16:creationId xmlns:a16="http://schemas.microsoft.com/office/drawing/2014/main" id="{32F0B4B1-80BD-4BB9-A94B-2A8C340C80C9}"/>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83" name="Group 82">
            <a:extLst>
              <a:ext uri="{FF2B5EF4-FFF2-40B4-BE49-F238E27FC236}">
                <a16:creationId xmlns:a16="http://schemas.microsoft.com/office/drawing/2014/main" id="{A5C2FC32-5646-4E2C-80F9-74E22D1EA16A}"/>
              </a:ext>
            </a:extLst>
          </p:cNvPr>
          <p:cNvGrpSpPr>
            <a:grpSpLocks noChangeAspect="1"/>
          </p:cNvGrpSpPr>
          <p:nvPr/>
        </p:nvGrpSpPr>
        <p:grpSpPr>
          <a:xfrm>
            <a:off x="6951945" y="1559480"/>
            <a:ext cx="1453019" cy="1565754"/>
            <a:chOff x="739036" y="1503123"/>
            <a:chExt cx="1453019" cy="1565754"/>
          </a:xfrm>
        </p:grpSpPr>
        <p:sp>
          <p:nvSpPr>
            <p:cNvPr id="84" name="Rectangle 83">
              <a:extLst>
                <a:ext uri="{FF2B5EF4-FFF2-40B4-BE49-F238E27FC236}">
                  <a16:creationId xmlns:a16="http://schemas.microsoft.com/office/drawing/2014/main" id="{D692FE2F-3FE8-4958-804C-4DF04ADAF409}"/>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CD21D893-919C-4A88-9A92-0F2CC2EA4898}"/>
                </a:ext>
              </a:extLst>
            </p:cNvPr>
            <p:cNvGrpSpPr/>
            <p:nvPr/>
          </p:nvGrpSpPr>
          <p:grpSpPr>
            <a:xfrm>
              <a:off x="820455" y="1644114"/>
              <a:ext cx="1321496" cy="690814"/>
              <a:chOff x="820455" y="1644114"/>
              <a:chExt cx="1321496" cy="690814"/>
            </a:xfrm>
          </p:grpSpPr>
          <p:sp>
            <p:nvSpPr>
              <p:cNvPr id="86" name="Freeform: Shape 85">
                <a:extLst>
                  <a:ext uri="{FF2B5EF4-FFF2-40B4-BE49-F238E27FC236}">
                    <a16:creationId xmlns:a16="http://schemas.microsoft.com/office/drawing/2014/main" id="{69E1532C-1E7F-4D52-88FD-3A05E948CC71}"/>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7" name="Freeform: Shape 86">
                <a:extLst>
                  <a:ext uri="{FF2B5EF4-FFF2-40B4-BE49-F238E27FC236}">
                    <a16:creationId xmlns:a16="http://schemas.microsoft.com/office/drawing/2014/main" id="{5DBD5D61-D9AD-4CE0-BDB0-246D07C62B0E}"/>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8" name="TextBox 87">
                <a:extLst>
                  <a:ext uri="{FF2B5EF4-FFF2-40B4-BE49-F238E27FC236}">
                    <a16:creationId xmlns:a16="http://schemas.microsoft.com/office/drawing/2014/main" id="{5F63B5F8-BE83-48B6-B73D-9A1999DE7DBE}"/>
                  </a:ext>
                </a:extLst>
              </p:cNvPr>
              <p:cNvSpPr txBox="1"/>
              <p:nvPr/>
            </p:nvSpPr>
            <p:spPr>
              <a:xfrm>
                <a:off x="820455" y="1644114"/>
                <a:ext cx="407096" cy="369332"/>
              </a:xfrm>
              <a:prstGeom prst="rect">
                <a:avLst/>
              </a:prstGeom>
              <a:noFill/>
            </p:spPr>
            <p:txBody>
              <a:bodyPr wrap="square" lIns="91440" tIns="45720" rIns="91440" bIns="45720" rtlCol="0" anchor="t">
                <a:spAutoFit/>
              </a:bodyPr>
              <a:lstStyle/>
              <a:p>
                <a:r>
                  <a:rPr lang="en-US" dirty="0"/>
                  <a:t>4</a:t>
                </a:r>
              </a:p>
            </p:txBody>
          </p:sp>
          <p:sp>
            <p:nvSpPr>
              <p:cNvPr id="89" name="TextBox 88">
                <a:extLst>
                  <a:ext uri="{FF2B5EF4-FFF2-40B4-BE49-F238E27FC236}">
                    <a16:creationId xmlns:a16="http://schemas.microsoft.com/office/drawing/2014/main" id="{C89647C9-70B3-4151-A863-45107391198B}"/>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90" name="Group 89">
            <a:extLst>
              <a:ext uri="{FF2B5EF4-FFF2-40B4-BE49-F238E27FC236}">
                <a16:creationId xmlns:a16="http://schemas.microsoft.com/office/drawing/2014/main" id="{7E9E9DE0-5A3A-42CA-85CB-4B7372DDDF81}"/>
              </a:ext>
            </a:extLst>
          </p:cNvPr>
          <p:cNvGrpSpPr>
            <a:grpSpLocks noChangeAspect="1"/>
          </p:cNvGrpSpPr>
          <p:nvPr/>
        </p:nvGrpSpPr>
        <p:grpSpPr>
          <a:xfrm rot="20947720">
            <a:off x="7769180" y="2796258"/>
            <a:ext cx="1453019" cy="1565754"/>
            <a:chOff x="739036" y="1503123"/>
            <a:chExt cx="1453019" cy="1565754"/>
          </a:xfrm>
        </p:grpSpPr>
        <p:sp>
          <p:nvSpPr>
            <p:cNvPr id="91" name="Rectangle 90">
              <a:extLst>
                <a:ext uri="{FF2B5EF4-FFF2-40B4-BE49-F238E27FC236}">
                  <a16:creationId xmlns:a16="http://schemas.microsoft.com/office/drawing/2014/main" id="{01EB503B-1505-482C-9F83-466644E9F843}"/>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oup 91">
              <a:extLst>
                <a:ext uri="{FF2B5EF4-FFF2-40B4-BE49-F238E27FC236}">
                  <a16:creationId xmlns:a16="http://schemas.microsoft.com/office/drawing/2014/main" id="{644983AE-61B9-4BE9-A43E-AA8EA6464721}"/>
                </a:ext>
              </a:extLst>
            </p:cNvPr>
            <p:cNvGrpSpPr/>
            <p:nvPr/>
          </p:nvGrpSpPr>
          <p:grpSpPr>
            <a:xfrm>
              <a:off x="820455" y="1644114"/>
              <a:ext cx="1321496" cy="690814"/>
              <a:chOff x="820455" y="1644114"/>
              <a:chExt cx="1321496" cy="690814"/>
            </a:xfrm>
          </p:grpSpPr>
          <p:sp>
            <p:nvSpPr>
              <p:cNvPr id="93" name="Freeform: Shape 92">
                <a:extLst>
                  <a:ext uri="{FF2B5EF4-FFF2-40B4-BE49-F238E27FC236}">
                    <a16:creationId xmlns:a16="http://schemas.microsoft.com/office/drawing/2014/main" id="{B062A2EF-B1D8-4A2D-B3C0-9D24F0198A9F}"/>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Freeform: Shape 93">
                <a:extLst>
                  <a:ext uri="{FF2B5EF4-FFF2-40B4-BE49-F238E27FC236}">
                    <a16:creationId xmlns:a16="http://schemas.microsoft.com/office/drawing/2014/main" id="{34E86E95-D254-4F27-BCAB-50553EBB059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02A6C06-FE99-467F-99D0-443A5815E29A}"/>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96" name="TextBox 95">
                <a:extLst>
                  <a:ext uri="{FF2B5EF4-FFF2-40B4-BE49-F238E27FC236}">
                    <a16:creationId xmlns:a16="http://schemas.microsoft.com/office/drawing/2014/main" id="{DE9B5A69-399D-476F-83A4-4DC48CB4A2BC}"/>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97" name="Group 96">
            <a:extLst>
              <a:ext uri="{FF2B5EF4-FFF2-40B4-BE49-F238E27FC236}">
                <a16:creationId xmlns:a16="http://schemas.microsoft.com/office/drawing/2014/main" id="{4829BB9D-9A52-4D89-924F-BE11B7C90197}"/>
              </a:ext>
            </a:extLst>
          </p:cNvPr>
          <p:cNvGrpSpPr>
            <a:grpSpLocks noChangeAspect="1"/>
          </p:cNvGrpSpPr>
          <p:nvPr/>
        </p:nvGrpSpPr>
        <p:grpSpPr>
          <a:xfrm>
            <a:off x="5674131" y="1081075"/>
            <a:ext cx="1453019" cy="1565754"/>
            <a:chOff x="739036" y="1503123"/>
            <a:chExt cx="1453019" cy="1565754"/>
          </a:xfrm>
        </p:grpSpPr>
        <p:sp>
          <p:nvSpPr>
            <p:cNvPr id="98" name="Rectangle 97">
              <a:extLst>
                <a:ext uri="{FF2B5EF4-FFF2-40B4-BE49-F238E27FC236}">
                  <a16:creationId xmlns:a16="http://schemas.microsoft.com/office/drawing/2014/main" id="{5DFF6CA8-2ECC-451B-B0E9-AA8A860501DF}"/>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ABFDDDFD-470F-4173-92BD-48F6CC0BC6FF}"/>
                </a:ext>
              </a:extLst>
            </p:cNvPr>
            <p:cNvGrpSpPr/>
            <p:nvPr/>
          </p:nvGrpSpPr>
          <p:grpSpPr>
            <a:xfrm>
              <a:off x="820455" y="1644114"/>
              <a:ext cx="1321496" cy="690814"/>
              <a:chOff x="820455" y="1644114"/>
              <a:chExt cx="1321496" cy="690814"/>
            </a:xfrm>
          </p:grpSpPr>
          <p:sp>
            <p:nvSpPr>
              <p:cNvPr id="100" name="Freeform: Shape 99">
                <a:extLst>
                  <a:ext uri="{FF2B5EF4-FFF2-40B4-BE49-F238E27FC236}">
                    <a16:creationId xmlns:a16="http://schemas.microsoft.com/office/drawing/2014/main" id="{460CC4C3-0980-4A51-B45B-BCF7F7443D47}"/>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91C0D28F-276F-4CBF-BDDC-BF2092F213F9}"/>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2" name="TextBox 101">
                <a:extLst>
                  <a:ext uri="{FF2B5EF4-FFF2-40B4-BE49-F238E27FC236}">
                    <a16:creationId xmlns:a16="http://schemas.microsoft.com/office/drawing/2014/main" id="{BBFCCC7D-92CF-486C-8D44-1A8C666B9D9F}"/>
                  </a:ext>
                </a:extLst>
              </p:cNvPr>
              <p:cNvSpPr txBox="1"/>
              <p:nvPr/>
            </p:nvSpPr>
            <p:spPr>
              <a:xfrm>
                <a:off x="820455" y="1644114"/>
                <a:ext cx="407096" cy="369332"/>
              </a:xfrm>
              <a:prstGeom prst="rect">
                <a:avLst/>
              </a:prstGeom>
              <a:noFill/>
            </p:spPr>
            <p:txBody>
              <a:bodyPr wrap="square" lIns="91440" tIns="45720" rIns="91440" bIns="45720" rtlCol="0" anchor="t">
                <a:spAutoFit/>
              </a:bodyPr>
              <a:lstStyle/>
              <a:p>
                <a:r>
                  <a:rPr lang="en-US" dirty="0"/>
                  <a:t>3.</a:t>
                </a:r>
              </a:p>
            </p:txBody>
          </p:sp>
          <p:sp>
            <p:nvSpPr>
              <p:cNvPr id="103" name="TextBox 102">
                <a:extLst>
                  <a:ext uri="{FF2B5EF4-FFF2-40B4-BE49-F238E27FC236}">
                    <a16:creationId xmlns:a16="http://schemas.microsoft.com/office/drawing/2014/main" id="{B828048D-17E4-4E25-8034-E34A8DD3C3D7}"/>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118" name="Group 117">
            <a:extLst>
              <a:ext uri="{FF2B5EF4-FFF2-40B4-BE49-F238E27FC236}">
                <a16:creationId xmlns:a16="http://schemas.microsoft.com/office/drawing/2014/main" id="{D0AF6EC4-8B61-40FD-93A1-65A206B52A7A}"/>
              </a:ext>
            </a:extLst>
          </p:cNvPr>
          <p:cNvGrpSpPr>
            <a:grpSpLocks noChangeAspect="1"/>
          </p:cNvGrpSpPr>
          <p:nvPr/>
        </p:nvGrpSpPr>
        <p:grpSpPr>
          <a:xfrm rot="20877903">
            <a:off x="4995149" y="4721962"/>
            <a:ext cx="1453019" cy="1565754"/>
            <a:chOff x="739036" y="1503123"/>
            <a:chExt cx="1453019" cy="1565754"/>
          </a:xfrm>
        </p:grpSpPr>
        <p:sp>
          <p:nvSpPr>
            <p:cNvPr id="119" name="Rectangle 118">
              <a:extLst>
                <a:ext uri="{FF2B5EF4-FFF2-40B4-BE49-F238E27FC236}">
                  <a16:creationId xmlns:a16="http://schemas.microsoft.com/office/drawing/2014/main" id="{098FB9F0-B357-45FE-BDB2-975EEF9F5A0B}"/>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0" name="Group 119">
              <a:extLst>
                <a:ext uri="{FF2B5EF4-FFF2-40B4-BE49-F238E27FC236}">
                  <a16:creationId xmlns:a16="http://schemas.microsoft.com/office/drawing/2014/main" id="{2975E29F-1856-4924-84A8-9BEADBFAA364}"/>
                </a:ext>
              </a:extLst>
            </p:cNvPr>
            <p:cNvGrpSpPr/>
            <p:nvPr/>
          </p:nvGrpSpPr>
          <p:grpSpPr>
            <a:xfrm>
              <a:off x="820455" y="1644114"/>
              <a:ext cx="1321496" cy="690814"/>
              <a:chOff x="820455" y="1644114"/>
              <a:chExt cx="1321496" cy="690814"/>
            </a:xfrm>
          </p:grpSpPr>
          <p:sp>
            <p:nvSpPr>
              <p:cNvPr id="121" name="Freeform: Shape 120">
                <a:extLst>
                  <a:ext uri="{FF2B5EF4-FFF2-40B4-BE49-F238E27FC236}">
                    <a16:creationId xmlns:a16="http://schemas.microsoft.com/office/drawing/2014/main" id="{9391A6CE-3EF6-44BC-BEA8-A24394F5CFBC}"/>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7C600A4C-54F5-4E9C-9C78-B21B521821B6}"/>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3" name="TextBox 122">
                <a:extLst>
                  <a:ext uri="{FF2B5EF4-FFF2-40B4-BE49-F238E27FC236}">
                    <a16:creationId xmlns:a16="http://schemas.microsoft.com/office/drawing/2014/main" id="{A81E21B4-7D30-4C70-82BC-5F8BA93612E2}"/>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124" name="TextBox 123">
                <a:extLst>
                  <a:ext uri="{FF2B5EF4-FFF2-40B4-BE49-F238E27FC236}">
                    <a16:creationId xmlns:a16="http://schemas.microsoft.com/office/drawing/2014/main" id="{0E308B73-DF6D-4F74-8E33-BD561C388F4D}"/>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125" name="Group 124">
            <a:extLst>
              <a:ext uri="{FF2B5EF4-FFF2-40B4-BE49-F238E27FC236}">
                <a16:creationId xmlns:a16="http://schemas.microsoft.com/office/drawing/2014/main" id="{F77DBE38-95FB-42A6-8EF3-24368B8D8D20}"/>
              </a:ext>
            </a:extLst>
          </p:cNvPr>
          <p:cNvGrpSpPr>
            <a:grpSpLocks noChangeAspect="1"/>
          </p:cNvGrpSpPr>
          <p:nvPr/>
        </p:nvGrpSpPr>
        <p:grpSpPr>
          <a:xfrm>
            <a:off x="3672265" y="2559843"/>
            <a:ext cx="1453019" cy="1565754"/>
            <a:chOff x="739036" y="1503123"/>
            <a:chExt cx="1453019" cy="1565754"/>
          </a:xfrm>
        </p:grpSpPr>
        <p:sp>
          <p:nvSpPr>
            <p:cNvPr id="126" name="Rectangle 125">
              <a:extLst>
                <a:ext uri="{FF2B5EF4-FFF2-40B4-BE49-F238E27FC236}">
                  <a16:creationId xmlns:a16="http://schemas.microsoft.com/office/drawing/2014/main" id="{4DA6FC0C-7130-4138-9C63-AC92EA75641E}"/>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7" name="Group 126">
              <a:extLst>
                <a:ext uri="{FF2B5EF4-FFF2-40B4-BE49-F238E27FC236}">
                  <a16:creationId xmlns:a16="http://schemas.microsoft.com/office/drawing/2014/main" id="{788DEA8B-DF30-406E-BE95-C5415583A6EB}"/>
                </a:ext>
              </a:extLst>
            </p:cNvPr>
            <p:cNvGrpSpPr/>
            <p:nvPr/>
          </p:nvGrpSpPr>
          <p:grpSpPr>
            <a:xfrm>
              <a:off x="820455" y="1644114"/>
              <a:ext cx="1321496" cy="690814"/>
              <a:chOff x="820455" y="1644114"/>
              <a:chExt cx="1321496" cy="690814"/>
            </a:xfrm>
          </p:grpSpPr>
          <p:sp>
            <p:nvSpPr>
              <p:cNvPr id="128" name="Freeform: Shape 127">
                <a:extLst>
                  <a:ext uri="{FF2B5EF4-FFF2-40B4-BE49-F238E27FC236}">
                    <a16:creationId xmlns:a16="http://schemas.microsoft.com/office/drawing/2014/main" id="{16ECFE96-CBF1-42CE-8463-B048642CA68E}"/>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D034171-0281-4F69-B0B5-245A34B35E85}"/>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0" name="TextBox 129">
                <a:extLst>
                  <a:ext uri="{FF2B5EF4-FFF2-40B4-BE49-F238E27FC236}">
                    <a16:creationId xmlns:a16="http://schemas.microsoft.com/office/drawing/2014/main" id="{11A163DB-CF8C-4540-8B7A-9425B145C276}"/>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131" name="TextBox 130">
                <a:extLst>
                  <a:ext uri="{FF2B5EF4-FFF2-40B4-BE49-F238E27FC236}">
                    <a16:creationId xmlns:a16="http://schemas.microsoft.com/office/drawing/2014/main" id="{20EBD14A-E349-4D2B-9C44-9DAE5A0BD6BD}"/>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132" name="Group 131">
            <a:extLst>
              <a:ext uri="{FF2B5EF4-FFF2-40B4-BE49-F238E27FC236}">
                <a16:creationId xmlns:a16="http://schemas.microsoft.com/office/drawing/2014/main" id="{791ADB99-8DD1-4C6E-89E4-D643F8328D1C}"/>
              </a:ext>
            </a:extLst>
          </p:cNvPr>
          <p:cNvGrpSpPr>
            <a:grpSpLocks noChangeAspect="1"/>
          </p:cNvGrpSpPr>
          <p:nvPr/>
        </p:nvGrpSpPr>
        <p:grpSpPr>
          <a:xfrm rot="771833">
            <a:off x="5707563" y="3617020"/>
            <a:ext cx="1453019" cy="1565754"/>
            <a:chOff x="739036" y="1503123"/>
            <a:chExt cx="1453019" cy="1565754"/>
          </a:xfrm>
        </p:grpSpPr>
        <p:sp>
          <p:nvSpPr>
            <p:cNvPr id="133" name="Rectangle 132">
              <a:extLst>
                <a:ext uri="{FF2B5EF4-FFF2-40B4-BE49-F238E27FC236}">
                  <a16:creationId xmlns:a16="http://schemas.microsoft.com/office/drawing/2014/main" id="{6AA3BDFF-9480-4E17-B6E7-87BB8A666F23}"/>
                </a:ext>
              </a:extLst>
            </p:cNvPr>
            <p:cNvSpPr/>
            <p:nvPr/>
          </p:nvSpPr>
          <p:spPr>
            <a:xfrm>
              <a:off x="739036" y="1503123"/>
              <a:ext cx="1453019" cy="15657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a:extLst>
                <a:ext uri="{FF2B5EF4-FFF2-40B4-BE49-F238E27FC236}">
                  <a16:creationId xmlns:a16="http://schemas.microsoft.com/office/drawing/2014/main" id="{82B9436B-D539-4DBB-B14A-64AF5BCCC33D}"/>
                </a:ext>
              </a:extLst>
            </p:cNvPr>
            <p:cNvGrpSpPr/>
            <p:nvPr/>
          </p:nvGrpSpPr>
          <p:grpSpPr>
            <a:xfrm>
              <a:off x="820455" y="1644114"/>
              <a:ext cx="1321496" cy="690814"/>
              <a:chOff x="820455" y="1644114"/>
              <a:chExt cx="1321496" cy="690814"/>
            </a:xfrm>
          </p:grpSpPr>
          <p:sp>
            <p:nvSpPr>
              <p:cNvPr id="135" name="Freeform: Shape 134">
                <a:extLst>
                  <a:ext uri="{FF2B5EF4-FFF2-40B4-BE49-F238E27FC236}">
                    <a16:creationId xmlns:a16="http://schemas.microsoft.com/office/drawing/2014/main" id="{51B3DCDA-3368-49E8-B648-8A65B2B97F21}"/>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098BD47-5BDA-44FA-A935-2C91FF4F50F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7" name="TextBox 136">
                <a:extLst>
                  <a:ext uri="{FF2B5EF4-FFF2-40B4-BE49-F238E27FC236}">
                    <a16:creationId xmlns:a16="http://schemas.microsoft.com/office/drawing/2014/main" id="{CFAEFC68-7C2F-48C6-B695-31722C02A2B3}"/>
                  </a:ext>
                </a:extLst>
              </p:cNvPr>
              <p:cNvSpPr txBox="1"/>
              <p:nvPr/>
            </p:nvSpPr>
            <p:spPr>
              <a:xfrm>
                <a:off x="820455" y="1644114"/>
                <a:ext cx="407096" cy="369332"/>
              </a:xfrm>
              <a:prstGeom prst="rect">
                <a:avLst/>
              </a:prstGeom>
              <a:noFill/>
            </p:spPr>
            <p:txBody>
              <a:bodyPr wrap="square" rtlCol="0">
                <a:spAutoFit/>
              </a:bodyPr>
              <a:lstStyle/>
              <a:p>
                <a:r>
                  <a:rPr lang="en-US" dirty="0"/>
                  <a:t>1.</a:t>
                </a:r>
              </a:p>
            </p:txBody>
          </p:sp>
          <p:sp>
            <p:nvSpPr>
              <p:cNvPr id="138" name="TextBox 137">
                <a:extLst>
                  <a:ext uri="{FF2B5EF4-FFF2-40B4-BE49-F238E27FC236}">
                    <a16:creationId xmlns:a16="http://schemas.microsoft.com/office/drawing/2014/main" id="{772C1CE9-127C-48C2-ADD5-227F3EFDC2F4}"/>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pic>
        <p:nvPicPr>
          <p:cNvPr id="3" name="Content Placeholder 4" descr="A close up of a hat&#10;&#10;Description generated with high confidence">
            <a:extLst>
              <a:ext uri="{FF2B5EF4-FFF2-40B4-BE49-F238E27FC236}">
                <a16:creationId xmlns:a16="http://schemas.microsoft.com/office/drawing/2014/main" id="{E8D7810F-4034-4E83-8C1D-AEA7FC419BC6}"/>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65709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a:latin typeface="+mj-lt"/>
                <a:ea typeface="+mj-ea"/>
                <a:cs typeface="+mj-cs"/>
              </a:rPr>
              <a:t>Unit Central Question</a:t>
            </a:r>
          </a:p>
        </p:txBody>
      </p:sp>
      <p:sp>
        <p:nvSpPr>
          <p:cNvPr id="8" name="Rectangle 7">
            <a:extLst>
              <a:ext uri="{FF2B5EF4-FFF2-40B4-BE49-F238E27FC236}">
                <a16:creationId xmlns:a16="http://schemas.microsoft.com/office/drawing/2014/main" id="{1935F688-C951-2A4C-1095-E4896159120F}"/>
              </a:ext>
            </a:extLst>
          </p:cNvPr>
          <p:cNvSpPr/>
          <p:nvPr/>
        </p:nvSpPr>
        <p:spPr>
          <a:xfrm>
            <a:off x="3169137" y="1899612"/>
            <a:ext cx="5185703" cy="2838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solidFill>
                  <a:schemeClr val="bg1"/>
                </a:solidFill>
                <a:latin typeface="Calibri"/>
                <a:ea typeface="+mj-ea"/>
                <a:cs typeface="Times New Roman"/>
              </a:rPr>
              <a:t>Why are some places on Earth hotter than others at different times of the year?</a:t>
            </a:r>
          </a:p>
        </p:txBody>
      </p:sp>
      <p:pic>
        <p:nvPicPr>
          <p:cNvPr id="11" name="Content Placeholder 4" descr="A close up of a hat&#10;&#10;Description generated with high confidence">
            <a:extLst>
              <a:ext uri="{FF2B5EF4-FFF2-40B4-BE49-F238E27FC236}">
                <a16:creationId xmlns:a16="http://schemas.microsoft.com/office/drawing/2014/main" id="{80EF2AF8-EC49-0EEA-5591-26F461427861}"/>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82676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Content Deepening: Teacher Follow-up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a:lstStyle/>
          <a:p>
            <a:pPr marL="0" indent="0">
              <a:buNone/>
            </a:pPr>
            <a:r>
              <a:rPr lang="en-US" dirty="0"/>
              <a:t>What could one learn through this experience?</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13014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Meta Moment</a:t>
            </a:r>
          </a:p>
        </p:txBody>
      </p:sp>
      <p:sp>
        <p:nvSpPr>
          <p:cNvPr id="6" name="Text Placeholder 5">
            <a:extLst>
              <a:ext uri="{FF2B5EF4-FFF2-40B4-BE49-F238E27FC236}">
                <a16:creationId xmlns:a16="http://schemas.microsoft.com/office/drawing/2014/main" id="{7454631C-CF0E-490B-BE49-83B3B56F693D}"/>
              </a:ext>
            </a:extLst>
          </p:cNvPr>
          <p:cNvSpPr>
            <a:spLocks noGrp="1"/>
          </p:cNvSpPr>
          <p:nvPr>
            <p:ph idx="1"/>
          </p:nvPr>
        </p:nvSpPr>
        <p:spPr/>
        <p:txBody>
          <a:bodyPr/>
          <a:lstStyle/>
          <a:p>
            <a:pPr marL="0" indent="0">
              <a:buNone/>
            </a:pPr>
            <a:r>
              <a:rPr lang="en-US" dirty="0"/>
              <a:t>Journal….</a:t>
            </a:r>
          </a:p>
          <a:p>
            <a:pPr marL="0" indent="0">
              <a:buNone/>
            </a:pPr>
            <a:endParaRPr lang="en-US" dirty="0"/>
          </a:p>
          <a:p>
            <a:pPr marL="0" indent="0">
              <a:buNone/>
            </a:pPr>
            <a:r>
              <a:rPr lang="en-US" dirty="0"/>
              <a:t>What ideas do you want to add to your effective teaching and learning charts?</a:t>
            </a:r>
          </a:p>
          <a:p>
            <a:pPr lvl="1"/>
            <a:r>
              <a:rPr lang="en-US" dirty="0"/>
              <a:t>How did the experience (e.g., aspects of the lesson) engage your curiosity and make you wonder?</a:t>
            </a:r>
          </a:p>
          <a:p>
            <a:pPr lvl="1"/>
            <a:r>
              <a:rPr lang="en-US" dirty="0"/>
              <a:t>What role did using the CSW stems play in the lesson?</a:t>
            </a:r>
          </a:p>
          <a:p>
            <a:pPr lvl="1"/>
            <a:r>
              <a:rPr lang="en-US" dirty="0"/>
              <a:t>What role did the “teacher/PDL” play in the process?</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177961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8F511-71FE-6701-E96F-ACE512AEF375}"/>
            </a:ext>
          </a:extLst>
        </p:cNvPr>
        <p:cNvGrpSpPr/>
        <p:nvPr/>
      </p:nvGrpSpPr>
      <p:grpSpPr>
        <a:xfrm>
          <a:off x="0" y="0"/>
          <a:ext cx="0" cy="0"/>
          <a:chOff x="0" y="0"/>
          <a:chExt cx="0" cy="0"/>
        </a:xfrm>
      </p:grpSpPr>
      <p:sp>
        <p:nvSpPr>
          <p:cNvPr id="115714" name="Rectangle 2">
            <a:extLst>
              <a:ext uri="{FF2B5EF4-FFF2-40B4-BE49-F238E27FC236}">
                <a16:creationId xmlns:a16="http://schemas.microsoft.com/office/drawing/2014/main" id="{9C9062F7-475B-9E98-7E96-3A3E49069104}"/>
              </a:ext>
            </a:extLst>
          </p:cNvPr>
          <p:cNvSpPr>
            <a:spLocks noGrp="1" noChangeArrowheads="1"/>
          </p:cNvSpPr>
          <p:nvPr>
            <p:ph type="title"/>
          </p:nvPr>
        </p:nvSpPr>
        <p:spPr>
          <a:xfrm>
            <a:off x="192024" y="1143000"/>
            <a:ext cx="2125980" cy="2194560"/>
          </a:xfrm>
        </p:spPr>
        <p:txBody>
          <a:bodyPr vert="horz" lIns="91440" tIns="45720" rIns="91440" bIns="45720" rtlCol="0" anchor="b">
            <a:normAutofit/>
          </a:bodyPr>
          <a:lstStyle/>
          <a:p>
            <a:r>
              <a:rPr lang="en-US" b="1" kern="1200" spc="-60" baseline="0">
                <a:latin typeface="+mj-lt"/>
                <a:ea typeface="+mj-ea"/>
                <a:cs typeface="+mj-cs"/>
              </a:rPr>
              <a:t>STeLLA Norms</a:t>
            </a:r>
          </a:p>
        </p:txBody>
      </p:sp>
      <p:sp>
        <p:nvSpPr>
          <p:cNvPr id="2" name="TextBox 1">
            <a:extLst>
              <a:ext uri="{FF2B5EF4-FFF2-40B4-BE49-F238E27FC236}">
                <a16:creationId xmlns:a16="http://schemas.microsoft.com/office/drawing/2014/main" id="{B26D3B20-59E9-7D49-5DFC-4FDF6611ABD4}"/>
              </a:ext>
            </a:extLst>
          </p:cNvPr>
          <p:cNvSpPr txBox="1"/>
          <p:nvPr/>
        </p:nvSpPr>
        <p:spPr>
          <a:xfrm>
            <a:off x="192024" y="3337560"/>
            <a:ext cx="2125980" cy="2560320"/>
          </a:xfrm>
          <a:prstGeom prst="rect">
            <a:avLst/>
          </a:prstGeom>
        </p:spPr>
        <p:txBody>
          <a:bodyPr vert="horz" lIns="91440" tIns="45720" rIns="91440" bIns="45720" rtlCol="0" anchor="t">
            <a:normAutofit/>
          </a:bodyPr>
          <a:lstStyle/>
          <a:p>
            <a:pPr marR="0" defTabSz="914400" fontAlgn="auto">
              <a:spcBef>
                <a:spcPts val="800"/>
              </a:spcBef>
              <a:spcAft>
                <a:spcPts val="0"/>
              </a:spcAft>
              <a:buClr>
                <a:schemeClr val="accent1"/>
              </a:buClr>
              <a:buSzTx/>
              <a:tabLst/>
              <a:defRPr/>
            </a:pPr>
            <a:r>
              <a:rPr kumimoji="0" lang="en-US" b="1" i="0" u="none" strike="noStrike" kern="1200" cap="none" spc="0" normalizeH="0" baseline="0" noProof="0">
                <a:ln>
                  <a:noFill/>
                </a:ln>
                <a:solidFill>
                  <a:schemeClr val="tx2"/>
                </a:solidFill>
                <a:effectLst/>
                <a:uLnTx/>
                <a:uFillTx/>
                <a:latin typeface="+mn-lt"/>
                <a:ea typeface="+mn-ea"/>
                <a:cs typeface="+mn-cs"/>
              </a:rPr>
              <a:t>Purpose: </a:t>
            </a:r>
            <a:r>
              <a:rPr kumimoji="0" lang="en-US" b="0" i="0" u="none" strike="noStrike" kern="1200" cap="none" spc="0" normalizeH="0" baseline="0" noProof="0">
                <a:ln>
                  <a:noFill/>
                </a:ln>
                <a:solidFill>
                  <a:schemeClr val="tx2"/>
                </a:solidFill>
                <a:effectLst/>
                <a:uLnTx/>
                <a:uFillTx/>
                <a:latin typeface="+mn-lt"/>
                <a:ea typeface="+mn-ea"/>
                <a:cs typeface="+mn-cs"/>
              </a:rPr>
              <a:t>Build trust and develop a productive study group for all participants</a:t>
            </a:r>
          </a:p>
        </p:txBody>
      </p:sp>
      <p:graphicFrame>
        <p:nvGraphicFramePr>
          <p:cNvPr id="115717" name="Rectangle 3">
            <a:extLst>
              <a:ext uri="{FF2B5EF4-FFF2-40B4-BE49-F238E27FC236}">
                <a16:creationId xmlns:a16="http://schemas.microsoft.com/office/drawing/2014/main" id="{5769FD21-8297-C281-7D48-256294D48151}"/>
              </a:ext>
            </a:extLst>
          </p:cNvPr>
          <p:cNvGraphicFramePr/>
          <p:nvPr/>
        </p:nvGraphicFramePr>
        <p:xfrm>
          <a:off x="2900934" y="868680"/>
          <a:ext cx="54864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504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Autofit/>
          </a:bodyPr>
          <a:lstStyle/>
          <a:p>
            <a:r>
              <a:rPr lang="en-US" dirty="0" err="1">
                <a:cs typeface="Times New Roman" pitchFamily="18" charset="0"/>
              </a:rPr>
              <a:t>STeLLA</a:t>
            </a:r>
            <a:r>
              <a:rPr lang="en-US" dirty="0">
                <a:cs typeface="Times New Roman" pitchFamily="18" charset="0"/>
              </a:rPr>
              <a:t> Conceptual Framework</a:t>
            </a:r>
            <a:endParaRPr lang="en-US" dirty="0"/>
          </a:p>
        </p:txBody>
      </p:sp>
      <p:pic>
        <p:nvPicPr>
          <p:cNvPr id="7" name="Google Shape;163;p29">
            <a:extLst>
              <a:ext uri="{FF2B5EF4-FFF2-40B4-BE49-F238E27FC236}">
                <a16:creationId xmlns:a16="http://schemas.microsoft.com/office/drawing/2014/main" id="{E87AAA50-91A3-43E4-93AF-2FC6B6F0AB28}"/>
              </a:ext>
            </a:extLst>
          </p:cNvPr>
          <p:cNvPicPr preferRelativeResize="0"/>
          <p:nvPr/>
        </p:nvPicPr>
        <p:blipFill rotWithShape="1">
          <a:blip r:embed="rId3">
            <a:alphaModFix/>
          </a:blip>
          <a:srcRect/>
          <a:stretch/>
        </p:blipFill>
        <p:spPr>
          <a:xfrm>
            <a:off x="5683989" y="1373927"/>
            <a:ext cx="3054054" cy="4110146"/>
          </a:xfrm>
          <a:prstGeom prst="rect">
            <a:avLst/>
          </a:prstGeom>
          <a:noFill/>
          <a:ln>
            <a:noFill/>
          </a:ln>
        </p:spPr>
      </p:pic>
      <p:sp>
        <p:nvSpPr>
          <p:cNvPr id="3" name="Rectangle 2">
            <a:extLst>
              <a:ext uri="{FF2B5EF4-FFF2-40B4-BE49-F238E27FC236}">
                <a16:creationId xmlns:a16="http://schemas.microsoft.com/office/drawing/2014/main" id="{DC1D8628-E8D2-43EC-BF3C-FC5DFB0F166E}"/>
              </a:ext>
            </a:extLst>
          </p:cNvPr>
          <p:cNvSpPr/>
          <p:nvPr/>
        </p:nvSpPr>
        <p:spPr>
          <a:xfrm>
            <a:off x="5863590" y="3825354"/>
            <a:ext cx="1369954" cy="289445"/>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0FBFBC-9DDF-9CEF-F3DB-AA5C2FA3BD87}"/>
              </a:ext>
            </a:extLst>
          </p:cNvPr>
          <p:cNvSpPr/>
          <p:nvPr/>
        </p:nvSpPr>
        <p:spPr>
          <a:xfrm>
            <a:off x="2787962" y="1123838"/>
            <a:ext cx="2783055" cy="4682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685800">
              <a:lnSpc>
                <a:spcPct val="90000"/>
              </a:lnSpc>
              <a:spcBef>
                <a:spcPct val="0"/>
              </a:spcBef>
              <a:spcAft>
                <a:spcPts val="900"/>
              </a:spcAft>
            </a:pPr>
            <a:r>
              <a:rPr lang="en-US" sz="2800" b="1" dirty="0">
                <a:solidFill>
                  <a:schemeClr val="bg1"/>
                </a:solidFill>
                <a:latin typeface="Calibri" panose="020F0502020204030204" pitchFamily="34" charset="0"/>
                <a:ea typeface="+mj-ea"/>
                <a:cs typeface="Times New Roman" pitchFamily="18" charset="0"/>
              </a:rPr>
              <a:t>Focus Question: </a:t>
            </a:r>
          </a:p>
          <a:p>
            <a:pPr algn="ctr" defTabSz="685800">
              <a:lnSpc>
                <a:spcPct val="90000"/>
              </a:lnSpc>
              <a:spcBef>
                <a:spcPct val="0"/>
              </a:spcBef>
              <a:spcAft>
                <a:spcPts val="900"/>
              </a:spcAft>
            </a:pPr>
            <a:r>
              <a:rPr lang="en-US" sz="2400" b="1" dirty="0">
                <a:solidFill>
                  <a:schemeClr val="bg1"/>
                </a:solidFill>
                <a:latin typeface="Calibri" panose="020F0502020204030204" pitchFamily="34" charset="0"/>
                <a:ea typeface="+mj-ea"/>
                <a:cs typeface="Times New Roman" pitchFamily="18" charset="0"/>
              </a:rPr>
              <a:t>How can students be empowered to reveal their thinking and to listen, probe, and challenge each other during classroom conversations?</a:t>
            </a:r>
          </a:p>
        </p:txBody>
      </p:sp>
    </p:spTree>
    <p:extLst>
      <p:ext uri="{BB962C8B-B14F-4D97-AF65-F5344CB8AC3E}">
        <p14:creationId xmlns:p14="http://schemas.microsoft.com/office/powerpoint/2010/main" val="408504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33B694-DB02-4AB4-BE11-039DDCCA6A2C}"/>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sz="2300" b="1" kern="1200" spc="-60" baseline="0">
                <a:latin typeface="+mj-lt"/>
                <a:ea typeface="+mj-ea"/>
                <a:cs typeface="+mj-cs"/>
              </a:rPr>
              <a:t>STL Strategy 4: Communicating in Scientific Ways (CSW)</a:t>
            </a:r>
          </a:p>
        </p:txBody>
      </p:sp>
      <p:sp>
        <p:nvSpPr>
          <p:cNvPr id="5" name="Text Placeholder 4">
            <a:extLst>
              <a:ext uri="{FF2B5EF4-FFF2-40B4-BE49-F238E27FC236}">
                <a16:creationId xmlns:a16="http://schemas.microsoft.com/office/drawing/2014/main" id="{CC023FB6-27DC-4BA9-9BD8-26E129C4A03D}"/>
              </a:ext>
            </a:extLst>
          </p:cNvPr>
          <p:cNvSpPr>
            <a:spLocks noGrp="1"/>
          </p:cNvSpPr>
          <p:nvPr>
            <p:ph sz="half" idx="2"/>
          </p:nvPr>
        </p:nvSpPr>
        <p:spPr>
          <a:xfrm>
            <a:off x="2900934" y="957943"/>
            <a:ext cx="2606040" cy="4996353"/>
          </a:xfrm>
        </p:spPr>
        <p:txBody>
          <a:bodyPr vert="horz" lIns="91440" tIns="45720" rIns="91440" bIns="45720" rtlCol="0" anchor="ctr">
            <a:normAutofit/>
          </a:bodyPr>
          <a:lstStyle/>
          <a:p>
            <a:pPr>
              <a:lnSpc>
                <a:spcPct val="90000"/>
              </a:lnSpc>
            </a:pPr>
            <a:r>
              <a:rPr lang="en-US" sz="1800" dirty="0"/>
              <a:t>Read the Strategy Summary (p. 19) and complete the Student Thinking Lens Z-fold for STL Strategy 4: CSW</a:t>
            </a:r>
          </a:p>
          <a:p>
            <a:pPr lvl="1">
              <a:lnSpc>
                <a:spcPct val="90000"/>
              </a:lnSpc>
            </a:pPr>
            <a:r>
              <a:rPr lang="en-US" sz="1800" dirty="0"/>
              <a:t>Purpose</a:t>
            </a:r>
          </a:p>
          <a:p>
            <a:pPr lvl="1">
              <a:lnSpc>
                <a:spcPct val="90000"/>
              </a:lnSpc>
            </a:pPr>
            <a:r>
              <a:rPr lang="en-US" sz="1800" dirty="0"/>
              <a:t>Key Features </a:t>
            </a:r>
          </a:p>
          <a:p>
            <a:pPr lvl="1">
              <a:lnSpc>
                <a:spcPct val="90000"/>
              </a:lnSpc>
            </a:pPr>
            <a:r>
              <a:rPr lang="en-US" sz="1800" dirty="0"/>
              <a:t>Examples</a:t>
            </a:r>
          </a:p>
          <a:p>
            <a:pPr>
              <a:lnSpc>
                <a:spcPct val="90000"/>
              </a:lnSpc>
            </a:pPr>
            <a:endParaRPr lang="en-US" sz="1800" dirty="0"/>
          </a:p>
          <a:p>
            <a:pPr marL="0" indent="0">
              <a:lnSpc>
                <a:spcPct val="90000"/>
              </a:lnSpc>
              <a:buNone/>
            </a:pPr>
            <a:endParaRPr lang="en-US" sz="1800" dirty="0"/>
          </a:p>
          <a:p>
            <a:pPr>
              <a:lnSpc>
                <a:spcPct val="90000"/>
              </a:lnSpc>
            </a:pPr>
            <a:r>
              <a:rPr lang="en-US" sz="1800" dirty="0"/>
              <a:t>Be prepared to share your ideas</a:t>
            </a:r>
          </a:p>
        </p:txBody>
      </p:sp>
      <p:sp>
        <p:nvSpPr>
          <p:cNvPr id="8" name="Rounded Rectangle 7">
            <a:extLst>
              <a:ext uri="{FF2B5EF4-FFF2-40B4-BE49-F238E27FC236}">
                <a16:creationId xmlns:a16="http://schemas.microsoft.com/office/drawing/2014/main" id="{03EAC6BE-19FB-44EE-9A70-059BDD6600E5}"/>
              </a:ext>
            </a:extLst>
          </p:cNvPr>
          <p:cNvSpPr/>
          <p:nvPr/>
        </p:nvSpPr>
        <p:spPr>
          <a:xfrm>
            <a:off x="6007607" y="2429691"/>
            <a:ext cx="2508069" cy="25995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90000"/>
              </a:lnSpc>
              <a:spcAft>
                <a:spcPts val="600"/>
              </a:spcAft>
              <a:buClr>
                <a:schemeClr val="accent1"/>
              </a:buClr>
            </a:pPr>
            <a:r>
              <a:rPr lang="en-US" sz="1800" b="1" kern="1200" dirty="0">
                <a:solidFill>
                  <a:schemeClr val="bg1"/>
                </a:solidFill>
                <a:latin typeface="+mn-lt"/>
                <a:ea typeface="+mn-ea"/>
                <a:cs typeface="+mn-cs"/>
              </a:rPr>
              <a:t>Purpose: WHY it’s important</a:t>
            </a:r>
          </a:p>
          <a:p>
            <a:pPr defTabSz="914400">
              <a:lnSpc>
                <a:spcPct val="90000"/>
              </a:lnSpc>
              <a:spcAft>
                <a:spcPts val="600"/>
              </a:spcAft>
              <a:buClr>
                <a:schemeClr val="accent1"/>
              </a:buClr>
            </a:pPr>
            <a:endParaRPr lang="en-US" sz="1800" b="1" kern="1200" dirty="0">
              <a:solidFill>
                <a:schemeClr val="bg1"/>
              </a:solidFill>
              <a:latin typeface="+mn-lt"/>
              <a:ea typeface="+mn-ea"/>
              <a:cs typeface="+mn-cs"/>
            </a:endParaRPr>
          </a:p>
          <a:p>
            <a:pPr defTabSz="914400">
              <a:lnSpc>
                <a:spcPct val="90000"/>
              </a:lnSpc>
              <a:spcAft>
                <a:spcPts val="600"/>
              </a:spcAft>
              <a:buClr>
                <a:schemeClr val="accent1"/>
              </a:buClr>
            </a:pPr>
            <a:r>
              <a:rPr lang="en-US" sz="1800" b="1" kern="1200" dirty="0">
                <a:solidFill>
                  <a:schemeClr val="bg1"/>
                </a:solidFill>
                <a:latin typeface="+mn-lt"/>
                <a:ea typeface="+mn-ea"/>
                <a:cs typeface="+mn-cs"/>
              </a:rPr>
              <a:t>Key Features: WHAT does it look like in the classroom</a:t>
            </a:r>
          </a:p>
        </p:txBody>
      </p:sp>
    </p:spTree>
    <p:extLst>
      <p:ext uri="{BB962C8B-B14F-4D97-AF65-F5344CB8AC3E}">
        <p14:creationId xmlns:p14="http://schemas.microsoft.com/office/powerpoint/2010/main" val="1733973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1E811-6B21-465D-B64D-C43DF231B706}"/>
              </a:ext>
            </a:extLst>
          </p:cNvPr>
          <p:cNvSpPr>
            <a:spLocks noGrp="1"/>
          </p:cNvSpPr>
          <p:nvPr>
            <p:ph type="title"/>
          </p:nvPr>
        </p:nvSpPr>
        <p:spPr>
          <a:xfrm>
            <a:off x="218150" y="1594775"/>
            <a:ext cx="2125980" cy="2194560"/>
          </a:xfrm>
        </p:spPr>
        <p:txBody>
          <a:bodyPr vert="horz" lIns="91440" tIns="45720" rIns="91440" bIns="45720" rtlCol="0" anchor="b">
            <a:normAutofit/>
          </a:bodyPr>
          <a:lstStyle/>
          <a:p>
            <a:r>
              <a:rPr lang="en-US" sz="2200" b="1" kern="1200" spc="-60" baseline="0" dirty="0">
                <a:latin typeface="+mj-lt"/>
                <a:ea typeface="+mj-ea"/>
                <a:cs typeface="+mj-cs"/>
              </a:rPr>
              <a:t>STL Strategy 4: Communicating in Scientific Ways (CSW)</a:t>
            </a:r>
          </a:p>
        </p:txBody>
      </p:sp>
      <p:sp>
        <p:nvSpPr>
          <p:cNvPr id="3" name="TextBox 2">
            <a:extLst>
              <a:ext uri="{FF2B5EF4-FFF2-40B4-BE49-F238E27FC236}">
                <a16:creationId xmlns:a16="http://schemas.microsoft.com/office/drawing/2014/main" id="{7276D62D-7338-6AC2-3EED-A4824C1E04F0}"/>
              </a:ext>
            </a:extLst>
          </p:cNvPr>
          <p:cNvSpPr txBox="1"/>
          <p:nvPr/>
        </p:nvSpPr>
        <p:spPr>
          <a:xfrm>
            <a:off x="5558971" y="1594775"/>
            <a:ext cx="3050435" cy="3485570"/>
          </a:xfrm>
          <a:prstGeom prst="rect">
            <a:avLst/>
          </a:prstGeom>
          <a:noFill/>
          <a:ln w="15875">
            <a:solidFill>
              <a:srgbClr val="000000"/>
            </a:solidFill>
          </a:ln>
        </p:spPr>
        <p:txBody>
          <a:bodyPr wrap="square" rtlCol="0">
            <a:spAutoFit/>
          </a:bodyPr>
          <a:lstStyle/>
          <a:p>
            <a:r>
              <a:rPr lang="en-US" b="1" dirty="0">
                <a:latin typeface="Bradley Hand ITC" panose="03070402050302030203" pitchFamily="66" charset="0"/>
              </a:rPr>
              <a:t>STL #X</a:t>
            </a:r>
          </a:p>
          <a:p>
            <a:r>
              <a:rPr lang="en-US" b="1" dirty="0">
                <a:latin typeface="Bradley Hand ITC" panose="03070402050302030203" pitchFamily="66" charset="0"/>
              </a:rPr>
              <a:t>Purpose</a:t>
            </a: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r>
              <a:rPr lang="en-US" b="1" dirty="0">
                <a:latin typeface="Bradley Hand ITC" panose="03070402050302030203" pitchFamily="66" charset="0"/>
              </a:rPr>
              <a:t>Key Features</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5" name="Rounded Rectangle 4">
            <a:extLst>
              <a:ext uri="{FF2B5EF4-FFF2-40B4-BE49-F238E27FC236}">
                <a16:creationId xmlns:a16="http://schemas.microsoft.com/office/drawing/2014/main" id="{E4C686A9-6AFB-100B-4DBC-E826E9DFD11A}"/>
              </a:ext>
            </a:extLst>
          </p:cNvPr>
          <p:cNvSpPr/>
          <p:nvPr/>
        </p:nvSpPr>
        <p:spPr>
          <a:xfrm>
            <a:off x="2808937" y="2240280"/>
            <a:ext cx="2508069" cy="25995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90000"/>
              </a:lnSpc>
              <a:spcAft>
                <a:spcPts val="600"/>
              </a:spcAft>
              <a:buClr>
                <a:schemeClr val="accent1"/>
              </a:buClr>
            </a:pPr>
            <a:r>
              <a:rPr lang="en-US" sz="1800" b="1" kern="1200" dirty="0">
                <a:solidFill>
                  <a:schemeClr val="bg1"/>
                </a:solidFill>
                <a:latin typeface="+mn-lt"/>
                <a:ea typeface="+mn-ea"/>
                <a:cs typeface="+mn-cs"/>
              </a:rPr>
              <a:t>Purpose: WHY it’s important</a:t>
            </a:r>
          </a:p>
          <a:p>
            <a:pPr defTabSz="914400">
              <a:lnSpc>
                <a:spcPct val="90000"/>
              </a:lnSpc>
              <a:spcAft>
                <a:spcPts val="600"/>
              </a:spcAft>
              <a:buClr>
                <a:schemeClr val="accent1"/>
              </a:buClr>
            </a:pPr>
            <a:endParaRPr lang="en-US" sz="1800" b="1" kern="1200" dirty="0">
              <a:solidFill>
                <a:schemeClr val="bg1"/>
              </a:solidFill>
              <a:latin typeface="+mn-lt"/>
              <a:ea typeface="+mn-ea"/>
              <a:cs typeface="+mn-cs"/>
            </a:endParaRPr>
          </a:p>
          <a:p>
            <a:pPr defTabSz="914400">
              <a:lnSpc>
                <a:spcPct val="90000"/>
              </a:lnSpc>
              <a:spcAft>
                <a:spcPts val="600"/>
              </a:spcAft>
              <a:buClr>
                <a:schemeClr val="accent1"/>
              </a:buClr>
            </a:pPr>
            <a:r>
              <a:rPr lang="en-US" sz="1800" b="1" kern="1200" dirty="0">
                <a:solidFill>
                  <a:schemeClr val="bg1"/>
                </a:solidFill>
                <a:latin typeface="+mn-lt"/>
                <a:ea typeface="+mn-ea"/>
                <a:cs typeface="+mn-cs"/>
              </a:rPr>
              <a:t>Key Features: WHAT does it look like in the classroom</a:t>
            </a:r>
          </a:p>
        </p:txBody>
      </p:sp>
    </p:spTree>
    <p:extLst>
      <p:ext uri="{BB962C8B-B14F-4D97-AF65-F5344CB8AC3E}">
        <p14:creationId xmlns:p14="http://schemas.microsoft.com/office/powerpoint/2010/main" val="725232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E8529A-0016-4C22-BF56-2AA1FCC90A2C}"/>
              </a:ext>
            </a:extLst>
          </p:cNvPr>
          <p:cNvSpPr>
            <a:spLocks noGrp="1"/>
          </p:cNvSpPr>
          <p:nvPr>
            <p:ph type="title"/>
          </p:nvPr>
        </p:nvSpPr>
        <p:spPr/>
        <p:txBody>
          <a:bodyPr/>
          <a:lstStyle/>
          <a:p>
            <a:r>
              <a:rPr lang="en-US" dirty="0"/>
              <a:t>Lesson Analysis: The Basics </a:t>
            </a:r>
            <a:r>
              <a:rPr lang="en-US" sz="2000" dirty="0"/>
              <a:t>(pp. 1-2)</a:t>
            </a:r>
            <a:endParaRPr lang="en-US" dirty="0"/>
          </a:p>
        </p:txBody>
      </p:sp>
      <p:sp>
        <p:nvSpPr>
          <p:cNvPr id="5" name="Text Placeholder 4">
            <a:extLst>
              <a:ext uri="{FF2B5EF4-FFF2-40B4-BE49-F238E27FC236}">
                <a16:creationId xmlns:a16="http://schemas.microsoft.com/office/drawing/2014/main" id="{CBA0FF8A-E834-4DCE-8ACE-6AA0BD0FDDCC}"/>
              </a:ext>
            </a:extLst>
          </p:cNvPr>
          <p:cNvSpPr>
            <a:spLocks noGrp="1"/>
          </p:cNvSpPr>
          <p:nvPr>
            <p:ph type="body" idx="4294967295"/>
          </p:nvPr>
        </p:nvSpPr>
        <p:spPr>
          <a:xfrm>
            <a:off x="457200" y="1866858"/>
            <a:ext cx="3868738" cy="420687"/>
          </a:xfrm>
        </p:spPr>
        <p:txBody>
          <a:bodyPr>
            <a:normAutofit fontScale="92500" lnSpcReduction="20000"/>
          </a:bodyPr>
          <a:lstStyle/>
          <a:p>
            <a:pPr marL="0" indent="0">
              <a:buNone/>
            </a:pPr>
            <a:r>
              <a:rPr lang="en-US" dirty="0"/>
              <a:t>Viewing Basics</a:t>
            </a:r>
          </a:p>
        </p:txBody>
      </p:sp>
      <p:sp>
        <p:nvSpPr>
          <p:cNvPr id="2" name="Content Placeholder 1">
            <a:extLst>
              <a:ext uri="{FF2B5EF4-FFF2-40B4-BE49-F238E27FC236}">
                <a16:creationId xmlns:a16="http://schemas.microsoft.com/office/drawing/2014/main" id="{5147C257-2DF5-4978-BAD0-6CC9242D8482}"/>
              </a:ext>
            </a:extLst>
          </p:cNvPr>
          <p:cNvSpPr>
            <a:spLocks noGrp="1"/>
          </p:cNvSpPr>
          <p:nvPr>
            <p:ph sz="half" idx="4294967295"/>
          </p:nvPr>
        </p:nvSpPr>
        <p:spPr>
          <a:xfrm>
            <a:off x="457200" y="2077201"/>
            <a:ext cx="3868738" cy="4206875"/>
          </a:xfrm>
        </p:spPr>
        <p:txBody>
          <a:bodyPr/>
          <a:lstStyle/>
          <a:p>
            <a:pPr>
              <a:spcAft>
                <a:spcPts val="900"/>
              </a:spcAft>
            </a:pPr>
            <a:r>
              <a:rPr lang="en-US" sz="2000" b="1" dirty="0">
                <a:cs typeface="Calibri" panose="020F0502020204030204" pitchFamily="34" charset="0"/>
              </a:rPr>
              <a:t>Viewing Basic #1: </a:t>
            </a:r>
            <a:r>
              <a:rPr lang="en-US" sz="2000" dirty="0">
                <a:cs typeface="Calibri" panose="020F0502020204030204" pitchFamily="34" charset="0"/>
              </a:rPr>
              <a:t>Look past the trivial, the little things that “bug” you.</a:t>
            </a:r>
          </a:p>
          <a:p>
            <a:pPr>
              <a:spcAft>
                <a:spcPts val="900"/>
              </a:spcAft>
            </a:pPr>
            <a:r>
              <a:rPr lang="en-US" sz="2000" b="1" dirty="0">
                <a:cs typeface="Calibri" panose="020F0502020204030204" pitchFamily="34" charset="0"/>
              </a:rPr>
              <a:t>Viewing Basic #2: </a:t>
            </a:r>
            <a:r>
              <a:rPr lang="en-US" sz="2000" dirty="0">
                <a:cs typeface="Calibri" panose="020F0502020204030204" pitchFamily="34" charset="0"/>
              </a:rPr>
              <a:t>Avoid the “this doesn’t look like my classroom</a:t>
            </a:r>
            <a:r>
              <a:rPr lang="en-US" sz="2000" dirty="0"/>
              <a:t>”</a:t>
            </a:r>
            <a:r>
              <a:rPr lang="en-US" sz="2000" dirty="0">
                <a:cs typeface="Calibri" panose="020F0502020204030204" pitchFamily="34" charset="0"/>
              </a:rPr>
              <a:t> trap.</a:t>
            </a:r>
          </a:p>
          <a:p>
            <a:pPr>
              <a:spcAft>
                <a:spcPts val="900"/>
              </a:spcAft>
            </a:pPr>
            <a:r>
              <a:rPr lang="en-US" sz="2000" b="1" dirty="0">
                <a:cs typeface="Calibri" panose="020F0502020204030204" pitchFamily="34" charset="0"/>
              </a:rPr>
              <a:t>Viewing Basic #3: </a:t>
            </a:r>
            <a:r>
              <a:rPr lang="en-US" sz="2000" dirty="0">
                <a:cs typeface="Calibri" panose="020F0502020204030204" pitchFamily="34" charset="0"/>
              </a:rPr>
              <a:t>Avoid making snap judgments about the teaching or learning in the classroom you are viewing. </a:t>
            </a:r>
          </a:p>
        </p:txBody>
      </p:sp>
      <p:sp>
        <p:nvSpPr>
          <p:cNvPr id="6" name="Text Placeholder 5">
            <a:extLst>
              <a:ext uri="{FF2B5EF4-FFF2-40B4-BE49-F238E27FC236}">
                <a16:creationId xmlns:a16="http://schemas.microsoft.com/office/drawing/2014/main" id="{BE47CA96-AC7D-4BEF-ADDD-9F112CCDC952}"/>
              </a:ext>
            </a:extLst>
          </p:cNvPr>
          <p:cNvSpPr>
            <a:spLocks noGrp="1"/>
          </p:cNvSpPr>
          <p:nvPr>
            <p:ph type="body" sz="quarter" idx="4294967295"/>
          </p:nvPr>
        </p:nvSpPr>
        <p:spPr>
          <a:xfrm>
            <a:off x="4851286" y="1866857"/>
            <a:ext cx="3887787" cy="420687"/>
          </a:xfrm>
        </p:spPr>
        <p:txBody>
          <a:bodyPr>
            <a:normAutofit fontScale="92500" lnSpcReduction="20000"/>
          </a:bodyPr>
          <a:lstStyle/>
          <a:p>
            <a:pPr marL="0" indent="0">
              <a:buNone/>
            </a:pPr>
            <a:r>
              <a:rPr lang="en-US" dirty="0"/>
              <a:t>Analysis Basics</a:t>
            </a:r>
          </a:p>
        </p:txBody>
      </p:sp>
      <p:sp>
        <p:nvSpPr>
          <p:cNvPr id="3" name="Content Placeholder 2">
            <a:extLst>
              <a:ext uri="{FF2B5EF4-FFF2-40B4-BE49-F238E27FC236}">
                <a16:creationId xmlns:a16="http://schemas.microsoft.com/office/drawing/2014/main" id="{D2E0C165-4D2B-43AA-9C9B-A69806FEAD5F}"/>
              </a:ext>
            </a:extLst>
          </p:cNvPr>
          <p:cNvSpPr>
            <a:spLocks noGrp="1"/>
          </p:cNvSpPr>
          <p:nvPr>
            <p:ph sz="quarter" idx="4294967295"/>
          </p:nvPr>
        </p:nvSpPr>
        <p:spPr>
          <a:xfrm>
            <a:off x="4851286" y="2108972"/>
            <a:ext cx="3887787" cy="4206875"/>
          </a:xfrm>
        </p:spPr>
        <p:txBody>
          <a:bodyPr/>
          <a:lstStyle/>
          <a:p>
            <a:pPr>
              <a:spcAft>
                <a:spcPts val="900"/>
              </a:spcAft>
            </a:pPr>
            <a:r>
              <a:rPr lang="en-US" sz="2000" b="1" dirty="0">
                <a:latin typeface="Calibri" panose="020F0502020204030204" pitchFamily="34" charset="0"/>
                <a:cs typeface="Calibri" panose="020F0502020204030204" pitchFamily="34" charset="0"/>
              </a:rPr>
              <a:t>Analysis Basic #1: </a:t>
            </a:r>
            <a:r>
              <a:rPr lang="en-US" sz="2000" dirty="0">
                <a:latin typeface="Calibri" panose="020F0502020204030204" pitchFamily="34" charset="0"/>
                <a:cs typeface="Calibri" panose="020F0502020204030204" pitchFamily="34" charset="0"/>
              </a:rPr>
              <a:t>Focus on student thinking and the science content storyline</a:t>
            </a:r>
          </a:p>
          <a:p>
            <a:pPr>
              <a:spcAft>
                <a:spcPts val="900"/>
              </a:spcAft>
            </a:pPr>
            <a:r>
              <a:rPr lang="en-US" sz="2000" b="1" dirty="0">
                <a:latin typeface="Calibri" panose="020F0502020204030204" pitchFamily="34" charset="0"/>
                <a:cs typeface="Calibri" panose="020F0502020204030204" pitchFamily="34" charset="0"/>
              </a:rPr>
              <a:t>Analysis Basic #2: </a:t>
            </a:r>
            <a:r>
              <a:rPr lang="en-US" sz="2000" dirty="0">
                <a:latin typeface="Calibri" panose="020F0502020204030204" pitchFamily="34" charset="0"/>
                <a:cs typeface="Calibri" panose="020F0502020204030204" pitchFamily="34" charset="0"/>
              </a:rPr>
              <a:t>Look for evidence to support any claims</a:t>
            </a:r>
          </a:p>
          <a:p>
            <a:pPr>
              <a:spcAft>
                <a:spcPts val="900"/>
              </a:spcAft>
            </a:pPr>
            <a:r>
              <a:rPr lang="en-US" sz="2000" b="1" dirty="0">
                <a:latin typeface="Calibri" panose="020F0502020204030204" pitchFamily="34" charset="0"/>
                <a:cs typeface="Calibri" panose="020F0502020204030204" pitchFamily="34" charset="0"/>
              </a:rPr>
              <a:t>Analysis Basic #3: </a:t>
            </a:r>
            <a:r>
              <a:rPr lang="en-US" sz="2000" dirty="0">
                <a:latin typeface="Calibri" panose="020F0502020204030204" pitchFamily="34" charset="0"/>
                <a:cs typeface="Calibri" panose="020F0502020204030204" pitchFamily="34" charset="0"/>
              </a:rPr>
              <a:t>Look more than once</a:t>
            </a:r>
          </a:p>
          <a:p>
            <a:pPr>
              <a:spcAft>
                <a:spcPts val="900"/>
              </a:spcAft>
            </a:pPr>
            <a:r>
              <a:rPr lang="en-US" sz="2000" b="1" dirty="0">
                <a:latin typeface="Calibri" panose="020F0502020204030204" pitchFamily="34" charset="0"/>
                <a:cs typeface="Calibri" panose="020F0502020204030204" pitchFamily="34" charset="0"/>
              </a:rPr>
              <a:t>Analysis Basic #4: </a:t>
            </a:r>
            <a:r>
              <a:rPr lang="en-US" sz="2000" dirty="0">
                <a:latin typeface="Calibri" panose="020F0502020204030204" pitchFamily="34" charset="0"/>
                <a:cs typeface="Calibri" panose="020F0502020204030204" pitchFamily="34" charset="0"/>
              </a:rPr>
              <a:t>Consider alternative explanations and teaching strategies. </a:t>
            </a:r>
          </a:p>
        </p:txBody>
      </p:sp>
    </p:spTree>
    <p:extLst>
      <p:ext uri="{BB962C8B-B14F-4D97-AF65-F5344CB8AC3E}">
        <p14:creationId xmlns:p14="http://schemas.microsoft.com/office/powerpoint/2010/main" val="279614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8D2FB-61E9-4A24-9BB4-5D0B8FF1A640}"/>
              </a:ext>
            </a:extLst>
          </p:cNvPr>
          <p:cNvSpPr>
            <a:spLocks noGrp="1"/>
          </p:cNvSpPr>
          <p:nvPr>
            <p:ph type="title"/>
          </p:nvPr>
        </p:nvSpPr>
        <p:spPr/>
        <p:txBody>
          <a:bodyPr/>
          <a:lstStyle/>
          <a:p>
            <a:r>
              <a:rPr lang="en-US" dirty="0"/>
              <a:t>Preparing for Video Analysis:  The Process</a:t>
            </a:r>
          </a:p>
        </p:txBody>
      </p:sp>
      <p:sp>
        <p:nvSpPr>
          <p:cNvPr id="5" name="Text Placeholder 4">
            <a:extLst>
              <a:ext uri="{FF2B5EF4-FFF2-40B4-BE49-F238E27FC236}">
                <a16:creationId xmlns:a16="http://schemas.microsoft.com/office/drawing/2014/main" id="{4EE72157-ABF6-4818-8ACF-6B2843D3B86E}"/>
              </a:ext>
            </a:extLst>
          </p:cNvPr>
          <p:cNvSpPr>
            <a:spLocks noGrp="1"/>
          </p:cNvSpPr>
          <p:nvPr>
            <p:ph type="body" sz="half" idx="2"/>
          </p:nvPr>
        </p:nvSpPr>
        <p:spPr>
          <a:xfrm>
            <a:off x="2988018" y="1447255"/>
            <a:ext cx="5486399" cy="3780609"/>
          </a:xfrm>
        </p:spPr>
        <p:txBody>
          <a:bodyPr>
            <a:normAutofit/>
          </a:bodyPr>
          <a:lstStyle/>
          <a:p>
            <a:pPr>
              <a:spcBef>
                <a:spcPts val="0"/>
              </a:spcBef>
            </a:pPr>
            <a:r>
              <a:rPr lang="en-US" sz="2200" b="1" dirty="0"/>
              <a:t>Identify</a:t>
            </a:r>
            <a:r>
              <a:rPr lang="en-US" sz="2200" dirty="0"/>
              <a:t> - to create a shared understanding of the strategy</a:t>
            </a:r>
          </a:p>
          <a:p>
            <a:pPr marL="0" indent="0">
              <a:spcBef>
                <a:spcPts val="0"/>
              </a:spcBef>
              <a:buNone/>
            </a:pPr>
            <a:endParaRPr lang="en-US" sz="2200" b="1" dirty="0"/>
          </a:p>
          <a:p>
            <a:pPr>
              <a:spcBef>
                <a:spcPts val="0"/>
              </a:spcBef>
            </a:pPr>
            <a:r>
              <a:rPr lang="en-US" sz="2200" b="1" dirty="0"/>
              <a:t>Analyze</a:t>
            </a:r>
            <a:r>
              <a:rPr lang="en-US" sz="2200" dirty="0"/>
              <a:t> - to consider the influence of the use of strategy on student thinking and learning</a:t>
            </a:r>
          </a:p>
          <a:p>
            <a:pPr marL="0" indent="0">
              <a:spcBef>
                <a:spcPts val="0"/>
              </a:spcBef>
              <a:buNone/>
            </a:pPr>
            <a:endParaRPr lang="en-US" sz="2200" b="1" dirty="0"/>
          </a:p>
          <a:p>
            <a:r>
              <a:rPr lang="en-US" sz="2200" b="1" dirty="0"/>
              <a:t>Reflect and apply</a:t>
            </a:r>
            <a:r>
              <a:rPr lang="en-US" sz="2200" dirty="0"/>
              <a:t> - to make the strategy part of our own practice</a:t>
            </a:r>
          </a:p>
        </p:txBody>
      </p:sp>
    </p:spTree>
    <p:extLst>
      <p:ext uri="{BB962C8B-B14F-4D97-AF65-F5344CB8AC3E}">
        <p14:creationId xmlns:p14="http://schemas.microsoft.com/office/powerpoint/2010/main" val="32905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1"/>
                                      </p:to>
                                    </p:animClr>
                                    <p:animClr clrSpc="rgb" dir="cw">
                                      <p:cBhvr>
                                        <p:cTn id="7" dur="500" fill="hold"/>
                                        <p:tgtEl>
                                          <p:spTgt spid="5">
                                            <p:txEl>
                                              <p:pRg st="2" end="2"/>
                                            </p:txEl>
                                          </p:spTgt>
                                        </p:tgtEl>
                                        <p:attrNameLst>
                                          <p:attrName>fillcolor</p:attrName>
                                        </p:attrNameLst>
                                      </p:cBhvr>
                                      <p:to>
                                        <a:schemeClr val="accent1"/>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3D0E9-6AAE-4E81-AE58-E948C3A8DB40}"/>
              </a:ext>
            </a:extLst>
          </p:cNvPr>
          <p:cNvSpPr>
            <a:spLocks noGrp="1"/>
          </p:cNvSpPr>
          <p:nvPr>
            <p:ph type="title"/>
          </p:nvPr>
        </p:nvSpPr>
        <p:spPr>
          <a:xfrm>
            <a:off x="189689" y="1123838"/>
            <a:ext cx="2210612" cy="4601183"/>
          </a:xfrm>
        </p:spPr>
        <p:txBody>
          <a:bodyPr anchor="ctr">
            <a:normAutofit/>
          </a:bodyPr>
          <a:lstStyle/>
          <a:p>
            <a:r>
              <a:rPr lang="en-US" dirty="0" err="1"/>
              <a:t>STeLLA</a:t>
            </a:r>
            <a:r>
              <a:rPr lang="en-US" dirty="0"/>
              <a:t> Program Goals</a:t>
            </a:r>
          </a:p>
        </p:txBody>
      </p:sp>
      <p:sp>
        <p:nvSpPr>
          <p:cNvPr id="5" name="Text Placeholder 4">
            <a:extLst>
              <a:ext uri="{FF2B5EF4-FFF2-40B4-BE49-F238E27FC236}">
                <a16:creationId xmlns:a16="http://schemas.microsoft.com/office/drawing/2014/main" id="{7C9A0401-5C29-424C-B647-EF79339B9770}"/>
              </a:ext>
            </a:extLst>
          </p:cNvPr>
          <p:cNvSpPr>
            <a:spLocks noGrp="1"/>
          </p:cNvSpPr>
          <p:nvPr>
            <p:ph idx="1"/>
          </p:nvPr>
        </p:nvSpPr>
        <p:spPr>
          <a:xfrm>
            <a:off x="2901951" y="864108"/>
            <a:ext cx="5486400" cy="5120640"/>
          </a:xfrm>
        </p:spPr>
        <p:txBody>
          <a:bodyPr anchor="ctr">
            <a:normAutofit/>
          </a:bodyPr>
          <a:lstStyle/>
          <a:p>
            <a:pPr>
              <a:lnSpc>
                <a:spcPct val="90000"/>
              </a:lnSpc>
              <a:spcBef>
                <a:spcPts val="900"/>
              </a:spcBef>
              <a:spcAft>
                <a:spcPts val="1350"/>
              </a:spcAft>
            </a:pPr>
            <a:r>
              <a:rPr lang="en-US" sz="2600"/>
              <a:t>Deepen knowledge of teaching and learning </a:t>
            </a:r>
          </a:p>
          <a:p>
            <a:pPr>
              <a:lnSpc>
                <a:spcPct val="90000"/>
              </a:lnSpc>
              <a:spcBef>
                <a:spcPts val="900"/>
              </a:spcBef>
              <a:spcAft>
                <a:spcPts val="1350"/>
              </a:spcAft>
            </a:pPr>
            <a:r>
              <a:rPr lang="en-US" sz="2600"/>
              <a:t>Increase ability to analyze and reflect on teaching and learning</a:t>
            </a:r>
          </a:p>
          <a:p>
            <a:pPr>
              <a:lnSpc>
                <a:spcPct val="90000"/>
              </a:lnSpc>
              <a:spcBef>
                <a:spcPts val="900"/>
              </a:spcBef>
              <a:spcAft>
                <a:spcPts val="1350"/>
              </a:spcAft>
            </a:pPr>
            <a:r>
              <a:rPr lang="en-US" sz="2600"/>
              <a:t>Increase ability to use content knowledge and knowledge of teaching and learning to transform classroom practice </a:t>
            </a:r>
          </a:p>
          <a:p>
            <a:pPr>
              <a:lnSpc>
                <a:spcPct val="90000"/>
              </a:lnSpc>
              <a:spcBef>
                <a:spcPts val="900"/>
              </a:spcBef>
              <a:spcAft>
                <a:spcPts val="1350"/>
              </a:spcAft>
            </a:pPr>
            <a:r>
              <a:rPr lang="en-US" sz="2600"/>
              <a:t>Deepen teacher content knowledge </a:t>
            </a:r>
          </a:p>
          <a:p>
            <a:pPr>
              <a:lnSpc>
                <a:spcPct val="90000"/>
              </a:lnSpc>
              <a:spcBef>
                <a:spcPts val="900"/>
              </a:spcBef>
              <a:spcAft>
                <a:spcPts val="1350"/>
              </a:spcAft>
            </a:pPr>
            <a:r>
              <a:rPr lang="en-US" sz="2600"/>
              <a:t>Increase student learning in science</a:t>
            </a:r>
          </a:p>
        </p:txBody>
      </p:sp>
    </p:spTree>
    <p:extLst>
      <p:ext uri="{BB962C8B-B14F-4D97-AF65-F5344CB8AC3E}">
        <p14:creationId xmlns:p14="http://schemas.microsoft.com/office/powerpoint/2010/main" val="110341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A44-EDFB-47D7-A301-8A0966F12BF3}"/>
              </a:ext>
            </a:extLst>
          </p:cNvPr>
          <p:cNvSpPr>
            <a:spLocks noGrp="1"/>
          </p:cNvSpPr>
          <p:nvPr>
            <p:ph type="title"/>
          </p:nvPr>
        </p:nvSpPr>
        <p:spPr/>
        <p:txBody>
          <a:bodyPr/>
          <a:lstStyle/>
          <a:p>
            <a:r>
              <a:rPr lang="en-US" dirty="0"/>
              <a:t>Preparing for Video Analysis:  The Context</a:t>
            </a:r>
          </a:p>
        </p:txBody>
      </p:sp>
      <p:sp>
        <p:nvSpPr>
          <p:cNvPr id="4" name="Text Placeholder 3">
            <a:extLst>
              <a:ext uri="{FF2B5EF4-FFF2-40B4-BE49-F238E27FC236}">
                <a16:creationId xmlns:a16="http://schemas.microsoft.com/office/drawing/2014/main" id="{706389CA-791D-4FA4-B7AE-9EFEC749D533}"/>
              </a:ext>
            </a:extLst>
          </p:cNvPr>
          <p:cNvSpPr>
            <a:spLocks noGrp="1"/>
          </p:cNvSpPr>
          <p:nvPr>
            <p:ph idx="1"/>
          </p:nvPr>
        </p:nvSpPr>
        <p:spPr/>
        <p:txBody>
          <a:bodyPr>
            <a:normAutofit/>
          </a:bodyPr>
          <a:lstStyle/>
          <a:p>
            <a:pPr marL="0" indent="0">
              <a:buNone/>
            </a:pPr>
            <a:r>
              <a:rPr lang="en-US" dirty="0"/>
              <a:t>Lesson Context: </a:t>
            </a:r>
          </a:p>
          <a:p>
            <a:pPr marL="0" indent="0">
              <a:buNone/>
            </a:pPr>
            <a:endParaRPr lang="en-US" dirty="0"/>
          </a:p>
          <a:p>
            <a:pPr marL="0" indent="0">
              <a:buNone/>
            </a:pPr>
            <a:r>
              <a:rPr lang="en-US" dirty="0">
                <a:latin typeface="Calibri"/>
                <a:cs typeface="Calibri"/>
              </a:rPr>
              <a:t>This clip is from lesson 1 of 6 from the Sun's Effect on Climate unit. The teacher introduces the CSW chart and identifies which stems students could focus on for their discussions.</a:t>
            </a:r>
            <a:endParaRPr lang="en-US" dirty="0"/>
          </a:p>
        </p:txBody>
      </p:sp>
    </p:spTree>
    <p:extLst>
      <p:ext uri="{BB962C8B-B14F-4D97-AF65-F5344CB8AC3E}">
        <p14:creationId xmlns:p14="http://schemas.microsoft.com/office/powerpoint/2010/main" val="1664675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t>Video Analysis: </a:t>
            </a:r>
            <a:r>
              <a:rPr lang="en-US" sz="2400" dirty="0">
                <a:solidFill>
                  <a:srgbClr val="273676"/>
                </a:solidFill>
                <a:latin typeface="Calibri"/>
                <a:cs typeface="Calibri"/>
              </a:rPr>
              <a:t>Charles CSW Lesson 1</a:t>
            </a:r>
            <a:endParaRPr lang="en-US" sz="2400" dirty="0"/>
          </a:p>
        </p:txBody>
      </p:sp>
      <p:sp>
        <p:nvSpPr>
          <p:cNvPr id="9" name="Text Placeholder 8">
            <a:extLst>
              <a:ext uri="{FF2B5EF4-FFF2-40B4-BE49-F238E27FC236}">
                <a16:creationId xmlns:a16="http://schemas.microsoft.com/office/drawing/2014/main" id="{8BB02176-108A-4E11-9EE8-2B31E4688386}"/>
              </a:ext>
            </a:extLst>
          </p:cNvPr>
          <p:cNvSpPr>
            <a:spLocks noGrp="1"/>
          </p:cNvSpPr>
          <p:nvPr>
            <p:ph idx="1"/>
          </p:nvPr>
        </p:nvSpPr>
        <p:spPr/>
        <p:txBody>
          <a:bodyPr/>
          <a:lstStyle/>
          <a:p>
            <a:pPr>
              <a:spcBef>
                <a:spcPts val="1200"/>
              </a:spcBef>
              <a:spcAft>
                <a:spcPts val="600"/>
              </a:spcAft>
            </a:pPr>
            <a:r>
              <a:rPr lang="en-US" b="1" dirty="0"/>
              <a:t>Identify</a:t>
            </a:r>
          </a:p>
          <a:p>
            <a:pPr lvl="1">
              <a:spcBef>
                <a:spcPts val="1200"/>
              </a:spcBef>
              <a:spcAft>
                <a:spcPts val="600"/>
              </a:spcAft>
            </a:pPr>
            <a:r>
              <a:rPr lang="en-US" dirty="0"/>
              <a:t>What instances do you observe of using STL Strategy 4: Communicating in Scientific Ways?</a:t>
            </a:r>
          </a:p>
          <a:p>
            <a:pPr>
              <a:spcBef>
                <a:spcPts val="1200"/>
              </a:spcBef>
              <a:spcAft>
                <a:spcPts val="600"/>
              </a:spcAft>
            </a:pPr>
            <a:endParaRPr lang="en-US" b="1" dirty="0"/>
          </a:p>
          <a:p>
            <a:pPr>
              <a:spcBef>
                <a:spcPts val="1200"/>
              </a:spcBef>
              <a:spcAft>
                <a:spcPts val="600"/>
              </a:spcAft>
            </a:pPr>
            <a:r>
              <a:rPr lang="en-US" b="1" dirty="0">
                <a:solidFill>
                  <a:schemeClr val="tx1">
                    <a:lumMod val="20000"/>
                    <a:lumOff val="80000"/>
                  </a:schemeClr>
                </a:solidFill>
              </a:rPr>
              <a:t>Analyze</a:t>
            </a:r>
          </a:p>
          <a:p>
            <a:pPr>
              <a:spcBef>
                <a:spcPts val="1200"/>
              </a:spcBef>
              <a:spcAft>
                <a:spcPts val="600"/>
              </a:spcAft>
            </a:pPr>
            <a:endParaRPr lang="en-US" dirty="0">
              <a:solidFill>
                <a:schemeClr val="tx1">
                  <a:lumMod val="20000"/>
                  <a:lumOff val="80000"/>
                </a:schemeClr>
              </a:solidFill>
            </a:endParaRPr>
          </a:p>
          <a:p>
            <a:endParaRPr lang="en-US" b="1" dirty="0">
              <a:solidFill>
                <a:schemeClr val="tx1">
                  <a:lumMod val="20000"/>
                  <a:lumOff val="80000"/>
                </a:schemeClr>
              </a:solidFill>
            </a:endParaRPr>
          </a:p>
          <a:p>
            <a:r>
              <a:rPr lang="en-US" b="1" dirty="0">
                <a:solidFill>
                  <a:schemeClr val="tx1">
                    <a:lumMod val="20000"/>
                    <a:lumOff val="80000"/>
                  </a:schemeClr>
                </a:solidFill>
              </a:rPr>
              <a:t>Reflect and apply</a:t>
            </a:r>
            <a:endParaRPr lang="en-US" dirty="0">
              <a:solidFill>
                <a:schemeClr val="tx1">
                  <a:lumMod val="20000"/>
                  <a:lumOff val="80000"/>
                </a:schemeClr>
              </a:solidFill>
            </a:endParaRPr>
          </a:p>
        </p:txBody>
      </p:sp>
      <p:pic>
        <p:nvPicPr>
          <p:cNvPr id="2" name="Picture 1" descr="C:\Users\jbintz\AppData\Local\Microsoft\Windows\Temporary Internet Files\Content.IE5\09Y1ZL8Y\MC900383904[1].wmf">
            <a:extLst>
              <a:ext uri="{FF2B5EF4-FFF2-40B4-BE49-F238E27FC236}">
                <a16:creationId xmlns:a16="http://schemas.microsoft.com/office/drawing/2014/main" id="{FD5FC301-D19F-4E3B-A37C-9E474475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961" y="6032725"/>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2D15-914B-4C38-BECD-D253CC57BD6D}"/>
              </a:ext>
            </a:extLst>
          </p:cNvPr>
          <p:cNvSpPr txBox="1"/>
          <p:nvPr/>
        </p:nvSpPr>
        <p:spPr>
          <a:xfrm>
            <a:off x="5851380" y="6157822"/>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4249191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273676"/>
                </a:solidFill>
                <a:effectLst/>
                <a:uLnTx/>
                <a:uFillTx/>
                <a:latin typeface="Calibri" panose="020F0502020204030204" pitchFamily="34" charset="0"/>
                <a:ea typeface="+mj-ea"/>
                <a:cs typeface="Calibri" panose="020F0502020204030204" pitchFamily="34" charset="0"/>
              </a:rPr>
              <a:t>Video Analysis: </a:t>
            </a:r>
            <a:r>
              <a:rPr lang="en-US" sz="2400" dirty="0">
                <a:solidFill>
                  <a:srgbClr val="273676"/>
                </a:solidFill>
                <a:latin typeface="Calibri"/>
                <a:cs typeface="Calibri"/>
              </a:rPr>
              <a:t>Charles CSW Lesson 1</a:t>
            </a:r>
            <a:endParaRPr lang="en-US" sz="2400"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a:normAutofit/>
          </a:bodyPr>
          <a:lstStyle/>
          <a:p>
            <a:pPr marL="0" indent="0">
              <a:spcBef>
                <a:spcPts val="1200"/>
              </a:spcBef>
              <a:spcAft>
                <a:spcPts val="600"/>
              </a:spcAft>
              <a:buNone/>
            </a:pPr>
            <a:r>
              <a:rPr lang="en-US" b="1" dirty="0">
                <a:solidFill>
                  <a:schemeClr val="tx1">
                    <a:lumMod val="20000"/>
                    <a:lumOff val="80000"/>
                  </a:schemeClr>
                </a:solidFill>
              </a:rPr>
              <a:t>Identify</a:t>
            </a:r>
          </a:p>
          <a:p>
            <a:pPr marL="685800" lvl="2">
              <a:spcBef>
                <a:spcPts val="1200"/>
              </a:spcBef>
              <a:spcAft>
                <a:spcPts val="600"/>
              </a:spcAft>
            </a:pPr>
            <a:r>
              <a:rPr lang="en-US" sz="2000" b="1" dirty="0">
                <a:solidFill>
                  <a:schemeClr val="tx1">
                    <a:lumMod val="20000"/>
                    <a:lumOff val="80000"/>
                  </a:schemeClr>
                </a:solidFill>
              </a:rPr>
              <a:t>What instances do you observe of using STL Strategy 4: Communicating in Scientific Ways?</a:t>
            </a:r>
          </a:p>
          <a:p>
            <a:pPr marL="0" indent="0">
              <a:spcAft>
                <a:spcPts val="600"/>
              </a:spcAft>
              <a:buNone/>
            </a:pPr>
            <a:r>
              <a:rPr lang="en-US" b="1" dirty="0"/>
              <a:t>Analyze</a:t>
            </a:r>
          </a:p>
          <a:p>
            <a:pPr lvl="1">
              <a:spcBef>
                <a:spcPts val="1200"/>
              </a:spcBef>
              <a:spcAft>
                <a:spcPts val="600"/>
              </a:spcAft>
            </a:pPr>
            <a:r>
              <a:rPr lang="en-US" b="1" dirty="0"/>
              <a:t>What did the teacher do (or not) to promote the use of CSW stems or communicating like scientists?</a:t>
            </a:r>
            <a:endParaRPr lang="en-US" sz="1400" b="1" dirty="0">
              <a:solidFill>
                <a:schemeClr val="tx1">
                  <a:lumMod val="20000"/>
                  <a:lumOff val="80000"/>
                </a:schemeClr>
              </a:solidFill>
            </a:endParaRPr>
          </a:p>
          <a:p>
            <a:pPr marL="0" indent="0">
              <a:spcBef>
                <a:spcPts val="1200"/>
              </a:spcBef>
              <a:spcAft>
                <a:spcPts val="600"/>
              </a:spcAft>
              <a:buNone/>
            </a:pPr>
            <a:r>
              <a:rPr lang="en-US" b="1" dirty="0">
                <a:solidFill>
                  <a:schemeClr val="tx1">
                    <a:lumMod val="20000"/>
                    <a:lumOff val="80000"/>
                  </a:schemeClr>
                </a:solidFill>
              </a:rPr>
              <a:t>Reflect and apply</a:t>
            </a:r>
            <a:endParaRPr lang="en-US" dirty="0">
              <a:solidFill>
                <a:schemeClr val="tx1">
                  <a:lumMod val="20000"/>
                  <a:lumOff val="80000"/>
                </a:schemeClr>
              </a:solidFill>
            </a:endParaRPr>
          </a:p>
          <a:p>
            <a:pPr marL="0" indent="0">
              <a:buNone/>
            </a:pPr>
            <a:endParaRPr lang="en-US" dirty="0"/>
          </a:p>
        </p:txBody>
      </p:sp>
    </p:spTree>
    <p:extLst>
      <p:ext uri="{BB962C8B-B14F-4D97-AF65-F5344CB8AC3E}">
        <p14:creationId xmlns:p14="http://schemas.microsoft.com/office/powerpoint/2010/main" val="3303838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kumimoji="0" lang="en-US" sz="3200" b="1" i="0" u="none" strike="noStrike" kern="1200" cap="none" spc="0" normalizeH="0" baseline="0" noProof="0" dirty="0">
                <a:ln>
                  <a:noFill/>
                </a:ln>
                <a:solidFill>
                  <a:srgbClr val="273676"/>
                </a:solidFill>
                <a:effectLst/>
                <a:uLnTx/>
                <a:uFillTx/>
                <a:latin typeface="Calibri" panose="020F0502020204030204" pitchFamily="34" charset="0"/>
                <a:ea typeface="+mj-ea"/>
                <a:cs typeface="Calibri" panose="020F0502020204030204" pitchFamily="34" charset="0"/>
              </a:rPr>
              <a:t>Video Analysis: </a:t>
            </a:r>
            <a:r>
              <a:rPr lang="en-US" sz="2400" dirty="0">
                <a:solidFill>
                  <a:srgbClr val="273676"/>
                </a:solidFill>
                <a:latin typeface="Calibri"/>
                <a:cs typeface="Calibri"/>
              </a:rPr>
              <a:t>Charles CSW Lesson 1</a:t>
            </a:r>
            <a:endParaRPr lang="en-US" sz="2400"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a:normAutofit lnSpcReduction="10000"/>
          </a:bodyPr>
          <a:lstStyle/>
          <a:p>
            <a:pPr marL="0" indent="0">
              <a:spcBef>
                <a:spcPts val="1200"/>
              </a:spcBef>
              <a:spcAft>
                <a:spcPts val="600"/>
              </a:spcAft>
              <a:buNone/>
            </a:pPr>
            <a:r>
              <a:rPr lang="en-US" b="1" dirty="0">
                <a:solidFill>
                  <a:schemeClr val="tx1">
                    <a:lumMod val="20000"/>
                    <a:lumOff val="80000"/>
                  </a:schemeClr>
                </a:solidFill>
              </a:rPr>
              <a:t>Identify</a:t>
            </a:r>
          </a:p>
          <a:p>
            <a:pPr marL="685800" lvl="2">
              <a:spcBef>
                <a:spcPts val="1200"/>
              </a:spcBef>
              <a:spcAft>
                <a:spcPts val="600"/>
              </a:spcAft>
            </a:pPr>
            <a:r>
              <a:rPr lang="en-US" sz="2400" b="1" dirty="0">
                <a:solidFill>
                  <a:schemeClr val="tx1">
                    <a:lumMod val="20000"/>
                    <a:lumOff val="80000"/>
                  </a:schemeClr>
                </a:solidFill>
              </a:rPr>
              <a:t>What instances do you observe of using STL Strategy 4: Communicating in Scientific Ways?</a:t>
            </a:r>
          </a:p>
          <a:p>
            <a:pPr marL="0" indent="0">
              <a:spcBef>
                <a:spcPts val="1200"/>
              </a:spcBef>
              <a:spcAft>
                <a:spcPts val="600"/>
              </a:spcAft>
              <a:buFont typeface="Arial" panose="020B0604020202020204" pitchFamily="34" charset="0"/>
              <a:buNone/>
            </a:pPr>
            <a:r>
              <a:rPr lang="en-US" b="1" dirty="0">
                <a:solidFill>
                  <a:schemeClr val="tx1">
                    <a:lumMod val="20000"/>
                    <a:lumOff val="80000"/>
                  </a:schemeClr>
                </a:solidFill>
              </a:rPr>
              <a:t>Analyze</a:t>
            </a:r>
          </a:p>
          <a:p>
            <a:pPr lvl="1">
              <a:spcBef>
                <a:spcPts val="1200"/>
              </a:spcBef>
              <a:spcAft>
                <a:spcPts val="600"/>
              </a:spcAft>
            </a:pPr>
            <a:r>
              <a:rPr lang="en-US" b="1" dirty="0">
                <a:solidFill>
                  <a:schemeClr val="tx1">
                    <a:lumMod val="20000"/>
                    <a:lumOff val="80000"/>
                  </a:schemeClr>
                </a:solidFill>
              </a:rPr>
              <a:t>What did the teacher do (or not) to promote the use of CSW stems or communicating </a:t>
            </a:r>
            <a:r>
              <a:rPr lang="en-US" b="1" dirty="0">
                <a:solidFill>
                  <a:schemeClr val="bg2">
                    <a:lumMod val="60000"/>
                    <a:lumOff val="40000"/>
                  </a:schemeClr>
                </a:solidFill>
              </a:rPr>
              <a:t>like scientists?</a:t>
            </a:r>
          </a:p>
          <a:p>
            <a:pPr marL="0" indent="0">
              <a:spcBef>
                <a:spcPts val="1200"/>
              </a:spcBef>
              <a:spcAft>
                <a:spcPts val="600"/>
              </a:spcAft>
              <a:buNone/>
            </a:pPr>
            <a:r>
              <a:rPr lang="en-US" b="1" dirty="0"/>
              <a:t>Reflect and apply</a:t>
            </a:r>
          </a:p>
          <a:p>
            <a:pPr lvl="1">
              <a:spcBef>
                <a:spcPts val="1200"/>
              </a:spcBef>
              <a:spcAft>
                <a:spcPts val="600"/>
              </a:spcAft>
            </a:pPr>
            <a:r>
              <a:rPr lang="en-US" b="1" dirty="0"/>
              <a:t>What did you learn from analyzing this video clip that you can apply to your own classroom?</a:t>
            </a:r>
            <a:endParaRPr lang="en-US" dirty="0"/>
          </a:p>
        </p:txBody>
      </p:sp>
    </p:spTree>
    <p:extLst>
      <p:ext uri="{BB962C8B-B14F-4D97-AF65-F5344CB8AC3E}">
        <p14:creationId xmlns:p14="http://schemas.microsoft.com/office/powerpoint/2010/main" val="560137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1EBA-9D2D-5344-93CD-C9CF2355C6A1}"/>
              </a:ext>
            </a:extLst>
          </p:cNvPr>
          <p:cNvSpPr>
            <a:spLocks noGrp="1"/>
          </p:cNvSpPr>
          <p:nvPr>
            <p:ph type="title"/>
          </p:nvPr>
        </p:nvSpPr>
        <p:spPr/>
        <p:txBody>
          <a:bodyPr/>
          <a:lstStyle/>
          <a:p>
            <a:r>
              <a:rPr lang="en-US" dirty="0"/>
              <a:t>CSW and the Anchor Lesson</a:t>
            </a:r>
          </a:p>
        </p:txBody>
      </p:sp>
      <p:sp>
        <p:nvSpPr>
          <p:cNvPr id="3" name="Text Placeholder 2">
            <a:extLst>
              <a:ext uri="{FF2B5EF4-FFF2-40B4-BE49-F238E27FC236}">
                <a16:creationId xmlns:a16="http://schemas.microsoft.com/office/drawing/2014/main" id="{745179E3-9813-E94A-8755-0924BC114B54}"/>
              </a:ext>
            </a:extLst>
          </p:cNvPr>
          <p:cNvSpPr>
            <a:spLocks noGrp="1"/>
          </p:cNvSpPr>
          <p:nvPr>
            <p:ph idx="1"/>
          </p:nvPr>
        </p:nvSpPr>
        <p:spPr/>
        <p:txBody>
          <a:bodyPr/>
          <a:lstStyle/>
          <a:p>
            <a:pPr>
              <a:spcAft>
                <a:spcPts val="1200"/>
              </a:spcAft>
            </a:pPr>
            <a:r>
              <a:rPr lang="en-US" dirty="0"/>
              <a:t>Read the handout with the following questions in mind:</a:t>
            </a:r>
          </a:p>
          <a:p>
            <a:pPr lvl="1">
              <a:spcAft>
                <a:spcPts val="1200"/>
              </a:spcAft>
            </a:pPr>
            <a:r>
              <a:rPr lang="en-US" dirty="0"/>
              <a:t>How does the anchor lesson set the stage for engaging  in a 3D phenomenon/problem-focused set of lessons?</a:t>
            </a:r>
          </a:p>
          <a:p>
            <a:pPr lvl="1">
              <a:spcAft>
                <a:spcPts val="1200"/>
              </a:spcAft>
            </a:pPr>
            <a:r>
              <a:rPr lang="en-US" dirty="0"/>
              <a:t>How do the CSW sentence stems support the purposes of the anchor lesson?</a:t>
            </a:r>
          </a:p>
          <a:p>
            <a:pPr lvl="1"/>
            <a:endParaRPr lang="en-US" dirty="0"/>
          </a:p>
          <a:p>
            <a:r>
              <a:rPr lang="en-US" dirty="0"/>
              <a:t>Be prepared to share your ideas.</a:t>
            </a:r>
          </a:p>
        </p:txBody>
      </p:sp>
    </p:spTree>
    <p:extLst>
      <p:ext uri="{BB962C8B-B14F-4D97-AF65-F5344CB8AC3E}">
        <p14:creationId xmlns:p14="http://schemas.microsoft.com/office/powerpoint/2010/main" val="1955453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50CFC-8061-F7C9-3B0D-E42CBA9C1CA0}"/>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A501E2F9-523D-E4C8-2D04-B82FCE59D70E}"/>
              </a:ext>
            </a:extLst>
          </p:cNvPr>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a:latin typeface="+mj-lt"/>
                <a:ea typeface="+mj-ea"/>
                <a:cs typeface="+mj-cs"/>
              </a:rPr>
              <a:t>Day 1 Focus Questions</a:t>
            </a:r>
          </a:p>
        </p:txBody>
      </p:sp>
      <p:sp>
        <p:nvSpPr>
          <p:cNvPr id="3" name="Rectangle 2">
            <a:extLst>
              <a:ext uri="{FF2B5EF4-FFF2-40B4-BE49-F238E27FC236}">
                <a16:creationId xmlns:a16="http://schemas.microsoft.com/office/drawing/2014/main" id="{493C3679-38F5-73DF-F8C2-FD5045D76D56}"/>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algn="ctr" defTabSz="685800">
              <a:lnSpc>
                <a:spcPct val="90000"/>
              </a:lnSpc>
              <a:spcBef>
                <a:spcPct val="0"/>
              </a:spcBef>
              <a:spcAft>
                <a:spcPts val="900"/>
              </a:spcAft>
            </a:pPr>
            <a:endParaRPr lang="en-US" sz="2800" b="1" dirty="0">
              <a:solidFill>
                <a:srgbClr val="FF0000"/>
              </a:solidFill>
              <a:latin typeface="Calibri" panose="020F0502020204030204" pitchFamily="34" charset="0"/>
              <a:ea typeface="+mj-ea"/>
              <a:cs typeface="Times New Roman" pitchFamily="18" charset="0"/>
            </a:endParaRPr>
          </a:p>
          <a:p>
            <a:pPr defTabSz="685800">
              <a:lnSpc>
                <a:spcPct val="90000"/>
              </a:lnSpc>
              <a:spcBef>
                <a:spcPct val="0"/>
              </a:spcBef>
              <a:spcAft>
                <a:spcPts val="900"/>
              </a:spcAft>
            </a:pPr>
            <a:r>
              <a:rPr lang="en-US" sz="2800" b="1" dirty="0">
                <a:solidFill>
                  <a:schemeClr val="bg1"/>
                </a:solidFill>
              </a:rPr>
              <a:t>What patterns in temperature can you find on Earth at different times of the year?</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What are the </a:t>
            </a:r>
            <a:r>
              <a:rPr lang="en-US" sz="2800" b="1" dirty="0" err="1">
                <a:solidFill>
                  <a:schemeClr val="bg1"/>
                </a:solidFill>
              </a:rPr>
              <a:t>STeLLA</a:t>
            </a:r>
            <a:r>
              <a:rPr lang="en-US" sz="2800" b="1" dirty="0">
                <a:solidFill>
                  <a:schemeClr val="bg1"/>
                </a:solidFill>
              </a:rPr>
              <a:t> Lenses and Strategies, and why do we think they will make a difference in your science teaching?</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How can students be empowered to reveal their thinking and to listen to and interact with each other during classroom conversations?</a:t>
            </a:r>
          </a:p>
          <a:p>
            <a:pPr marL="182880" indent="-182880" defTabSz="914400">
              <a:spcBef>
                <a:spcPts val="1200"/>
              </a:spcBef>
              <a:spcAft>
                <a:spcPts val="600"/>
              </a:spcAft>
              <a:buClr>
                <a:schemeClr val="accent1"/>
              </a:buClr>
              <a:buFont typeface="Wingdings 2" pitchFamily="18" charset="2"/>
              <a:buChar char=""/>
            </a:pPr>
            <a:endParaRPr lang="en-US" sz="2800" b="1" dirty="0">
              <a:solidFill>
                <a:schemeClr val="tx2"/>
              </a:solidFill>
            </a:endParaRPr>
          </a:p>
        </p:txBody>
      </p:sp>
    </p:spTree>
    <p:extLst>
      <p:ext uri="{BB962C8B-B14F-4D97-AF65-F5344CB8AC3E}">
        <p14:creationId xmlns:p14="http://schemas.microsoft.com/office/powerpoint/2010/main" val="92635627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413B0-C051-4F7F-9575-21234C6B8EC7}"/>
              </a:ext>
            </a:extLst>
          </p:cNvPr>
          <p:cNvSpPr>
            <a:spLocks noGrp="1"/>
          </p:cNvSpPr>
          <p:nvPr>
            <p:ph type="title"/>
          </p:nvPr>
        </p:nvSpPr>
        <p:spPr/>
        <p:txBody>
          <a:bodyPr/>
          <a:lstStyle/>
          <a:p>
            <a:r>
              <a:rPr lang="en-US" dirty="0"/>
              <a:t>Reflection</a:t>
            </a:r>
          </a:p>
        </p:txBody>
      </p:sp>
      <p:sp>
        <p:nvSpPr>
          <p:cNvPr id="5" name="Text Placeholder 4">
            <a:extLst>
              <a:ext uri="{FF2B5EF4-FFF2-40B4-BE49-F238E27FC236}">
                <a16:creationId xmlns:a16="http://schemas.microsoft.com/office/drawing/2014/main" id="{304313EF-8D34-44AD-8464-B1F08F888DB3}"/>
              </a:ext>
            </a:extLst>
          </p:cNvPr>
          <p:cNvSpPr>
            <a:spLocks noGrp="1"/>
          </p:cNvSpPr>
          <p:nvPr>
            <p:ph idx="1"/>
          </p:nvPr>
        </p:nvSpPr>
        <p:spPr>
          <a:xfrm>
            <a:off x="2901951" y="2963118"/>
            <a:ext cx="5486400" cy="3021629"/>
          </a:xfrm>
        </p:spPr>
        <p:txBody>
          <a:bodyPr lIns="91440" tIns="45720" rIns="91440" bIns="45720" anchor="t"/>
          <a:lstStyle/>
          <a:p>
            <a:pPr marL="0" indent="0">
              <a:spcAft>
                <a:spcPts val="1200"/>
              </a:spcAft>
              <a:buNone/>
            </a:pPr>
            <a:r>
              <a:rPr lang="en-US" dirty="0">
                <a:latin typeface="Calibri"/>
                <a:cs typeface="Calibri"/>
              </a:rPr>
              <a:t>Complete the Daily Reflection sheet (p. ___)</a:t>
            </a:r>
          </a:p>
        </p:txBody>
      </p:sp>
    </p:spTree>
    <p:extLst>
      <p:ext uri="{BB962C8B-B14F-4D97-AF65-F5344CB8AC3E}">
        <p14:creationId xmlns:p14="http://schemas.microsoft.com/office/powerpoint/2010/main" val="2119230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53312-38DE-4E25-8DAF-373F325F01C3}"/>
              </a:ext>
            </a:extLst>
          </p:cNvPr>
          <p:cNvSpPr>
            <a:spLocks noGrp="1"/>
          </p:cNvSpPr>
          <p:nvPr>
            <p:ph type="title"/>
          </p:nvPr>
        </p:nvSpPr>
        <p:spPr/>
        <p:txBody>
          <a:bodyPr/>
          <a:lstStyle/>
          <a:p>
            <a:r>
              <a:rPr lang="en-US" dirty="0"/>
              <a:t>Homework</a:t>
            </a:r>
          </a:p>
        </p:txBody>
      </p:sp>
      <p:sp>
        <p:nvSpPr>
          <p:cNvPr id="5" name="Text Placeholder 4">
            <a:extLst>
              <a:ext uri="{FF2B5EF4-FFF2-40B4-BE49-F238E27FC236}">
                <a16:creationId xmlns:a16="http://schemas.microsoft.com/office/drawing/2014/main" id="{3639961E-D7D7-4359-BD6E-B45EFF64AC17}"/>
              </a:ext>
            </a:extLst>
          </p:cNvPr>
          <p:cNvSpPr>
            <a:spLocks noGrp="1"/>
          </p:cNvSpPr>
          <p:nvPr>
            <p:ph idx="1"/>
          </p:nvPr>
        </p:nvSpPr>
        <p:spPr/>
        <p:txBody>
          <a:bodyPr/>
          <a:lstStyle/>
          <a:p>
            <a:r>
              <a:rPr lang="en-US" dirty="0"/>
              <a:t>Read</a:t>
            </a:r>
          </a:p>
          <a:p>
            <a:pPr lvl="1"/>
            <a:r>
              <a:rPr lang="en-US" dirty="0"/>
              <a:t>Introduction to the Student Thinking Lens (STL) (p. 9)</a:t>
            </a:r>
          </a:p>
          <a:p>
            <a:r>
              <a:rPr lang="en-US" dirty="0"/>
              <a:t>Read the Strategy Summary documents and complete the Z-fold for </a:t>
            </a:r>
            <a:r>
              <a:rPr lang="en-US" b="1" dirty="0"/>
              <a:t>purpose</a:t>
            </a:r>
            <a:r>
              <a:rPr lang="en-US" dirty="0"/>
              <a:t> and </a:t>
            </a:r>
            <a:r>
              <a:rPr lang="en-US" b="1" dirty="0"/>
              <a:t>key features </a:t>
            </a:r>
            <a:r>
              <a:rPr lang="en-US" dirty="0"/>
              <a:t>for each of the following strategies</a:t>
            </a:r>
          </a:p>
          <a:p>
            <a:pPr lvl="1"/>
            <a:r>
              <a:rPr lang="en-US" dirty="0"/>
              <a:t>STL Strategy 1: Ask questions to elicit student ideas and predictions (pp. 11-12) </a:t>
            </a:r>
          </a:p>
          <a:p>
            <a:pPr lvl="1"/>
            <a:r>
              <a:rPr lang="en-US" dirty="0"/>
              <a:t>STL Strategy 2: Ask questions to probe student ideas and predictions (pp. 13-14)</a:t>
            </a:r>
          </a:p>
          <a:p>
            <a:pPr lvl="1"/>
            <a:r>
              <a:rPr lang="en-US" dirty="0"/>
              <a:t>STL Strategy 3: Ask questions to challenge student thinking (pp. 15-17)</a:t>
            </a:r>
          </a:p>
        </p:txBody>
      </p:sp>
    </p:spTree>
    <p:extLst>
      <p:ext uri="{BB962C8B-B14F-4D97-AF65-F5344CB8AC3E}">
        <p14:creationId xmlns:p14="http://schemas.microsoft.com/office/powerpoint/2010/main" val="3478108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8DBB-EA83-2E4A-CB5E-88298DB293C8}"/>
              </a:ext>
            </a:extLst>
          </p:cNvPr>
          <p:cNvSpPr>
            <a:spLocks noGrp="1"/>
          </p:cNvSpPr>
          <p:nvPr>
            <p:ph type="title"/>
          </p:nvPr>
        </p:nvSpPr>
        <p:spPr>
          <a:xfrm>
            <a:off x="457200" y="5725160"/>
            <a:ext cx="8229600" cy="457200"/>
          </a:xfrm>
        </p:spPr>
        <p:txBody>
          <a:bodyPr>
            <a:normAutofit/>
          </a:bodyPr>
          <a:lstStyle/>
          <a:p>
            <a:endParaRPr lang="en-US" dirty="0"/>
          </a:p>
        </p:txBody>
      </p:sp>
    </p:spTree>
    <p:extLst>
      <p:ext uri="{BB962C8B-B14F-4D97-AF65-F5344CB8AC3E}">
        <p14:creationId xmlns:p14="http://schemas.microsoft.com/office/powerpoint/2010/main" val="45999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6BAD-F35E-42E6-BEBA-B8C357A5E90F}"/>
              </a:ext>
            </a:extLst>
          </p:cNvPr>
          <p:cNvSpPr>
            <a:spLocks noGrp="1"/>
          </p:cNvSpPr>
          <p:nvPr>
            <p:ph type="title"/>
          </p:nvPr>
        </p:nvSpPr>
        <p:spPr/>
        <p:txBody>
          <a:bodyPr/>
          <a:lstStyle/>
          <a:p>
            <a:r>
              <a:rPr lang="en-US" dirty="0"/>
              <a:t>Week-at-a-Glance</a:t>
            </a:r>
          </a:p>
        </p:txBody>
      </p:sp>
      <p:sp>
        <p:nvSpPr>
          <p:cNvPr id="7" name="TextBox 6">
            <a:extLst>
              <a:ext uri="{FF2B5EF4-FFF2-40B4-BE49-F238E27FC236}">
                <a16:creationId xmlns:a16="http://schemas.microsoft.com/office/drawing/2014/main" id="{CDB84A57-6BA8-3022-2AA1-40D8FD64C661}"/>
              </a:ext>
            </a:extLst>
          </p:cNvPr>
          <p:cNvSpPr txBox="1"/>
          <p:nvPr/>
        </p:nvSpPr>
        <p:spPr>
          <a:xfrm>
            <a:off x="2286000" y="3244334"/>
            <a:ext cx="4572000" cy="369332"/>
          </a:xfrm>
          <a:prstGeom prst="rect">
            <a:avLst/>
          </a:prstGeom>
          <a:noFill/>
        </p:spPr>
        <p:txBody>
          <a:bodyPr wrap="square">
            <a:spAutoFit/>
          </a:bodyPr>
          <a:lstStyle/>
          <a:p>
            <a:r>
              <a:rPr lang="en-US" b="0" i="0" dirty="0">
                <a:solidFill>
                  <a:srgbClr val="000000"/>
                </a:solidFill>
                <a:effectLst/>
                <a:latin typeface="Times" pitchFamily="2" charset="0"/>
              </a:rPr>
              <a:t> </a:t>
            </a:r>
            <a:endParaRPr lang="en-US" dirty="0"/>
          </a:p>
        </p:txBody>
      </p:sp>
      <p:graphicFrame>
        <p:nvGraphicFramePr>
          <p:cNvPr id="8" name="Table 7">
            <a:extLst>
              <a:ext uri="{FF2B5EF4-FFF2-40B4-BE49-F238E27FC236}">
                <a16:creationId xmlns:a16="http://schemas.microsoft.com/office/drawing/2014/main" id="{E58C607F-577E-CA9C-7C07-7AF87AEDA176}"/>
              </a:ext>
            </a:extLst>
          </p:cNvPr>
          <p:cNvGraphicFramePr>
            <a:graphicFrameLocks noGrp="1"/>
          </p:cNvGraphicFramePr>
          <p:nvPr>
            <p:extLst>
              <p:ext uri="{D42A27DB-BD31-4B8C-83A1-F6EECF244321}">
                <p14:modId xmlns:p14="http://schemas.microsoft.com/office/powerpoint/2010/main" val="3710787549"/>
              </p:ext>
            </p:extLst>
          </p:nvPr>
        </p:nvGraphicFramePr>
        <p:xfrm>
          <a:off x="350042" y="2057842"/>
          <a:ext cx="8443915" cy="4174980"/>
        </p:xfrm>
        <a:graphic>
          <a:graphicData uri="http://schemas.openxmlformats.org/drawingml/2006/table">
            <a:tbl>
              <a:tblPr firstRow="1" bandRow="1">
                <a:tableStyleId>{5C22544A-7EE6-4342-B048-85BDC9FD1C3A}</a:tableStyleId>
              </a:tblPr>
              <a:tblGrid>
                <a:gridCol w="1688783">
                  <a:extLst>
                    <a:ext uri="{9D8B030D-6E8A-4147-A177-3AD203B41FA5}">
                      <a16:colId xmlns:a16="http://schemas.microsoft.com/office/drawing/2014/main" val="1426920534"/>
                    </a:ext>
                  </a:extLst>
                </a:gridCol>
                <a:gridCol w="1688783">
                  <a:extLst>
                    <a:ext uri="{9D8B030D-6E8A-4147-A177-3AD203B41FA5}">
                      <a16:colId xmlns:a16="http://schemas.microsoft.com/office/drawing/2014/main" val="2207825688"/>
                    </a:ext>
                  </a:extLst>
                </a:gridCol>
                <a:gridCol w="1688783">
                  <a:extLst>
                    <a:ext uri="{9D8B030D-6E8A-4147-A177-3AD203B41FA5}">
                      <a16:colId xmlns:a16="http://schemas.microsoft.com/office/drawing/2014/main" val="3018311937"/>
                    </a:ext>
                  </a:extLst>
                </a:gridCol>
                <a:gridCol w="1688783">
                  <a:extLst>
                    <a:ext uri="{9D8B030D-6E8A-4147-A177-3AD203B41FA5}">
                      <a16:colId xmlns:a16="http://schemas.microsoft.com/office/drawing/2014/main" val="1483880741"/>
                    </a:ext>
                  </a:extLst>
                </a:gridCol>
                <a:gridCol w="1688783">
                  <a:extLst>
                    <a:ext uri="{9D8B030D-6E8A-4147-A177-3AD203B41FA5}">
                      <a16:colId xmlns:a16="http://schemas.microsoft.com/office/drawing/2014/main" val="2718327311"/>
                    </a:ext>
                  </a:extLst>
                </a:gridCol>
              </a:tblGrid>
              <a:tr h="370840">
                <a:tc>
                  <a:txBody>
                    <a:bodyPr/>
                    <a:lstStyle/>
                    <a:p>
                      <a:pPr algn="ctr"/>
                      <a:r>
                        <a:rPr lang="en-US" dirty="0">
                          <a:solidFill>
                            <a:schemeClr val="bg1"/>
                          </a:solidFill>
                        </a:rPr>
                        <a:t>Day 1</a:t>
                      </a:r>
                    </a:p>
                  </a:txBody>
                  <a:tcPr/>
                </a:tc>
                <a:tc>
                  <a:txBody>
                    <a:bodyPr/>
                    <a:lstStyle/>
                    <a:p>
                      <a:pPr algn="ctr"/>
                      <a:r>
                        <a:rPr lang="en-US" dirty="0">
                          <a:solidFill>
                            <a:schemeClr val="bg1"/>
                          </a:solidFill>
                        </a:rPr>
                        <a:t>Day 2</a:t>
                      </a:r>
                    </a:p>
                  </a:txBody>
                  <a:tcPr/>
                </a:tc>
                <a:tc>
                  <a:txBody>
                    <a:bodyPr/>
                    <a:lstStyle/>
                    <a:p>
                      <a:pPr algn="ctr"/>
                      <a:r>
                        <a:rPr lang="en-US" dirty="0">
                          <a:solidFill>
                            <a:schemeClr val="bg1"/>
                          </a:solidFill>
                        </a:rPr>
                        <a:t>Day 3</a:t>
                      </a:r>
                    </a:p>
                  </a:txBody>
                  <a:tcPr/>
                </a:tc>
                <a:tc>
                  <a:txBody>
                    <a:bodyPr/>
                    <a:lstStyle/>
                    <a:p>
                      <a:pPr algn="ctr"/>
                      <a:r>
                        <a:rPr lang="en-US" dirty="0">
                          <a:solidFill>
                            <a:schemeClr val="bg1"/>
                          </a:solidFill>
                        </a:rPr>
                        <a:t>Day 4</a:t>
                      </a:r>
                    </a:p>
                  </a:txBody>
                  <a:tcPr/>
                </a:tc>
                <a:tc>
                  <a:txBody>
                    <a:bodyPr/>
                    <a:lstStyle/>
                    <a:p>
                      <a:pPr algn="ctr"/>
                      <a:r>
                        <a:rPr lang="en-US" dirty="0">
                          <a:solidFill>
                            <a:schemeClr val="bg1"/>
                          </a:solidFill>
                        </a:rPr>
                        <a:t>Day 5</a:t>
                      </a:r>
                    </a:p>
                  </a:txBody>
                  <a:tcPr/>
                </a:tc>
                <a:extLst>
                  <a:ext uri="{0D108BD9-81ED-4DB2-BD59-A6C34878D82A}">
                    <a16:rowId xmlns:a16="http://schemas.microsoft.com/office/drawing/2014/main" val="4075013759"/>
                  </a:ext>
                </a:extLst>
              </a:tr>
              <a:tr h="370840">
                <a:tc>
                  <a:txBody>
                    <a:bodyPr/>
                    <a:lstStyle/>
                    <a:p>
                      <a:endParaRPr lang="en-US" sz="1000" b="1" dirty="0"/>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extLst>
                  <a:ext uri="{0D108BD9-81ED-4DB2-BD59-A6C34878D82A}">
                    <a16:rowId xmlns:a16="http://schemas.microsoft.com/office/drawing/2014/main" val="3140839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Opening</a:t>
                      </a:r>
                    </a:p>
                    <a:p>
                      <a:endParaRPr lang="en-US" sz="1000" b="1" dirty="0"/>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STL Strategies 1, 2, 3</a:t>
                      </a:r>
                    </a:p>
                  </a:txBody>
                  <a:tcPr>
                    <a:solidFill>
                      <a:schemeClr val="bg2">
                        <a:lumMod val="85000"/>
                      </a:schemeClr>
                    </a:solidFill>
                  </a:tcPr>
                </a:tc>
                <a:tc rowSpan="3">
                  <a:txBody>
                    <a:bodyPr/>
                    <a:lstStyle/>
                    <a:p>
                      <a:r>
                        <a:rPr lang="en-US" sz="1000" b="1" dirty="0"/>
                        <a:t>Lesson Analysis</a:t>
                      </a:r>
                    </a:p>
                    <a:p>
                      <a:pPr marL="171450" indent="-171450">
                        <a:buFont typeface="Arial" panose="020B0604020202020204" pitchFamily="34" charset="0"/>
                        <a:buChar char="•"/>
                      </a:pPr>
                      <a:r>
                        <a:rPr lang="en-US" sz="1000" b="1" dirty="0"/>
                        <a:t>Purposes &amp; Key Features SCSL Strategies A, B, I/STL Strategy 9 </a:t>
                      </a:r>
                    </a:p>
                  </a:txBody>
                  <a:tcPr>
                    <a:solidFill>
                      <a:schemeClr val="bg2">
                        <a:lumMod val="85000"/>
                      </a:schemeClr>
                    </a:solidFill>
                  </a:tcPr>
                </a:tc>
                <a:tc rowSpan="2">
                  <a:txBody>
                    <a:bodyPr/>
                    <a:lstStyle/>
                    <a:p>
                      <a:r>
                        <a:rPr lang="en-US" sz="1000" b="1" dirty="0"/>
                        <a:t>Lesson Analysis </a:t>
                      </a:r>
                    </a:p>
                    <a:p>
                      <a:pPr marL="171450" indent="-171450">
                        <a:buFont typeface="Arial" panose="020B0604020202020204" pitchFamily="34" charset="0"/>
                        <a:buChar char="•"/>
                      </a:pPr>
                      <a:r>
                        <a:rPr lang="en-US" sz="1000" b="1" dirty="0"/>
                        <a:t>Purpose &amp; Key Features SCSL Strategy 6/STL D</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SCSL Strategies F, G, H</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extLst>
                  <a:ext uri="{0D108BD9-81ED-4DB2-BD59-A6C34878D82A}">
                    <a16:rowId xmlns:a16="http://schemas.microsoft.com/office/drawing/2014/main" val="2240333064"/>
                  </a:ext>
                </a:extLst>
              </a:tr>
              <a:tr h="370840">
                <a:tc rowSpan="2">
                  <a:txBody>
                    <a:bodyPr/>
                    <a:lstStyle/>
                    <a:p>
                      <a:r>
                        <a:rPr lang="en-US" sz="1000" b="1" dirty="0"/>
                        <a:t>Content Deepening through curriculum immersion</a:t>
                      </a:r>
                    </a:p>
                    <a:p>
                      <a:endParaRPr lang="en-US" sz="1000" b="1" dirty="0"/>
                    </a:p>
                  </a:txBody>
                  <a:tcPr>
                    <a:solidFill>
                      <a:schemeClr val="bg2">
                        <a:lumMod val="85000"/>
                      </a:schemeClr>
                    </a:solidFill>
                  </a:tcPr>
                </a:tc>
                <a:tc vMerge="1">
                  <a:txBody>
                    <a:bodyPr/>
                    <a:lstStyle/>
                    <a:p>
                      <a:endParaRPr lang="en-US" sz="1000" dirty="0"/>
                    </a:p>
                  </a:txBody>
                  <a:tcPr/>
                </a:tc>
                <a:tc vMerge="1">
                  <a:txBody>
                    <a:bodyPr/>
                    <a:lstStyle/>
                    <a:p>
                      <a:endParaRPr lang="en-US" sz="1000"/>
                    </a:p>
                  </a:txBody>
                  <a:tcPr/>
                </a:tc>
                <a:tc vMerge="1">
                  <a:txBody>
                    <a:bodyPr/>
                    <a:lstStyle/>
                    <a:p>
                      <a:endParaRPr lang="en-US" sz="1000" dirty="0"/>
                    </a:p>
                  </a:txBody>
                  <a:tcPr/>
                </a:tc>
                <a:tc vMerge="1">
                  <a:txBody>
                    <a:bodyPr/>
                    <a:lstStyle/>
                    <a:p>
                      <a:endParaRPr lang="en-US" sz="1000" dirty="0"/>
                    </a:p>
                  </a:txBody>
                  <a:tcPr/>
                </a:tc>
                <a:extLst>
                  <a:ext uri="{0D108BD9-81ED-4DB2-BD59-A6C34878D82A}">
                    <a16:rowId xmlns:a16="http://schemas.microsoft.com/office/drawing/2014/main" val="3986851845"/>
                  </a:ext>
                </a:extLst>
              </a:tr>
              <a:tr h="370840">
                <a:tc vMerge="1">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a:t>
                      </a:r>
                    </a:p>
                    <a:p>
                      <a:pPr marL="171450" indent="-171450">
                        <a:buFont typeface="Arial" panose="020B0604020202020204" pitchFamily="34" charset="0"/>
                        <a:buChar char="•"/>
                      </a:pPr>
                      <a:r>
                        <a:rPr lang="en-US" sz="1000" b="1" dirty="0"/>
                        <a:t>Teacher Set-up</a:t>
                      </a:r>
                    </a:p>
                  </a:txBody>
                  <a:tcPr>
                    <a:solidFill>
                      <a:schemeClr val="bg2">
                        <a:lumMod val="85000"/>
                      </a:schemeClr>
                    </a:solidFill>
                  </a:tcPr>
                </a:tc>
                <a:tc vMerge="1">
                  <a:txBody>
                    <a:bodyPr/>
                    <a:lstStyle/>
                    <a:p>
                      <a:endParaRPr lang="en-US" sz="1000" dirty="0"/>
                    </a:p>
                  </a:txBody>
                  <a:tcPr/>
                </a:tc>
                <a:tc>
                  <a:txBody>
                    <a:bodyPr/>
                    <a:lstStyle/>
                    <a:p>
                      <a:r>
                        <a:rPr lang="en-US" sz="1000" b="1" dirty="0"/>
                        <a:t>Content deepening through curriculum immersion </a:t>
                      </a:r>
                    </a:p>
                  </a:txBody>
                  <a:tcPr>
                    <a:solidFill>
                      <a:schemeClr val="bg2">
                        <a:lumMod val="85000"/>
                      </a:schemeClr>
                    </a:solidFill>
                  </a:tcPr>
                </a:tc>
                <a:tc>
                  <a:txBody>
                    <a:bodyPr/>
                    <a:lstStyle/>
                    <a:p>
                      <a:r>
                        <a:rPr lang="en-US" sz="1000" b="1" dirty="0"/>
                        <a:t>Lesson Analysis: Tell the Story</a:t>
                      </a:r>
                    </a:p>
                  </a:txBody>
                  <a:tcPr>
                    <a:solidFill>
                      <a:schemeClr val="bg2">
                        <a:lumMod val="85000"/>
                      </a:schemeClr>
                    </a:solidFill>
                  </a:tcPr>
                </a:tc>
                <a:extLst>
                  <a:ext uri="{0D108BD9-81ED-4DB2-BD59-A6C34878D82A}">
                    <a16:rowId xmlns:a16="http://schemas.microsoft.com/office/drawing/2014/main" val="2910369010"/>
                  </a:ext>
                </a:extLst>
              </a:tr>
              <a:tr h="370840">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Working Lunch: Prepare for Study Groups </a:t>
                      </a:r>
                    </a:p>
                  </a:txBody>
                  <a:tcPr>
                    <a:solidFill>
                      <a:schemeClr val="bg2">
                        <a:lumMod val="85000"/>
                      </a:schemeClr>
                    </a:solidFill>
                  </a:tcPr>
                </a:tc>
                <a:extLst>
                  <a:ext uri="{0D108BD9-81ED-4DB2-BD59-A6C34878D82A}">
                    <a16:rowId xmlns:a16="http://schemas.microsoft.com/office/drawing/2014/main" val="316178110"/>
                  </a:ext>
                </a:extLst>
              </a:tr>
              <a:tr h="513860">
                <a:tc>
                  <a:txBody>
                    <a:bodyPr/>
                    <a:lstStyle/>
                    <a:p>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r>
                        <a:rPr lang="en-US" sz="1000" b="1" dirty="0"/>
                        <a:t>Synthesize &amp; Summarize: Represent the Lenses  Strategies</a:t>
                      </a:r>
                    </a:p>
                  </a:txBody>
                  <a:tcPr>
                    <a:solidFill>
                      <a:schemeClr val="bg2">
                        <a:lumMod val="85000"/>
                      </a:schemeClr>
                    </a:solidFill>
                  </a:tcPr>
                </a:tc>
                <a:extLst>
                  <a:ext uri="{0D108BD9-81ED-4DB2-BD59-A6C34878D82A}">
                    <a16:rowId xmlns:a16="http://schemas.microsoft.com/office/drawing/2014/main" val="3591988369"/>
                  </a:ext>
                </a:extLst>
              </a:tr>
              <a:tr h="624060">
                <a:tc>
                  <a:txBody>
                    <a:bodyPr/>
                    <a:lstStyle/>
                    <a:p>
                      <a:r>
                        <a:rPr lang="en-US" sz="1000" b="1"/>
                        <a:t>Lesson Analysis</a:t>
                      </a:r>
                    </a:p>
                    <a:p>
                      <a:pPr marL="171450" indent="-171450">
                        <a:buFont typeface="Arial" panose="020B0604020202020204" pitchFamily="34" charset="0"/>
                        <a:buChar char="•"/>
                      </a:pPr>
                      <a:r>
                        <a:rPr lang="en-US" sz="1000" b="1"/>
                        <a:t>Purpose &amp; Key Features STL Strategy 4</a:t>
                      </a:r>
                      <a:endParaRPr lang="en-US" sz="1000" b="1" dirty="0"/>
                    </a:p>
                  </a:txBody>
                  <a:tcPr>
                    <a:solidFill>
                      <a:schemeClr val="bg2">
                        <a:lumMod val="85000"/>
                      </a:schemeClr>
                    </a:solidFill>
                  </a:tcPr>
                </a:tc>
                <a:tc>
                  <a:txBody>
                    <a:bodyPr/>
                    <a:lstStyle/>
                    <a:p>
                      <a:r>
                        <a:rPr lang="en-US" sz="1000" b="1" dirty="0"/>
                        <a:t>Lesson Analysis</a:t>
                      </a:r>
                    </a:p>
                    <a:p>
                      <a:pPr marL="171450" indent="-171450">
                        <a:buFont typeface="Arial" panose="020B0604020202020204" pitchFamily="34" charset="0"/>
                        <a:buChar char="•"/>
                      </a:pPr>
                      <a:r>
                        <a:rPr lang="en-US" sz="1000" b="1" dirty="0"/>
                        <a:t>Purpose &amp; Key Features</a:t>
                      </a:r>
                    </a:p>
                    <a:p>
                      <a:pPr marL="171450" indent="-171450">
                        <a:buFont typeface="Arial" panose="020B0604020202020204" pitchFamily="34" charset="0"/>
                        <a:buChar char="•"/>
                      </a:pPr>
                      <a:r>
                        <a:rPr lang="en-US" sz="1000" b="1" dirty="0"/>
                        <a:t>STL Strategies 1, 2, 3</a:t>
                      </a:r>
                    </a:p>
                  </a:txBody>
                  <a:tcPr>
                    <a:solidFill>
                      <a:schemeClr val="bg2">
                        <a:lumMod val="8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Unit Study/Lesson Plan Review</a:t>
                      </a:r>
                    </a:p>
                  </a:txBody>
                  <a:tcPr>
                    <a:solidFill>
                      <a:schemeClr val="bg2">
                        <a:lumMod val="85000"/>
                      </a:schemeClr>
                    </a:solidFill>
                  </a:tcPr>
                </a:tc>
                <a:tc>
                  <a:txBody>
                    <a:bodyPr/>
                    <a:lstStyle/>
                    <a:p>
                      <a:r>
                        <a:rPr lang="en-US" sz="1000" b="1" dirty="0"/>
                        <a:t>Closing</a:t>
                      </a:r>
                    </a:p>
                  </a:txBody>
                  <a:tcPr>
                    <a:solidFill>
                      <a:schemeClr val="bg2">
                        <a:lumMod val="85000"/>
                      </a:schemeClr>
                    </a:solidFill>
                  </a:tcPr>
                </a:tc>
                <a:extLst>
                  <a:ext uri="{0D108BD9-81ED-4DB2-BD59-A6C34878D82A}">
                    <a16:rowId xmlns:a16="http://schemas.microsoft.com/office/drawing/2014/main" val="2960773370"/>
                  </a:ext>
                </a:extLst>
              </a:tr>
              <a:tr h="370840">
                <a:tc>
                  <a:txBody>
                    <a:bodyPr/>
                    <a:lstStyle/>
                    <a:p>
                      <a:r>
                        <a:rPr lang="en-US" sz="1000" b="1" dirty="0"/>
                        <a:t>Closing &amp; HW</a:t>
                      </a:r>
                    </a:p>
                    <a:p>
                      <a:r>
                        <a:rPr lang="en-US" sz="1000" b="1" dirty="0"/>
                        <a:t>STL 1, 2, 3 (read and Z-fold)</a:t>
                      </a:r>
                    </a:p>
                  </a:txBody>
                  <a:tcPr>
                    <a:solidFill>
                      <a:schemeClr val="bg2">
                        <a:lumMod val="85000"/>
                      </a:schemeClr>
                    </a:solidFill>
                  </a:tcPr>
                </a:tc>
                <a:tc>
                  <a:txBody>
                    <a:bodyPr/>
                    <a:lstStyle/>
                    <a:p>
                      <a:r>
                        <a:rPr lang="en-US" sz="1000" b="1" dirty="0"/>
                        <a:t>Closing &amp; HW</a:t>
                      </a:r>
                    </a:p>
                    <a:p>
                      <a:r>
                        <a:rPr lang="en-US" sz="1000" b="1" dirty="0"/>
                        <a:t>SCSL A, B, I/STL 9 (read &amp; Z-fold) </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STL 6/SCSL D (read &amp; Z-fold)</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SCSL F, G, H (read &amp; Z-fold)</a:t>
                      </a:r>
                    </a:p>
                    <a:p>
                      <a:r>
                        <a:rPr lang="en-US" sz="1000" b="1" dirty="0"/>
                        <a:t>Study unit &amp; assigned lesson</a:t>
                      </a:r>
                    </a:p>
                  </a:txBody>
                  <a:tcPr>
                    <a:solidFill>
                      <a:schemeClr val="bg2">
                        <a:lumMod val="85000"/>
                      </a:schemeClr>
                    </a:solidFill>
                  </a:tcPr>
                </a:tc>
                <a:tc>
                  <a:txBody>
                    <a:bodyPr/>
                    <a:lstStyle/>
                    <a:p>
                      <a:endParaRPr lang="en-US" sz="1000" b="1" dirty="0"/>
                    </a:p>
                  </a:txBody>
                  <a:tcPr>
                    <a:solidFill>
                      <a:schemeClr val="bg2">
                        <a:lumMod val="85000"/>
                      </a:schemeClr>
                    </a:solidFill>
                  </a:tcPr>
                </a:tc>
                <a:extLst>
                  <a:ext uri="{0D108BD9-81ED-4DB2-BD59-A6C34878D82A}">
                    <a16:rowId xmlns:a16="http://schemas.microsoft.com/office/drawing/2014/main" val="17268200"/>
                  </a:ext>
                </a:extLst>
              </a:tr>
            </a:tbl>
          </a:graphicData>
        </a:graphic>
      </p:graphicFrame>
    </p:spTree>
    <p:extLst>
      <p:ext uri="{BB962C8B-B14F-4D97-AF65-F5344CB8AC3E}">
        <p14:creationId xmlns:p14="http://schemas.microsoft.com/office/powerpoint/2010/main" val="3480762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2024" y="1143000"/>
            <a:ext cx="2125980" cy="2194560"/>
          </a:xfrm>
        </p:spPr>
        <p:txBody>
          <a:bodyPr vert="horz" lIns="91440" tIns="45720" rIns="91440" bIns="45720" rtlCol="0" anchor="b">
            <a:normAutofit/>
          </a:bodyPr>
          <a:lstStyle/>
          <a:p>
            <a:r>
              <a:rPr lang="en-US" b="1" kern="1200" spc="-60" baseline="0">
                <a:latin typeface="+mj-lt"/>
                <a:ea typeface="+mj-ea"/>
                <a:cs typeface="+mj-cs"/>
              </a:rPr>
              <a:t>STeLLA Norms</a:t>
            </a:r>
          </a:p>
        </p:txBody>
      </p:sp>
      <p:sp>
        <p:nvSpPr>
          <p:cNvPr id="2" name="TextBox 1"/>
          <p:cNvSpPr txBox="1"/>
          <p:nvPr/>
        </p:nvSpPr>
        <p:spPr>
          <a:xfrm>
            <a:off x="192024" y="3337560"/>
            <a:ext cx="2125980" cy="2560320"/>
          </a:xfrm>
          <a:prstGeom prst="rect">
            <a:avLst/>
          </a:prstGeom>
        </p:spPr>
        <p:txBody>
          <a:bodyPr vert="horz" lIns="91440" tIns="45720" rIns="91440" bIns="45720" rtlCol="0" anchor="t">
            <a:normAutofit/>
          </a:bodyPr>
          <a:lstStyle/>
          <a:p>
            <a:pPr marR="0" defTabSz="914400" fontAlgn="auto">
              <a:spcBef>
                <a:spcPts val="800"/>
              </a:spcBef>
              <a:spcAft>
                <a:spcPts val="0"/>
              </a:spcAft>
              <a:buClr>
                <a:schemeClr val="accent1"/>
              </a:buClr>
              <a:buSzTx/>
              <a:tabLst/>
              <a:defRPr/>
            </a:pPr>
            <a:r>
              <a:rPr kumimoji="0" lang="en-US" b="1" i="0" u="none" strike="noStrike" kern="1200" cap="none" spc="0" normalizeH="0" baseline="0" noProof="0">
                <a:ln>
                  <a:noFill/>
                </a:ln>
                <a:solidFill>
                  <a:schemeClr val="tx2"/>
                </a:solidFill>
                <a:effectLst/>
                <a:uLnTx/>
                <a:uFillTx/>
                <a:latin typeface="+mn-lt"/>
                <a:ea typeface="+mn-ea"/>
                <a:cs typeface="+mn-cs"/>
              </a:rPr>
              <a:t>Purpose: </a:t>
            </a:r>
            <a:r>
              <a:rPr kumimoji="0" lang="en-US" b="0" i="0" u="none" strike="noStrike" kern="1200" cap="none" spc="0" normalizeH="0" baseline="0" noProof="0">
                <a:ln>
                  <a:noFill/>
                </a:ln>
                <a:solidFill>
                  <a:schemeClr val="tx2"/>
                </a:solidFill>
                <a:effectLst/>
                <a:uLnTx/>
                <a:uFillTx/>
                <a:latin typeface="+mn-lt"/>
                <a:ea typeface="+mn-ea"/>
                <a:cs typeface="+mn-cs"/>
              </a:rPr>
              <a:t>Build trust and develop a productive study group for all participants</a:t>
            </a:r>
          </a:p>
        </p:txBody>
      </p:sp>
      <p:graphicFrame>
        <p:nvGraphicFramePr>
          <p:cNvPr id="115717" name="Rectangle 3">
            <a:extLst>
              <a:ext uri="{FF2B5EF4-FFF2-40B4-BE49-F238E27FC236}">
                <a16:creationId xmlns:a16="http://schemas.microsoft.com/office/drawing/2014/main" id="{F8B669F0-CA31-53C8-3472-95AA152031A1}"/>
              </a:ext>
            </a:extLst>
          </p:cNvPr>
          <p:cNvGraphicFramePr/>
          <p:nvPr/>
        </p:nvGraphicFramePr>
        <p:xfrm>
          <a:off x="2900934" y="868680"/>
          <a:ext cx="54864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35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a:latin typeface="+mj-lt"/>
                <a:ea typeface="+mj-ea"/>
                <a:cs typeface="+mj-cs"/>
              </a:rPr>
              <a:t>Day 1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algn="ctr" defTabSz="685800">
              <a:lnSpc>
                <a:spcPct val="90000"/>
              </a:lnSpc>
              <a:spcBef>
                <a:spcPct val="0"/>
              </a:spcBef>
              <a:spcAft>
                <a:spcPts val="900"/>
              </a:spcAft>
            </a:pPr>
            <a:endParaRPr lang="en-US" sz="2800" b="1" dirty="0">
              <a:solidFill>
                <a:srgbClr val="FF0000"/>
              </a:solidFill>
              <a:latin typeface="Calibri" panose="020F0502020204030204" pitchFamily="34" charset="0"/>
              <a:ea typeface="+mj-ea"/>
              <a:cs typeface="Times New Roman" pitchFamily="18" charset="0"/>
            </a:endParaRPr>
          </a:p>
          <a:p>
            <a:pPr defTabSz="685800">
              <a:lnSpc>
                <a:spcPct val="90000"/>
              </a:lnSpc>
              <a:spcBef>
                <a:spcPct val="0"/>
              </a:spcBef>
              <a:spcAft>
                <a:spcPts val="900"/>
              </a:spcAft>
            </a:pPr>
            <a:r>
              <a:rPr lang="en-US" sz="2800" b="1" dirty="0">
                <a:solidFill>
                  <a:schemeClr val="bg1"/>
                </a:solidFill>
              </a:rPr>
              <a:t>What patterns in temperature can you find on Earth at different times of the year?</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What are the </a:t>
            </a:r>
            <a:r>
              <a:rPr lang="en-US" sz="2800" b="1" dirty="0" err="1">
                <a:solidFill>
                  <a:schemeClr val="bg1"/>
                </a:solidFill>
              </a:rPr>
              <a:t>STeLLA</a:t>
            </a:r>
            <a:r>
              <a:rPr lang="en-US" sz="2800" b="1" dirty="0">
                <a:solidFill>
                  <a:schemeClr val="bg1"/>
                </a:solidFill>
              </a:rPr>
              <a:t> Lenses and Strategies, and why do we think they will make a difference in your science teaching?</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How can students be empowered to reveal their thinking and to listen to and interact with each other during classroom conversations?</a:t>
            </a:r>
          </a:p>
          <a:p>
            <a:pPr marL="182880" indent="-182880" defTabSz="914400">
              <a:spcBef>
                <a:spcPts val="1200"/>
              </a:spcBef>
              <a:spcAft>
                <a:spcPts val="600"/>
              </a:spcAft>
              <a:buClr>
                <a:schemeClr val="accent1"/>
              </a:buClr>
              <a:buFont typeface="Wingdings 2" pitchFamily="18" charset="2"/>
              <a:buChar char=""/>
            </a:pPr>
            <a:endParaRPr lang="en-US" sz="2800" b="1" dirty="0">
              <a:solidFill>
                <a:schemeClr val="tx2"/>
              </a:solidFill>
            </a:endParaRPr>
          </a:p>
        </p:txBody>
      </p:sp>
    </p:spTree>
    <p:extLst>
      <p:ext uri="{BB962C8B-B14F-4D97-AF65-F5344CB8AC3E}">
        <p14:creationId xmlns:p14="http://schemas.microsoft.com/office/powerpoint/2010/main" val="659665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66164" y="2056714"/>
            <a:ext cx="2125980" cy="2194560"/>
          </a:xfrm>
        </p:spPr>
        <p:txBody>
          <a:bodyPr anchor="b">
            <a:normAutofit/>
          </a:bodyPr>
          <a:lstStyle/>
          <a:p>
            <a:r>
              <a:rPr lang="en-US" dirty="0"/>
              <a:t>Effective Science Teaching &amp; Learning</a:t>
            </a:r>
          </a:p>
        </p:txBody>
      </p:sp>
      <p:graphicFrame>
        <p:nvGraphicFramePr>
          <p:cNvPr id="4" name="Table 5">
            <a:extLst>
              <a:ext uri="{FF2B5EF4-FFF2-40B4-BE49-F238E27FC236}">
                <a16:creationId xmlns:a16="http://schemas.microsoft.com/office/drawing/2014/main" id="{FD2D8BBA-2C2B-44BC-8F87-18489DA8FC35}"/>
              </a:ext>
            </a:extLst>
          </p:cNvPr>
          <p:cNvGraphicFramePr>
            <a:graphicFrameLocks noGrp="1"/>
          </p:cNvGraphicFramePr>
          <p:nvPr/>
        </p:nvGraphicFramePr>
        <p:xfrm>
          <a:off x="3304576" y="2056714"/>
          <a:ext cx="4644059" cy="4063261"/>
        </p:xfrm>
        <a:graphic>
          <a:graphicData uri="http://schemas.openxmlformats.org/drawingml/2006/table">
            <a:tbl>
              <a:tblPr firstRow="1" bandRow="1">
                <a:tableStyleId>{5C22544A-7EE6-4342-B048-85BDC9FD1C3A}</a:tableStyleId>
              </a:tblPr>
              <a:tblGrid>
                <a:gridCol w="2371329">
                  <a:extLst>
                    <a:ext uri="{9D8B030D-6E8A-4147-A177-3AD203B41FA5}">
                      <a16:colId xmlns:a16="http://schemas.microsoft.com/office/drawing/2014/main" val="3300088169"/>
                    </a:ext>
                  </a:extLst>
                </a:gridCol>
                <a:gridCol w="2272730">
                  <a:extLst>
                    <a:ext uri="{9D8B030D-6E8A-4147-A177-3AD203B41FA5}">
                      <a16:colId xmlns:a16="http://schemas.microsoft.com/office/drawing/2014/main" val="3121899224"/>
                    </a:ext>
                  </a:extLst>
                </a:gridCol>
              </a:tblGrid>
              <a:tr h="434417">
                <a:tc>
                  <a:txBody>
                    <a:bodyPr/>
                    <a:lstStyle/>
                    <a:p>
                      <a:pPr algn="ctr">
                        <a:spcBef>
                          <a:spcPts val="600"/>
                        </a:spcBef>
                        <a:spcAft>
                          <a:spcPts val="600"/>
                        </a:spcAft>
                      </a:pPr>
                      <a:r>
                        <a:rPr lang="en-US" sz="2000"/>
                        <a:t>Teachers Doing</a:t>
                      </a:r>
                    </a:p>
                  </a:txBody>
                  <a:tcPr marL="125730" marR="125730" marT="62865" marB="62865"/>
                </a:tc>
                <a:tc>
                  <a:txBody>
                    <a:bodyPr/>
                    <a:lstStyle/>
                    <a:p>
                      <a:pPr algn="ctr">
                        <a:spcBef>
                          <a:spcPts val="600"/>
                        </a:spcBef>
                        <a:spcAft>
                          <a:spcPts val="600"/>
                        </a:spcAft>
                      </a:pPr>
                      <a:r>
                        <a:rPr lang="en-US" sz="2000" dirty="0"/>
                        <a:t>Students Doing</a:t>
                      </a:r>
                    </a:p>
                  </a:txBody>
                  <a:tcPr marL="125730" marR="125730" marT="62865" marB="62865"/>
                </a:tc>
                <a:extLst>
                  <a:ext uri="{0D108BD9-81ED-4DB2-BD59-A6C34878D82A}">
                    <a16:rowId xmlns:a16="http://schemas.microsoft.com/office/drawing/2014/main" val="4218984125"/>
                  </a:ext>
                </a:extLst>
              </a:tr>
              <a:tr h="992465">
                <a:tc>
                  <a:txBody>
                    <a:bodyPr/>
                    <a:lstStyle/>
                    <a:p>
                      <a:endParaRPr lang="en-US" sz="2600"/>
                    </a:p>
                  </a:txBody>
                  <a:tcPr marL="125730" marR="125730" marT="62865" marB="62865"/>
                </a:tc>
                <a:tc>
                  <a:txBody>
                    <a:bodyPr/>
                    <a:lstStyle/>
                    <a:p>
                      <a:endParaRPr lang="en-US" sz="2600" dirty="0"/>
                    </a:p>
                  </a:txBody>
                  <a:tcPr marL="125730" marR="125730" marT="62865" marB="62865"/>
                </a:tc>
                <a:extLst>
                  <a:ext uri="{0D108BD9-81ED-4DB2-BD59-A6C34878D82A}">
                    <a16:rowId xmlns:a16="http://schemas.microsoft.com/office/drawing/2014/main" val="588420543"/>
                  </a:ext>
                </a:extLst>
              </a:tr>
              <a:tr h="529200">
                <a:tc gridSpan="2">
                  <a:txBody>
                    <a:bodyPr/>
                    <a:lstStyle/>
                    <a:p>
                      <a:pPr marL="0" algn="ctr" defTabSz="914400" rtl="0" eaLnBrk="1" latinLnBrk="0" hangingPunct="1"/>
                      <a:r>
                        <a:rPr lang="en-US" sz="2000" b="1" kern="1200" dirty="0">
                          <a:solidFill>
                            <a:schemeClr val="tx2"/>
                          </a:solidFill>
                          <a:latin typeface="+mn-lt"/>
                          <a:ea typeface="+mn-ea"/>
                          <a:cs typeface="+mn-cs"/>
                        </a:rPr>
                        <a:t>Classroom</a:t>
                      </a:r>
                    </a:p>
                  </a:txBody>
                  <a:tcPr marL="125730" marR="125730" marT="62865" marB="62865"/>
                </a:tc>
                <a:tc hMerge="1">
                  <a:txBody>
                    <a:bodyPr/>
                    <a:lstStyle/>
                    <a:p>
                      <a:endParaRPr lang="en-US" dirty="0"/>
                    </a:p>
                  </a:txBody>
                  <a:tcPr/>
                </a:tc>
                <a:extLst>
                  <a:ext uri="{0D108BD9-81ED-4DB2-BD59-A6C34878D82A}">
                    <a16:rowId xmlns:a16="http://schemas.microsoft.com/office/drawing/2014/main" val="608915831"/>
                  </a:ext>
                </a:extLst>
              </a:tr>
              <a:tr h="2107179">
                <a:tc gridSpan="2">
                  <a:txBody>
                    <a:bodyPr/>
                    <a:lstStyle/>
                    <a:p>
                      <a:endParaRPr lang="en-US" sz="2600" dirty="0"/>
                    </a:p>
                    <a:p>
                      <a:endParaRPr lang="en-US" sz="2600" dirty="0"/>
                    </a:p>
                  </a:txBody>
                  <a:tcPr marL="125730" marR="125730" marT="62865" marB="62865"/>
                </a:tc>
                <a:tc hMerge="1">
                  <a:txBody>
                    <a:bodyPr/>
                    <a:lstStyle/>
                    <a:p>
                      <a:endParaRPr lang="en-US" dirty="0"/>
                    </a:p>
                  </a:txBody>
                  <a:tcPr/>
                </a:tc>
                <a:extLst>
                  <a:ext uri="{0D108BD9-81ED-4DB2-BD59-A6C34878D82A}">
                    <a16:rowId xmlns:a16="http://schemas.microsoft.com/office/drawing/2014/main" val="982266163"/>
                  </a:ext>
                </a:extLst>
              </a:tr>
            </a:tbl>
          </a:graphicData>
        </a:graphic>
      </p:graphicFrame>
      <p:sp>
        <p:nvSpPr>
          <p:cNvPr id="5" name="TextBox 4">
            <a:extLst>
              <a:ext uri="{FF2B5EF4-FFF2-40B4-BE49-F238E27FC236}">
                <a16:creationId xmlns:a16="http://schemas.microsoft.com/office/drawing/2014/main" id="{4493A138-0293-7BA8-8620-FA0CFDC3C01B}"/>
              </a:ext>
            </a:extLst>
          </p:cNvPr>
          <p:cNvSpPr txBox="1"/>
          <p:nvPr/>
        </p:nvSpPr>
        <p:spPr>
          <a:xfrm>
            <a:off x="2965622" y="679622"/>
            <a:ext cx="5807675" cy="1200329"/>
          </a:xfrm>
          <a:prstGeom prst="rect">
            <a:avLst/>
          </a:prstGeom>
          <a:noFill/>
        </p:spPr>
        <p:txBody>
          <a:bodyPr wrap="square" rtlCol="0">
            <a:spAutoFit/>
          </a:bodyPr>
          <a:lstStyle/>
          <a:p>
            <a:pPr marL="0" indent="0">
              <a:buNone/>
            </a:pPr>
            <a:r>
              <a:rPr lang="en-US" dirty="0"/>
              <a:t>What does effective science teaching and learning look like?</a:t>
            </a:r>
          </a:p>
          <a:p>
            <a:pPr lvl="1">
              <a:spcBef>
                <a:spcPts val="0"/>
              </a:spcBef>
              <a:spcAft>
                <a:spcPts val="0"/>
              </a:spcAft>
              <a:buFont typeface="Wingdings" panose="05000000000000000000" pitchFamily="2" charset="2"/>
              <a:buChar char="§"/>
            </a:pPr>
            <a:r>
              <a:rPr lang="en-US" sz="1800" dirty="0"/>
              <a:t>What are teachers doing?</a:t>
            </a:r>
          </a:p>
          <a:p>
            <a:pPr lvl="1">
              <a:spcBef>
                <a:spcPts val="0"/>
              </a:spcBef>
              <a:spcAft>
                <a:spcPts val="0"/>
              </a:spcAft>
              <a:buFont typeface="Wingdings" panose="05000000000000000000" pitchFamily="2" charset="2"/>
              <a:buChar char="§"/>
            </a:pPr>
            <a:r>
              <a:rPr lang="en-US" sz="1800" dirty="0"/>
              <a:t>What are students doing?</a:t>
            </a:r>
          </a:p>
          <a:p>
            <a:pPr lvl="1">
              <a:spcBef>
                <a:spcPts val="0"/>
              </a:spcBef>
              <a:spcAft>
                <a:spcPts val="0"/>
              </a:spcAft>
              <a:buFont typeface="Wingdings" panose="05000000000000000000" pitchFamily="2" charset="2"/>
              <a:buChar char="§"/>
            </a:pPr>
            <a:r>
              <a:rPr lang="en-US" sz="1800" dirty="0"/>
              <a:t>What is the classroom like?</a:t>
            </a:r>
          </a:p>
        </p:txBody>
      </p:sp>
    </p:spTree>
    <p:extLst>
      <p:ext uri="{BB962C8B-B14F-4D97-AF65-F5344CB8AC3E}">
        <p14:creationId xmlns:p14="http://schemas.microsoft.com/office/powerpoint/2010/main" val="13575729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a:latin typeface="+mj-lt"/>
                <a:ea typeface="+mj-ea"/>
                <a:cs typeface="+mj-cs"/>
              </a:rPr>
              <a:t>Day 1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2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algn="ctr" defTabSz="685800">
              <a:lnSpc>
                <a:spcPct val="90000"/>
              </a:lnSpc>
              <a:spcBef>
                <a:spcPct val="0"/>
              </a:spcBef>
              <a:spcAft>
                <a:spcPts val="900"/>
              </a:spcAft>
            </a:pPr>
            <a:endParaRPr lang="en-US" sz="2800" b="1" dirty="0">
              <a:solidFill>
                <a:srgbClr val="FF0000"/>
              </a:solidFill>
              <a:latin typeface="Calibri" panose="020F0502020204030204" pitchFamily="34" charset="0"/>
              <a:ea typeface="+mj-ea"/>
              <a:cs typeface="Times New Roman" pitchFamily="18" charset="0"/>
            </a:endParaRPr>
          </a:p>
          <a:p>
            <a:pPr defTabSz="685800">
              <a:lnSpc>
                <a:spcPct val="90000"/>
              </a:lnSpc>
              <a:spcBef>
                <a:spcPct val="0"/>
              </a:spcBef>
              <a:spcAft>
                <a:spcPts val="900"/>
              </a:spcAft>
            </a:pPr>
            <a:r>
              <a:rPr lang="en-US" sz="2800" b="1" dirty="0">
                <a:solidFill>
                  <a:schemeClr val="bg1"/>
                </a:solidFill>
              </a:rPr>
              <a:t>What patterns in temperature can you find on Earth at different times of the year?</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What are the </a:t>
            </a:r>
            <a:r>
              <a:rPr lang="en-US" sz="2800" b="1" dirty="0" err="1">
                <a:solidFill>
                  <a:schemeClr val="bg1"/>
                </a:solidFill>
              </a:rPr>
              <a:t>STeLLA</a:t>
            </a:r>
            <a:r>
              <a:rPr lang="en-US" sz="2800" b="1" dirty="0">
                <a:solidFill>
                  <a:schemeClr val="bg1"/>
                </a:solidFill>
              </a:rPr>
              <a:t> Lenses and Strategies, and why do we think they will make a difference in your science teaching?</a:t>
            </a:r>
          </a:p>
          <a:p>
            <a:pPr defTabSz="685800">
              <a:lnSpc>
                <a:spcPct val="90000"/>
              </a:lnSpc>
              <a:spcBef>
                <a:spcPct val="0"/>
              </a:spcBef>
              <a:spcAft>
                <a:spcPts val="900"/>
              </a:spcAft>
            </a:pPr>
            <a:endParaRPr lang="en-US" sz="2800" b="1" dirty="0">
              <a:solidFill>
                <a:schemeClr val="bg1"/>
              </a:solidFill>
            </a:endParaRPr>
          </a:p>
          <a:p>
            <a:pPr defTabSz="685800">
              <a:lnSpc>
                <a:spcPct val="90000"/>
              </a:lnSpc>
              <a:spcBef>
                <a:spcPct val="0"/>
              </a:spcBef>
              <a:spcAft>
                <a:spcPts val="900"/>
              </a:spcAft>
            </a:pPr>
            <a:r>
              <a:rPr lang="en-US" sz="2800" b="1" dirty="0">
                <a:solidFill>
                  <a:schemeClr val="bg1"/>
                </a:solidFill>
              </a:rPr>
              <a:t>How can students be empowered to reveal their thinking and to listen to and interact with each other during classroom conversations?</a:t>
            </a:r>
          </a:p>
          <a:p>
            <a:pPr marL="182880" indent="-182880" defTabSz="914400">
              <a:spcBef>
                <a:spcPts val="1200"/>
              </a:spcBef>
              <a:spcAft>
                <a:spcPts val="600"/>
              </a:spcAft>
              <a:buClr>
                <a:schemeClr val="accent1"/>
              </a:buClr>
              <a:buFont typeface="Wingdings 2" pitchFamily="18" charset="2"/>
              <a:buChar char=""/>
            </a:pPr>
            <a:endParaRPr lang="en-US" sz="2800" b="1" dirty="0">
              <a:solidFill>
                <a:schemeClr val="tx2"/>
              </a:solidFill>
            </a:endParaRPr>
          </a:p>
        </p:txBody>
      </p:sp>
    </p:spTree>
    <p:extLst>
      <p:ext uri="{BB962C8B-B14F-4D97-AF65-F5344CB8AC3E}">
        <p14:creationId xmlns:p14="http://schemas.microsoft.com/office/powerpoint/2010/main" val="34460076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a:xfrm>
            <a:off x="2901951" y="2873828"/>
            <a:ext cx="5486400" cy="3110919"/>
          </a:xfrm>
        </p:spPr>
        <p:txBody>
          <a:bodyPr lIns="91440" tIns="45720" rIns="91440" bIns="45720" anchor="t"/>
          <a:lstStyle/>
          <a:p>
            <a:r>
              <a:rPr lang="en-US" dirty="0">
                <a:latin typeface="Calibri"/>
                <a:cs typeface="Calibri"/>
              </a:rPr>
              <a:t>How do you usually teach Sun's effect on climate and seasons?</a:t>
            </a:r>
          </a:p>
          <a:p>
            <a:pPr lvl="1"/>
            <a:r>
              <a:rPr lang="en-US" dirty="0"/>
              <a:t>What do you want students to learn?</a:t>
            </a:r>
          </a:p>
          <a:p>
            <a:pPr lvl="1"/>
            <a:r>
              <a:rPr lang="en-US" dirty="0"/>
              <a:t>What ideas do students struggle with?</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1866716597"/>
      </p:ext>
    </p:extLst>
  </p:cSld>
  <p:clrMapOvr>
    <a:masterClrMapping/>
  </p:clrMapOvr>
</p:sld>
</file>

<file path=ppt/theme/theme1.xml><?xml version="1.0" encoding="utf-8"?>
<a:theme xmlns:a="http://schemas.openxmlformats.org/drawingml/2006/main"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9E7255B4-2B92-4F76-8703-6B4E4620D36F}"/>
    </a:ext>
  </a:ext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3E5B29A9-CD14-46BF-8900-D624E301D9C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A883D4CC-59B5-49EF-A359-00F21BA6F5AF}"/>
    </a:ext>
  </a:extLst>
</a:theme>
</file>

<file path=ppt/theme/theme4.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W_G5_L1" id="{32573211-0425-463A-9001-8470FA0659C0}" vid="{D57796A4-A6E4-4621-A87A-91783BB6104A}"/>
    </a:ext>
  </a:extLst>
</a:theme>
</file>

<file path=ppt/theme/theme5.xml><?xml version="1.0" encoding="utf-8"?>
<a:theme xmlns:a="http://schemas.openxmlformats.org/drawingml/2006/main" name="BSCS Title">
  <a:themeElements>
    <a:clrScheme name="Custom 3">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W_G5_L1" id="{32573211-0425-463A-9001-8470FA0659C0}" vid="{08F38D78-5B32-488E-BA83-524537063F32}"/>
    </a:ext>
  </a:extLst>
</a:theme>
</file>

<file path=ppt/theme/theme6.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scs_PPtemplate_standard" id="{AD7A1742-4957-0F4E-A949-30D5503480A8}" vid="{DB5CE53E-FF41-D246-9008-0DF1BA4A298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BSCS_2018_PPT_pres_v5</Template>
  <TotalTime>11675</TotalTime>
  <Words>2628</Words>
  <Application>Microsoft Macintosh PowerPoint</Application>
  <PresentationFormat>On-screen Show (4:3)</PresentationFormat>
  <Paragraphs>361</Paragraphs>
  <Slides>38</Slides>
  <Notes>26</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38</vt:i4>
      </vt:variant>
    </vt:vector>
  </HeadingPairs>
  <TitlesOfParts>
    <vt:vector size="53" baseType="lpstr">
      <vt:lpstr>Arial</vt:lpstr>
      <vt:lpstr>Bradley Hand ITC</vt:lpstr>
      <vt:lpstr>Calibri</vt:lpstr>
      <vt:lpstr>Myriad Pro Light</vt:lpstr>
      <vt:lpstr>Times</vt:lpstr>
      <vt:lpstr>Times New Roman</vt:lpstr>
      <vt:lpstr>Wingdings</vt:lpstr>
      <vt:lpstr>Wingdings 2</vt:lpstr>
      <vt:lpstr>BSCS Title</vt:lpstr>
      <vt:lpstr>BSCS Body</vt:lpstr>
      <vt:lpstr>Custom Design</vt:lpstr>
      <vt:lpstr>BSCS Body</vt:lpstr>
      <vt:lpstr>BSCS Title</vt:lpstr>
      <vt:lpstr>Frame</vt:lpstr>
      <vt:lpstr>Document</vt:lpstr>
      <vt:lpstr>STeLLA Scale Up and Sustainability Study (SSUP) </vt:lpstr>
      <vt:lpstr>Welcome &amp; Introductions</vt:lpstr>
      <vt:lpstr>STeLLA Program Goals</vt:lpstr>
      <vt:lpstr>Week-at-a-Glance</vt:lpstr>
      <vt:lpstr>STeLLA Norms</vt:lpstr>
      <vt:lpstr>Day 1 Focus Questions</vt:lpstr>
      <vt:lpstr>Effective Science Teaching &amp; Learning</vt:lpstr>
      <vt:lpstr>Day 1 Focus Questions</vt:lpstr>
      <vt:lpstr>Content Deepening: Teacher Set-up</vt:lpstr>
      <vt:lpstr>Content Deepening: Teacher Set-up</vt:lpstr>
      <vt:lpstr>Anchor Lesson Common Experience</vt:lpstr>
      <vt:lpstr>Sun’s Effect on Climate and Seasons</vt:lpstr>
      <vt:lpstr>PowerPoint Presentation</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vt:lpstr>
      <vt:lpstr>What patterns in temperature can you find on Earth at different times of the year?</vt:lpstr>
      <vt:lpstr>PowerPoint Presentation</vt:lpstr>
      <vt:lpstr>Driving Question Board (DQB)</vt:lpstr>
      <vt:lpstr>Unit Central Question</vt:lpstr>
      <vt:lpstr>Content Deepening: Teacher Follow-up</vt:lpstr>
      <vt:lpstr>Meta Moment</vt:lpstr>
      <vt:lpstr>STeLLA Norms</vt:lpstr>
      <vt:lpstr>STeLLA Conceptual Framework</vt:lpstr>
      <vt:lpstr>STL Strategy 4: Communicating in Scientific Ways (CSW)</vt:lpstr>
      <vt:lpstr>STL Strategy 4: Communicating in Scientific Ways (CSW)</vt:lpstr>
      <vt:lpstr>Lesson Analysis: The Basics (pp. 1-2)</vt:lpstr>
      <vt:lpstr>Preparing for Video Analysis:  The Process</vt:lpstr>
      <vt:lpstr>Preparing for Video Analysis:  The Context</vt:lpstr>
      <vt:lpstr>Video Analysis: Charles CSW Lesson 1</vt:lpstr>
      <vt:lpstr>Video Analysis: Charles CSW Lesson 1</vt:lpstr>
      <vt:lpstr>Video Analysis: Charles CSW Lesson 1</vt:lpstr>
      <vt:lpstr>CSW and the Anchor Lesson</vt:lpstr>
      <vt:lpstr>Day 1 Focus Questions</vt:lpstr>
      <vt:lpstr>Reflection</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 Scale Up and Sustainability Study (SSUP)</dc:title>
  <dc:creator>Jody Bintz</dc:creator>
  <cp:lastModifiedBy>Belcastro,Amy</cp:lastModifiedBy>
  <cp:revision>310</cp:revision>
  <dcterms:created xsi:type="dcterms:W3CDTF">2020-06-17T13:20:54Z</dcterms:created>
  <dcterms:modified xsi:type="dcterms:W3CDTF">2024-03-14T19:49:04Z</dcterms:modified>
</cp:coreProperties>
</file>