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8" r:id="rId2"/>
    <p:sldMasterId id="2147483687" r:id="rId3"/>
    <p:sldMasterId id="2147483669" r:id="rId4"/>
    <p:sldMasterId id="2147483720" r:id="rId5"/>
  </p:sldMasterIdLst>
  <p:notesMasterIdLst>
    <p:notesMasterId r:id="rId55"/>
  </p:notesMasterIdLst>
  <p:handoutMasterIdLst>
    <p:handoutMasterId r:id="rId56"/>
  </p:handoutMasterIdLst>
  <p:sldIdLst>
    <p:sldId id="692" r:id="rId6"/>
    <p:sldId id="693" r:id="rId7"/>
    <p:sldId id="694" r:id="rId8"/>
    <p:sldId id="364" r:id="rId9"/>
    <p:sldId id="695" r:id="rId10"/>
    <p:sldId id="696" r:id="rId11"/>
    <p:sldId id="697" r:id="rId12"/>
    <p:sldId id="698" r:id="rId13"/>
    <p:sldId id="553" r:id="rId14"/>
    <p:sldId id="699" r:id="rId15"/>
    <p:sldId id="700" r:id="rId16"/>
    <p:sldId id="701" r:id="rId17"/>
    <p:sldId id="560" r:id="rId18"/>
    <p:sldId id="649" r:id="rId19"/>
    <p:sldId id="702" r:id="rId20"/>
    <p:sldId id="567" r:id="rId21"/>
    <p:sldId id="703" r:id="rId22"/>
    <p:sldId id="652" r:id="rId23"/>
    <p:sldId id="655" r:id="rId24"/>
    <p:sldId id="653" r:id="rId25"/>
    <p:sldId id="654" r:id="rId26"/>
    <p:sldId id="704" r:id="rId27"/>
    <p:sldId id="705" r:id="rId28"/>
    <p:sldId id="572" r:id="rId29"/>
    <p:sldId id="680" r:id="rId30"/>
    <p:sldId id="283" r:id="rId31"/>
    <p:sldId id="270" r:id="rId32"/>
    <p:sldId id="284" r:id="rId33"/>
    <p:sldId id="272" r:id="rId34"/>
    <p:sldId id="273" r:id="rId35"/>
    <p:sldId id="274" r:id="rId36"/>
    <p:sldId id="285" r:id="rId37"/>
    <p:sldId id="278" r:id="rId38"/>
    <p:sldId id="338" r:id="rId39"/>
    <p:sldId id="279" r:id="rId40"/>
    <p:sldId id="679" r:id="rId41"/>
    <p:sldId id="287" r:id="rId42"/>
    <p:sldId id="666" r:id="rId43"/>
    <p:sldId id="659" r:id="rId44"/>
    <p:sldId id="280" r:id="rId45"/>
    <p:sldId id="282" r:id="rId46"/>
    <p:sldId id="657" r:id="rId47"/>
    <p:sldId id="658" r:id="rId48"/>
    <p:sldId id="706" r:id="rId49"/>
    <p:sldId id="562" r:id="rId50"/>
    <p:sldId id="541" r:id="rId51"/>
    <p:sldId id="664" r:id="rId52"/>
    <p:sldId id="333" r:id="rId53"/>
    <p:sldId id="271"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42BFF58-6B64-4189-AD9A-4666BF177485}">
          <p14:sldIdLst>
            <p14:sldId id="692"/>
            <p14:sldId id="693"/>
            <p14:sldId id="694"/>
            <p14:sldId id="364"/>
            <p14:sldId id="695"/>
            <p14:sldId id="696"/>
            <p14:sldId id="697"/>
            <p14:sldId id="698"/>
            <p14:sldId id="553"/>
            <p14:sldId id="699"/>
            <p14:sldId id="700"/>
            <p14:sldId id="701"/>
            <p14:sldId id="560"/>
            <p14:sldId id="649"/>
            <p14:sldId id="702"/>
            <p14:sldId id="567"/>
            <p14:sldId id="703"/>
            <p14:sldId id="652"/>
            <p14:sldId id="655"/>
            <p14:sldId id="653"/>
            <p14:sldId id="654"/>
            <p14:sldId id="704"/>
            <p14:sldId id="705"/>
            <p14:sldId id="572"/>
            <p14:sldId id="680"/>
            <p14:sldId id="283"/>
            <p14:sldId id="270"/>
            <p14:sldId id="284"/>
            <p14:sldId id="272"/>
            <p14:sldId id="273"/>
            <p14:sldId id="274"/>
            <p14:sldId id="285"/>
            <p14:sldId id="278"/>
            <p14:sldId id="338"/>
            <p14:sldId id="279"/>
            <p14:sldId id="679"/>
            <p14:sldId id="287"/>
            <p14:sldId id="666"/>
            <p14:sldId id="659"/>
            <p14:sldId id="280"/>
            <p14:sldId id="282"/>
            <p14:sldId id="657"/>
            <p14:sldId id="658"/>
            <p14:sldId id="706"/>
            <p14:sldId id="562"/>
            <p14:sldId id="541"/>
            <p14:sldId id="664"/>
            <p14:sldId id="333"/>
            <p14:sldId id="2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541469-1B21-845E-5824-5E9A743BF4B9}" name="Charlotte Hardwicke" initials="CH" userId="PZX7CkATo5iUKH3gaqpBi+7xUD5lpw1fOYDnBQybSC4=" providerId="None"/>
  <p188:author id="{F033B894-745C-D157-B840-9F6B25FB699C}" name="Belcastro,Amy" initials="AB" userId="S::abelcast@colostate.edu::9a6f5f2d-9fab-4364-979e-c96831d765f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245" autoAdjust="0"/>
    <p:restoredTop sz="91892" autoAdjust="0"/>
  </p:normalViewPr>
  <p:slideViewPr>
    <p:cSldViewPr snapToGrid="0">
      <p:cViewPr varScale="1">
        <p:scale>
          <a:sx n="91" d="100"/>
          <a:sy n="91" d="100"/>
        </p:scale>
        <p:origin x="192" y="40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376"/>
    </p:cViewPr>
  </p:sorterViewPr>
  <p:notesViewPr>
    <p:cSldViewPr snapToGrid="0">
      <p:cViewPr varScale="1">
        <p:scale>
          <a:sx n="121" d="100"/>
          <a:sy n="121" d="100"/>
        </p:scale>
        <p:origin x="156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17520-A857-4DDC-864A-F6B7159203B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C3717A4-BAB9-49D7-9D2E-72CC8E1C34D7}">
      <dgm:prSet custT="1"/>
      <dgm:spPr/>
      <dgm:t>
        <a:bodyPr/>
        <a:lstStyle/>
        <a:p>
          <a:r>
            <a:rPr lang="en-US" sz="2800" dirty="0"/>
            <a:t>How did you/we do with the </a:t>
          </a:r>
          <a:r>
            <a:rPr lang="en-US" sz="2800" dirty="0" err="1"/>
            <a:t>STeLLA</a:t>
          </a:r>
          <a:r>
            <a:rPr lang="en-US" sz="2800" dirty="0"/>
            <a:t> norms yesterday?</a:t>
          </a:r>
        </a:p>
      </dgm:t>
    </dgm:pt>
    <dgm:pt modelId="{021062CF-EA03-4EA5-8680-6CDDA7684627}" type="parTrans" cxnId="{DB0BEF40-D488-4963-B271-80C1932D413E}">
      <dgm:prSet/>
      <dgm:spPr/>
      <dgm:t>
        <a:bodyPr/>
        <a:lstStyle/>
        <a:p>
          <a:endParaRPr lang="en-US"/>
        </a:p>
      </dgm:t>
    </dgm:pt>
    <dgm:pt modelId="{D0D6124D-1AD8-4F42-B486-6C3156892F49}" type="sibTrans" cxnId="{DB0BEF40-D488-4963-B271-80C1932D413E}">
      <dgm:prSet/>
      <dgm:spPr/>
      <dgm:t>
        <a:bodyPr/>
        <a:lstStyle/>
        <a:p>
          <a:endParaRPr lang="en-US"/>
        </a:p>
      </dgm:t>
    </dgm:pt>
    <dgm:pt modelId="{C6C89788-4716-491E-9477-7E1C21C9791C}">
      <dgm:prSet custT="1"/>
      <dgm:spPr/>
      <dgm:t>
        <a:bodyPr/>
        <a:lstStyle/>
        <a:p>
          <a:r>
            <a:rPr lang="en-US" sz="2800" dirty="0"/>
            <a:t>What could we add or modify in the norms to strengthen our community?</a:t>
          </a:r>
        </a:p>
      </dgm:t>
    </dgm:pt>
    <dgm:pt modelId="{3F5A89A6-8F4C-4B23-A1B9-43D7EBA2496B}" type="parTrans" cxnId="{08A7B8BF-B379-438C-BCD0-3EC4BBC04DD3}">
      <dgm:prSet/>
      <dgm:spPr/>
      <dgm:t>
        <a:bodyPr/>
        <a:lstStyle/>
        <a:p>
          <a:endParaRPr lang="en-US"/>
        </a:p>
      </dgm:t>
    </dgm:pt>
    <dgm:pt modelId="{A03D9D6E-4335-4BF4-A416-9ACC9DD8AE7A}" type="sibTrans" cxnId="{08A7B8BF-B379-438C-BCD0-3EC4BBC04DD3}">
      <dgm:prSet/>
      <dgm:spPr/>
      <dgm:t>
        <a:bodyPr/>
        <a:lstStyle/>
        <a:p>
          <a:endParaRPr lang="en-US"/>
        </a:p>
      </dgm:t>
    </dgm:pt>
    <dgm:pt modelId="{BEF18DD9-CF44-A442-8F98-83E22680EA29}" type="pres">
      <dgm:prSet presAssocID="{72017520-A857-4DDC-864A-F6B7159203BB}" presName="vert0" presStyleCnt="0">
        <dgm:presLayoutVars>
          <dgm:dir/>
          <dgm:animOne val="branch"/>
          <dgm:animLvl val="lvl"/>
        </dgm:presLayoutVars>
      </dgm:prSet>
      <dgm:spPr/>
    </dgm:pt>
    <dgm:pt modelId="{F552B707-CB9D-194E-BDA9-55F65FFF0F71}" type="pres">
      <dgm:prSet presAssocID="{DC3717A4-BAB9-49D7-9D2E-72CC8E1C34D7}" presName="thickLine" presStyleLbl="alignNode1" presStyleIdx="0" presStyleCnt="2"/>
      <dgm:spPr/>
    </dgm:pt>
    <dgm:pt modelId="{C2E91ED7-A7C0-5F43-BE99-C566E732E866}" type="pres">
      <dgm:prSet presAssocID="{DC3717A4-BAB9-49D7-9D2E-72CC8E1C34D7}" presName="horz1" presStyleCnt="0"/>
      <dgm:spPr/>
    </dgm:pt>
    <dgm:pt modelId="{44205866-661C-5649-A571-B4C9E39987CD}" type="pres">
      <dgm:prSet presAssocID="{DC3717A4-BAB9-49D7-9D2E-72CC8E1C34D7}" presName="tx1" presStyleLbl="revTx" presStyleIdx="0" presStyleCnt="2" custScaleY="54946"/>
      <dgm:spPr/>
    </dgm:pt>
    <dgm:pt modelId="{83C31E8A-2416-2941-B20B-FC66E0A611CE}" type="pres">
      <dgm:prSet presAssocID="{DC3717A4-BAB9-49D7-9D2E-72CC8E1C34D7}" presName="vert1" presStyleCnt="0"/>
      <dgm:spPr/>
    </dgm:pt>
    <dgm:pt modelId="{5119D627-BD35-4245-AE1A-651FB94EEA56}" type="pres">
      <dgm:prSet presAssocID="{C6C89788-4716-491E-9477-7E1C21C9791C}" presName="thickLine" presStyleLbl="alignNode1" presStyleIdx="1" presStyleCnt="2"/>
      <dgm:spPr/>
    </dgm:pt>
    <dgm:pt modelId="{EE0AA67F-6A78-024D-A9D9-AE43C469F6CB}" type="pres">
      <dgm:prSet presAssocID="{C6C89788-4716-491E-9477-7E1C21C9791C}" presName="horz1" presStyleCnt="0"/>
      <dgm:spPr/>
    </dgm:pt>
    <dgm:pt modelId="{B45BB310-1572-824D-A2B8-1273C0A9E70B}" type="pres">
      <dgm:prSet presAssocID="{C6C89788-4716-491E-9477-7E1C21C9791C}" presName="tx1" presStyleLbl="revTx" presStyleIdx="1" presStyleCnt="2"/>
      <dgm:spPr/>
    </dgm:pt>
    <dgm:pt modelId="{DDEC69F6-4DDB-FD42-9F67-FD7219B5B199}" type="pres">
      <dgm:prSet presAssocID="{C6C89788-4716-491E-9477-7E1C21C9791C}" presName="vert1" presStyleCnt="0"/>
      <dgm:spPr/>
    </dgm:pt>
  </dgm:ptLst>
  <dgm:cxnLst>
    <dgm:cxn modelId="{DB0BEF40-D488-4963-B271-80C1932D413E}" srcId="{72017520-A857-4DDC-864A-F6B7159203BB}" destId="{DC3717A4-BAB9-49D7-9D2E-72CC8E1C34D7}" srcOrd="0" destOrd="0" parTransId="{021062CF-EA03-4EA5-8680-6CDDA7684627}" sibTransId="{D0D6124D-1AD8-4F42-B486-6C3156892F49}"/>
    <dgm:cxn modelId="{261681A3-5995-EE49-B169-DC622E156C22}" type="presOf" srcId="{DC3717A4-BAB9-49D7-9D2E-72CC8E1C34D7}" destId="{44205866-661C-5649-A571-B4C9E39987CD}" srcOrd="0" destOrd="0" presId="urn:microsoft.com/office/officeart/2008/layout/LinedList"/>
    <dgm:cxn modelId="{FCC1DFB0-734A-FC47-91E4-595AD799C32B}" type="presOf" srcId="{C6C89788-4716-491E-9477-7E1C21C9791C}" destId="{B45BB310-1572-824D-A2B8-1273C0A9E70B}" srcOrd="0" destOrd="0" presId="urn:microsoft.com/office/officeart/2008/layout/LinedList"/>
    <dgm:cxn modelId="{08A7B8BF-B379-438C-BCD0-3EC4BBC04DD3}" srcId="{72017520-A857-4DDC-864A-F6B7159203BB}" destId="{C6C89788-4716-491E-9477-7E1C21C9791C}" srcOrd="1" destOrd="0" parTransId="{3F5A89A6-8F4C-4B23-A1B9-43D7EBA2496B}" sibTransId="{A03D9D6E-4335-4BF4-A416-9ACC9DD8AE7A}"/>
    <dgm:cxn modelId="{0C927CFB-9942-3B44-AB95-3DC72075F9C5}" type="presOf" srcId="{72017520-A857-4DDC-864A-F6B7159203BB}" destId="{BEF18DD9-CF44-A442-8F98-83E22680EA29}" srcOrd="0" destOrd="0" presId="urn:microsoft.com/office/officeart/2008/layout/LinedList"/>
    <dgm:cxn modelId="{439E8E46-4380-E64E-9B23-8561F62692AF}" type="presParOf" srcId="{BEF18DD9-CF44-A442-8F98-83E22680EA29}" destId="{F552B707-CB9D-194E-BDA9-55F65FFF0F71}" srcOrd="0" destOrd="0" presId="urn:microsoft.com/office/officeart/2008/layout/LinedList"/>
    <dgm:cxn modelId="{CCBA796E-ED21-D148-844D-CCEC4FD6B475}" type="presParOf" srcId="{BEF18DD9-CF44-A442-8F98-83E22680EA29}" destId="{C2E91ED7-A7C0-5F43-BE99-C566E732E866}" srcOrd="1" destOrd="0" presId="urn:microsoft.com/office/officeart/2008/layout/LinedList"/>
    <dgm:cxn modelId="{8E6B4847-F5C8-E14C-8F18-41690A354C8F}" type="presParOf" srcId="{C2E91ED7-A7C0-5F43-BE99-C566E732E866}" destId="{44205866-661C-5649-A571-B4C9E39987CD}" srcOrd="0" destOrd="0" presId="urn:microsoft.com/office/officeart/2008/layout/LinedList"/>
    <dgm:cxn modelId="{0D42A266-52C6-FC41-A038-7C38E8B2DD67}" type="presParOf" srcId="{C2E91ED7-A7C0-5F43-BE99-C566E732E866}" destId="{83C31E8A-2416-2941-B20B-FC66E0A611CE}" srcOrd="1" destOrd="0" presId="urn:microsoft.com/office/officeart/2008/layout/LinedList"/>
    <dgm:cxn modelId="{E9108CC0-13A8-044D-BD15-5BDF2A5F8D84}" type="presParOf" srcId="{BEF18DD9-CF44-A442-8F98-83E22680EA29}" destId="{5119D627-BD35-4245-AE1A-651FB94EEA56}" srcOrd="2" destOrd="0" presId="urn:microsoft.com/office/officeart/2008/layout/LinedList"/>
    <dgm:cxn modelId="{FB7233A2-E40B-3C44-A3C0-9CA7A95D7355}" type="presParOf" srcId="{BEF18DD9-CF44-A442-8F98-83E22680EA29}" destId="{EE0AA67F-6A78-024D-A9D9-AE43C469F6CB}" srcOrd="3" destOrd="0" presId="urn:microsoft.com/office/officeart/2008/layout/LinedList"/>
    <dgm:cxn modelId="{009A58A8-DC92-E54A-AB9B-100AB2248685}" type="presParOf" srcId="{EE0AA67F-6A78-024D-A9D9-AE43C469F6CB}" destId="{B45BB310-1572-824D-A2B8-1273C0A9E70B}" srcOrd="0" destOrd="0" presId="urn:microsoft.com/office/officeart/2008/layout/LinedList"/>
    <dgm:cxn modelId="{1DB9B0CB-D295-5A47-A70A-BFF5A5D9184A}" type="presParOf" srcId="{EE0AA67F-6A78-024D-A9D9-AE43C469F6CB}" destId="{DDEC69F6-4DDB-FD42-9F67-FD7219B5B1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19A355-F30C-46FE-B7A4-69DC81354875}"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BCF62A49-8118-42C0-A89A-8C8505FB4A13}">
      <dgm:prSet/>
      <dgm:spPr/>
      <dgm:t>
        <a:bodyPr/>
        <a:lstStyle/>
        <a:p>
          <a:r>
            <a:rPr lang="en-US" b="1"/>
            <a:t>The Basics</a:t>
          </a:r>
          <a:endParaRPr lang="en-US"/>
        </a:p>
      </dgm:t>
    </dgm:pt>
    <dgm:pt modelId="{0B807ED8-7381-4A5A-8BFC-1B569D78C709}" type="parTrans" cxnId="{85D1395C-D343-4419-9CE2-705C0E88327A}">
      <dgm:prSet/>
      <dgm:spPr/>
      <dgm:t>
        <a:bodyPr/>
        <a:lstStyle/>
        <a:p>
          <a:endParaRPr lang="en-US"/>
        </a:p>
      </dgm:t>
    </dgm:pt>
    <dgm:pt modelId="{51162BF8-6018-4529-A663-3DDF1815B3D6}" type="sibTrans" cxnId="{85D1395C-D343-4419-9CE2-705C0E88327A}">
      <dgm:prSet/>
      <dgm:spPr/>
      <dgm:t>
        <a:bodyPr/>
        <a:lstStyle/>
        <a:p>
          <a:endParaRPr lang="en-US"/>
        </a:p>
      </dgm:t>
    </dgm:pt>
    <dgm:pt modelId="{BBD3E84D-1B60-4D24-B180-054972F09C45}">
      <dgm:prSet/>
      <dgm:spPr/>
      <dgm:t>
        <a:bodyPr/>
        <a:lstStyle/>
        <a:p>
          <a:r>
            <a:rPr lang="en-US"/>
            <a:t>Arrive prepared and on time; stay for the duration</a:t>
          </a:r>
        </a:p>
      </dgm:t>
    </dgm:pt>
    <dgm:pt modelId="{CB0F5996-66E5-4A4E-BB10-630D16F7AE19}" type="parTrans" cxnId="{AB3D269D-4751-49A3-A193-E882923FAF88}">
      <dgm:prSet/>
      <dgm:spPr/>
      <dgm:t>
        <a:bodyPr/>
        <a:lstStyle/>
        <a:p>
          <a:endParaRPr lang="en-US"/>
        </a:p>
      </dgm:t>
    </dgm:pt>
    <dgm:pt modelId="{98CB7C09-BFAA-4585-A309-A7E2144EBE9F}" type="sibTrans" cxnId="{AB3D269D-4751-49A3-A193-E882923FAF88}">
      <dgm:prSet/>
      <dgm:spPr/>
      <dgm:t>
        <a:bodyPr/>
        <a:lstStyle/>
        <a:p>
          <a:endParaRPr lang="en-US"/>
        </a:p>
      </dgm:t>
    </dgm:pt>
    <dgm:pt modelId="{1531FCA3-318F-444F-B290-0F23100C9EFD}">
      <dgm:prSet/>
      <dgm:spPr/>
      <dgm:t>
        <a:bodyPr/>
        <a:lstStyle/>
        <a:p>
          <a:r>
            <a:rPr lang="en-US"/>
            <a:t>Remain attentive, thoughtful, and STeLLAful; eliminate interruptions (turn off cell phones, email)</a:t>
          </a:r>
        </a:p>
      </dgm:t>
    </dgm:pt>
    <dgm:pt modelId="{D3F323E8-6EC7-4BDA-860D-8AA8CF103235}" type="parTrans" cxnId="{6B74136B-617F-4726-9912-FBD5A51FD570}">
      <dgm:prSet/>
      <dgm:spPr/>
      <dgm:t>
        <a:bodyPr/>
        <a:lstStyle/>
        <a:p>
          <a:endParaRPr lang="en-US"/>
        </a:p>
      </dgm:t>
    </dgm:pt>
    <dgm:pt modelId="{43CAB32D-7F80-4CC1-997E-860211AD50EF}" type="sibTrans" cxnId="{6B74136B-617F-4726-9912-FBD5A51FD570}">
      <dgm:prSet/>
      <dgm:spPr/>
      <dgm:t>
        <a:bodyPr/>
        <a:lstStyle/>
        <a:p>
          <a:endParaRPr lang="en-US"/>
        </a:p>
      </dgm:t>
    </dgm:pt>
    <dgm:pt modelId="{6D6E9263-1451-4DC2-A3D9-F2CC01181F6B}">
      <dgm:prSet/>
      <dgm:spPr/>
      <dgm:t>
        <a:bodyPr/>
        <a:lstStyle/>
        <a:p>
          <a:r>
            <a:rPr lang="en-US"/>
            <a:t>Make room for participation from all (monitor your floor time)</a:t>
          </a:r>
        </a:p>
      </dgm:t>
    </dgm:pt>
    <dgm:pt modelId="{B7331CD6-502E-4070-9093-A36C792252FA}" type="parTrans" cxnId="{4E5890DB-4979-4ED6-908D-5B53D30B9865}">
      <dgm:prSet/>
      <dgm:spPr/>
      <dgm:t>
        <a:bodyPr/>
        <a:lstStyle/>
        <a:p>
          <a:endParaRPr lang="en-US"/>
        </a:p>
      </dgm:t>
    </dgm:pt>
    <dgm:pt modelId="{E1559CA8-B4DA-4AB6-9B9C-DA0319709689}" type="sibTrans" cxnId="{4E5890DB-4979-4ED6-908D-5B53D30B9865}">
      <dgm:prSet/>
      <dgm:spPr/>
      <dgm:t>
        <a:bodyPr/>
        <a:lstStyle/>
        <a:p>
          <a:endParaRPr lang="en-US"/>
        </a:p>
      </dgm:t>
    </dgm:pt>
    <dgm:pt modelId="{B2494A0C-451E-4E8B-B01B-46CDE19B78F6}">
      <dgm:prSet/>
      <dgm:spPr/>
      <dgm:t>
        <a:bodyPr/>
        <a:lstStyle/>
        <a:p>
          <a:r>
            <a:rPr lang="en-US" b="1"/>
            <a:t>The Heart of  STeLLA Lesson Analysis</a:t>
          </a:r>
          <a:endParaRPr lang="en-US"/>
        </a:p>
      </dgm:t>
    </dgm:pt>
    <dgm:pt modelId="{7002BFAB-9BD4-4FD6-96E3-A50AA5507793}" type="parTrans" cxnId="{E73F9FFD-E18E-4B2E-875B-B07533FA18CA}">
      <dgm:prSet/>
      <dgm:spPr/>
      <dgm:t>
        <a:bodyPr/>
        <a:lstStyle/>
        <a:p>
          <a:endParaRPr lang="en-US"/>
        </a:p>
      </dgm:t>
    </dgm:pt>
    <dgm:pt modelId="{A1A2D635-9615-4C4E-8CC2-43405E915766}" type="sibTrans" cxnId="{E73F9FFD-E18E-4B2E-875B-B07533FA18CA}">
      <dgm:prSet/>
      <dgm:spPr/>
      <dgm:t>
        <a:bodyPr/>
        <a:lstStyle/>
        <a:p>
          <a:endParaRPr lang="en-US"/>
        </a:p>
      </dgm:t>
    </dgm:pt>
    <dgm:pt modelId="{5DEBDD24-679D-4CAE-8C4D-41A705FF06E1}">
      <dgm:prSet/>
      <dgm:spPr/>
      <dgm:t>
        <a:bodyPr/>
        <a:lstStyle/>
        <a:p>
          <a:r>
            <a:rPr lang="en-US"/>
            <a:t>Keep the goal in mind: We are analyzing teaching to improve student learning  </a:t>
          </a:r>
        </a:p>
      </dgm:t>
    </dgm:pt>
    <dgm:pt modelId="{DFBC24AE-981E-404A-AED6-02D5C289A3D2}" type="parTrans" cxnId="{5EA80CD5-1CA1-4148-82E6-559D0A539FC6}">
      <dgm:prSet/>
      <dgm:spPr/>
      <dgm:t>
        <a:bodyPr/>
        <a:lstStyle/>
        <a:p>
          <a:endParaRPr lang="en-US"/>
        </a:p>
      </dgm:t>
    </dgm:pt>
    <dgm:pt modelId="{C0221E7A-7BB8-4E3A-9BD4-646A1EDB75AD}" type="sibTrans" cxnId="{5EA80CD5-1CA1-4148-82E6-559D0A539FC6}">
      <dgm:prSet/>
      <dgm:spPr/>
      <dgm:t>
        <a:bodyPr/>
        <a:lstStyle/>
        <a:p>
          <a:endParaRPr lang="en-US"/>
        </a:p>
      </dgm:t>
    </dgm:pt>
    <dgm:pt modelId="{8305C70C-F2D0-4268-BED3-43DC31B8989E}">
      <dgm:prSet/>
      <dgm:spPr/>
      <dgm:t>
        <a:bodyPr/>
        <a:lstStyle/>
        <a:p>
          <a:r>
            <a:rPr lang="en-US"/>
            <a:t>Share your ideas, uncertainties, confusions, disagreements, questions—open up time so this can happen!</a:t>
          </a:r>
        </a:p>
      </dgm:t>
    </dgm:pt>
    <dgm:pt modelId="{880541EC-1724-429B-B66B-268E05D6D60C}" type="parTrans" cxnId="{5F7A8AC9-A026-42C4-86AD-0B1F59F81A65}">
      <dgm:prSet/>
      <dgm:spPr/>
      <dgm:t>
        <a:bodyPr/>
        <a:lstStyle/>
        <a:p>
          <a:endParaRPr lang="en-US"/>
        </a:p>
      </dgm:t>
    </dgm:pt>
    <dgm:pt modelId="{EEFB31D9-0017-412C-B7F7-8462088F1686}" type="sibTrans" cxnId="{5F7A8AC9-A026-42C4-86AD-0B1F59F81A65}">
      <dgm:prSet/>
      <dgm:spPr/>
      <dgm:t>
        <a:bodyPr/>
        <a:lstStyle/>
        <a:p>
          <a:endParaRPr lang="en-US"/>
        </a:p>
      </dgm:t>
    </dgm:pt>
    <dgm:pt modelId="{8F9F233B-E647-4955-8700-61FC64FCDD4E}">
      <dgm:prSet/>
      <dgm:spPr/>
      <dgm:t>
        <a:bodyPr/>
        <a:lstStyle/>
        <a:p>
          <a:r>
            <a:rPr lang="en-US"/>
            <a:t>Expect and ask questions to deepen everyone’s learning—honor needs!</a:t>
          </a:r>
        </a:p>
      </dgm:t>
    </dgm:pt>
    <dgm:pt modelId="{D6AD9DF7-19D7-43B0-AF46-8E05B1DBE1B0}" type="parTrans" cxnId="{F30748FF-BAD5-4831-8576-01C9FFC827F5}">
      <dgm:prSet/>
      <dgm:spPr/>
      <dgm:t>
        <a:bodyPr/>
        <a:lstStyle/>
        <a:p>
          <a:endParaRPr lang="en-US"/>
        </a:p>
      </dgm:t>
    </dgm:pt>
    <dgm:pt modelId="{3E19A011-5B1B-41BC-B4B2-B890F4B818FF}" type="sibTrans" cxnId="{F30748FF-BAD5-4831-8576-01C9FFC827F5}">
      <dgm:prSet/>
      <dgm:spPr/>
      <dgm:t>
        <a:bodyPr/>
        <a:lstStyle/>
        <a:p>
          <a:endParaRPr lang="en-US"/>
        </a:p>
      </dgm:t>
    </dgm:pt>
    <dgm:pt modelId="{27BD0B11-8C3E-234B-99CA-41E6B4D93F62}" type="pres">
      <dgm:prSet presAssocID="{1B19A355-F30C-46FE-B7A4-69DC81354875}" presName="linear" presStyleCnt="0">
        <dgm:presLayoutVars>
          <dgm:animLvl val="lvl"/>
          <dgm:resizeHandles val="exact"/>
        </dgm:presLayoutVars>
      </dgm:prSet>
      <dgm:spPr/>
    </dgm:pt>
    <dgm:pt modelId="{78434BB4-3546-D44E-BE48-79B6854CF48D}" type="pres">
      <dgm:prSet presAssocID="{BCF62A49-8118-42C0-A89A-8C8505FB4A13}" presName="parentText" presStyleLbl="node1" presStyleIdx="0" presStyleCnt="2">
        <dgm:presLayoutVars>
          <dgm:chMax val="0"/>
          <dgm:bulletEnabled val="1"/>
        </dgm:presLayoutVars>
      </dgm:prSet>
      <dgm:spPr/>
    </dgm:pt>
    <dgm:pt modelId="{03AC0482-812A-734F-9AE0-1CABA31936C3}" type="pres">
      <dgm:prSet presAssocID="{BCF62A49-8118-42C0-A89A-8C8505FB4A13}" presName="childText" presStyleLbl="revTx" presStyleIdx="0" presStyleCnt="2">
        <dgm:presLayoutVars>
          <dgm:bulletEnabled val="1"/>
        </dgm:presLayoutVars>
      </dgm:prSet>
      <dgm:spPr/>
    </dgm:pt>
    <dgm:pt modelId="{62A2AE5F-A894-3343-B79D-1C96053C305A}" type="pres">
      <dgm:prSet presAssocID="{B2494A0C-451E-4E8B-B01B-46CDE19B78F6}" presName="parentText" presStyleLbl="node1" presStyleIdx="1" presStyleCnt="2">
        <dgm:presLayoutVars>
          <dgm:chMax val="0"/>
          <dgm:bulletEnabled val="1"/>
        </dgm:presLayoutVars>
      </dgm:prSet>
      <dgm:spPr/>
    </dgm:pt>
    <dgm:pt modelId="{D5642E87-6699-3247-B5D3-2ACC12E7B8F1}" type="pres">
      <dgm:prSet presAssocID="{B2494A0C-451E-4E8B-B01B-46CDE19B78F6}" presName="childText" presStyleLbl="revTx" presStyleIdx="1" presStyleCnt="2">
        <dgm:presLayoutVars>
          <dgm:bulletEnabled val="1"/>
        </dgm:presLayoutVars>
      </dgm:prSet>
      <dgm:spPr/>
    </dgm:pt>
  </dgm:ptLst>
  <dgm:cxnLst>
    <dgm:cxn modelId="{C191F902-33EE-B44C-A28D-D120989E7307}" type="presOf" srcId="{1B19A355-F30C-46FE-B7A4-69DC81354875}" destId="{27BD0B11-8C3E-234B-99CA-41E6B4D93F62}" srcOrd="0" destOrd="0" presId="urn:microsoft.com/office/officeart/2005/8/layout/vList2"/>
    <dgm:cxn modelId="{85D1395C-D343-4419-9CE2-705C0E88327A}" srcId="{1B19A355-F30C-46FE-B7A4-69DC81354875}" destId="{BCF62A49-8118-42C0-A89A-8C8505FB4A13}" srcOrd="0" destOrd="0" parTransId="{0B807ED8-7381-4A5A-8BFC-1B569D78C709}" sibTransId="{51162BF8-6018-4529-A663-3DDF1815B3D6}"/>
    <dgm:cxn modelId="{6B74136B-617F-4726-9912-FBD5A51FD570}" srcId="{BCF62A49-8118-42C0-A89A-8C8505FB4A13}" destId="{1531FCA3-318F-444F-B290-0F23100C9EFD}" srcOrd="1" destOrd="0" parTransId="{D3F323E8-6EC7-4BDA-860D-8AA8CF103235}" sibTransId="{43CAB32D-7F80-4CC1-997E-860211AD50EF}"/>
    <dgm:cxn modelId="{0458EE86-A160-5743-AF8E-D25D30CA64CF}" type="presOf" srcId="{6D6E9263-1451-4DC2-A3D9-F2CC01181F6B}" destId="{03AC0482-812A-734F-9AE0-1CABA31936C3}" srcOrd="0" destOrd="2" presId="urn:microsoft.com/office/officeart/2005/8/layout/vList2"/>
    <dgm:cxn modelId="{4990F886-0BC7-4741-B7DF-2B1E1708F1A4}" type="presOf" srcId="{1531FCA3-318F-444F-B290-0F23100C9EFD}" destId="{03AC0482-812A-734F-9AE0-1CABA31936C3}" srcOrd="0" destOrd="1" presId="urn:microsoft.com/office/officeart/2005/8/layout/vList2"/>
    <dgm:cxn modelId="{318ED395-6420-BA40-A034-9B6C812984FE}" type="presOf" srcId="{8305C70C-F2D0-4268-BED3-43DC31B8989E}" destId="{D5642E87-6699-3247-B5D3-2ACC12E7B8F1}" srcOrd="0" destOrd="1" presId="urn:microsoft.com/office/officeart/2005/8/layout/vList2"/>
    <dgm:cxn modelId="{AB3D269D-4751-49A3-A193-E882923FAF88}" srcId="{BCF62A49-8118-42C0-A89A-8C8505FB4A13}" destId="{BBD3E84D-1B60-4D24-B180-054972F09C45}" srcOrd="0" destOrd="0" parTransId="{CB0F5996-66E5-4A4E-BB10-630D16F7AE19}" sibTransId="{98CB7C09-BFAA-4585-A309-A7E2144EBE9F}"/>
    <dgm:cxn modelId="{65989DC3-2315-E14A-8780-2FAD4AD48C92}" type="presOf" srcId="{BBD3E84D-1B60-4D24-B180-054972F09C45}" destId="{03AC0482-812A-734F-9AE0-1CABA31936C3}" srcOrd="0" destOrd="0" presId="urn:microsoft.com/office/officeart/2005/8/layout/vList2"/>
    <dgm:cxn modelId="{A80B49C7-7280-434E-9F0F-4A25AE969CE0}" type="presOf" srcId="{BCF62A49-8118-42C0-A89A-8C8505FB4A13}" destId="{78434BB4-3546-D44E-BE48-79B6854CF48D}" srcOrd="0" destOrd="0" presId="urn:microsoft.com/office/officeart/2005/8/layout/vList2"/>
    <dgm:cxn modelId="{5F7A8AC9-A026-42C4-86AD-0B1F59F81A65}" srcId="{B2494A0C-451E-4E8B-B01B-46CDE19B78F6}" destId="{8305C70C-F2D0-4268-BED3-43DC31B8989E}" srcOrd="1" destOrd="0" parTransId="{880541EC-1724-429B-B66B-268E05D6D60C}" sibTransId="{EEFB31D9-0017-412C-B7F7-8462088F1686}"/>
    <dgm:cxn modelId="{76BBB8CA-3026-1449-9AB1-5EADD16795E4}" type="presOf" srcId="{8F9F233B-E647-4955-8700-61FC64FCDD4E}" destId="{D5642E87-6699-3247-B5D3-2ACC12E7B8F1}" srcOrd="0" destOrd="2" presId="urn:microsoft.com/office/officeart/2005/8/layout/vList2"/>
    <dgm:cxn modelId="{5EA80CD5-1CA1-4148-82E6-559D0A539FC6}" srcId="{B2494A0C-451E-4E8B-B01B-46CDE19B78F6}" destId="{5DEBDD24-679D-4CAE-8C4D-41A705FF06E1}" srcOrd="0" destOrd="0" parTransId="{DFBC24AE-981E-404A-AED6-02D5C289A3D2}" sibTransId="{C0221E7A-7BB8-4E3A-9BD4-646A1EDB75AD}"/>
    <dgm:cxn modelId="{4E5890DB-4979-4ED6-908D-5B53D30B9865}" srcId="{BCF62A49-8118-42C0-A89A-8C8505FB4A13}" destId="{6D6E9263-1451-4DC2-A3D9-F2CC01181F6B}" srcOrd="2" destOrd="0" parTransId="{B7331CD6-502E-4070-9093-A36C792252FA}" sibTransId="{E1559CA8-B4DA-4AB6-9B9C-DA0319709689}"/>
    <dgm:cxn modelId="{807D89E3-A662-DB42-BE86-61B7FA7B1245}" type="presOf" srcId="{5DEBDD24-679D-4CAE-8C4D-41A705FF06E1}" destId="{D5642E87-6699-3247-B5D3-2ACC12E7B8F1}" srcOrd="0" destOrd="0" presId="urn:microsoft.com/office/officeart/2005/8/layout/vList2"/>
    <dgm:cxn modelId="{C39404EB-98AE-5C42-A789-F1F7C625042F}" type="presOf" srcId="{B2494A0C-451E-4E8B-B01B-46CDE19B78F6}" destId="{62A2AE5F-A894-3343-B79D-1C96053C305A}" srcOrd="0" destOrd="0" presId="urn:microsoft.com/office/officeart/2005/8/layout/vList2"/>
    <dgm:cxn modelId="{E73F9FFD-E18E-4B2E-875B-B07533FA18CA}" srcId="{1B19A355-F30C-46FE-B7A4-69DC81354875}" destId="{B2494A0C-451E-4E8B-B01B-46CDE19B78F6}" srcOrd="1" destOrd="0" parTransId="{7002BFAB-9BD4-4FD6-96E3-A50AA5507793}" sibTransId="{A1A2D635-9615-4C4E-8CC2-43405E915766}"/>
    <dgm:cxn modelId="{F30748FF-BAD5-4831-8576-01C9FFC827F5}" srcId="{B2494A0C-451E-4E8B-B01B-46CDE19B78F6}" destId="{8F9F233B-E647-4955-8700-61FC64FCDD4E}" srcOrd="2" destOrd="0" parTransId="{D6AD9DF7-19D7-43B0-AF46-8E05B1DBE1B0}" sibTransId="{3E19A011-5B1B-41BC-B4B2-B890F4B818FF}"/>
    <dgm:cxn modelId="{1BC20428-C9A0-6A44-ADD4-4B3A895E7BE7}" type="presParOf" srcId="{27BD0B11-8C3E-234B-99CA-41E6B4D93F62}" destId="{78434BB4-3546-D44E-BE48-79B6854CF48D}" srcOrd="0" destOrd="0" presId="urn:microsoft.com/office/officeart/2005/8/layout/vList2"/>
    <dgm:cxn modelId="{095DB62B-7947-CD44-8128-E665A2E0190D}" type="presParOf" srcId="{27BD0B11-8C3E-234B-99CA-41E6B4D93F62}" destId="{03AC0482-812A-734F-9AE0-1CABA31936C3}" srcOrd="1" destOrd="0" presId="urn:microsoft.com/office/officeart/2005/8/layout/vList2"/>
    <dgm:cxn modelId="{18E7B56F-333A-BE4F-B930-884DD76595D9}" type="presParOf" srcId="{27BD0B11-8C3E-234B-99CA-41E6B4D93F62}" destId="{62A2AE5F-A894-3343-B79D-1C96053C305A}" srcOrd="2" destOrd="0" presId="urn:microsoft.com/office/officeart/2005/8/layout/vList2"/>
    <dgm:cxn modelId="{270CF860-961D-6543-B0A5-349671AA4228}" type="presParOf" srcId="{27BD0B11-8C3E-234B-99CA-41E6B4D93F62}" destId="{D5642E87-6699-3247-B5D3-2ACC12E7B8F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2B707-CB9D-194E-BDA9-55F65FFF0F71}">
      <dsp:nvSpPr>
        <dsp:cNvPr id="0" name=""/>
        <dsp:cNvSpPr/>
      </dsp:nvSpPr>
      <dsp:spPr>
        <a:xfrm>
          <a:off x="0" y="2052"/>
          <a:ext cx="5486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05866-661C-5649-A571-B4C9E39987CD}">
      <dsp:nvSpPr>
        <dsp:cNvPr id="0" name=""/>
        <dsp:cNvSpPr/>
      </dsp:nvSpPr>
      <dsp:spPr>
        <a:xfrm>
          <a:off x="0" y="2052"/>
          <a:ext cx="5486400" cy="1097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How did you/we do with the </a:t>
          </a:r>
          <a:r>
            <a:rPr lang="en-US" sz="2800" kern="1200" dirty="0" err="1"/>
            <a:t>STeLLA</a:t>
          </a:r>
          <a:r>
            <a:rPr lang="en-US" sz="2800" kern="1200" dirty="0"/>
            <a:t> norms yesterday?</a:t>
          </a:r>
        </a:p>
      </dsp:txBody>
      <dsp:txXfrm>
        <a:off x="0" y="2052"/>
        <a:ext cx="5486400" cy="1097241"/>
      </dsp:txXfrm>
    </dsp:sp>
    <dsp:sp modelId="{5119D627-BD35-4245-AE1A-651FB94EEA56}">
      <dsp:nvSpPr>
        <dsp:cNvPr id="0" name=""/>
        <dsp:cNvSpPr/>
      </dsp:nvSpPr>
      <dsp:spPr>
        <a:xfrm>
          <a:off x="0" y="1099293"/>
          <a:ext cx="5486400" cy="0"/>
        </a:xfrm>
        <a:prstGeom prst="line">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BB310-1572-824D-A2B8-1273C0A9E70B}">
      <dsp:nvSpPr>
        <dsp:cNvPr id="0" name=""/>
        <dsp:cNvSpPr/>
      </dsp:nvSpPr>
      <dsp:spPr>
        <a:xfrm>
          <a:off x="0" y="1099293"/>
          <a:ext cx="5486400" cy="1996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What could we add or modify in the norms to strengthen our community?</a:t>
          </a:r>
        </a:p>
      </dsp:txBody>
      <dsp:txXfrm>
        <a:off x="0" y="1099293"/>
        <a:ext cx="5486400" cy="1996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34BB4-3546-D44E-BE48-79B6854CF48D}">
      <dsp:nvSpPr>
        <dsp:cNvPr id="0" name=""/>
        <dsp:cNvSpPr/>
      </dsp:nvSpPr>
      <dsp:spPr>
        <a:xfrm>
          <a:off x="0" y="7200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Basics</a:t>
          </a:r>
          <a:endParaRPr lang="en-US" sz="2400" kern="1200"/>
        </a:p>
      </dsp:txBody>
      <dsp:txXfrm>
        <a:off x="28100" y="100100"/>
        <a:ext cx="5430200" cy="519439"/>
      </dsp:txXfrm>
    </dsp:sp>
    <dsp:sp modelId="{03AC0482-812A-734F-9AE0-1CABA31936C3}">
      <dsp:nvSpPr>
        <dsp:cNvPr id="0" name=""/>
        <dsp:cNvSpPr/>
      </dsp:nvSpPr>
      <dsp:spPr>
        <a:xfrm>
          <a:off x="0" y="647639"/>
          <a:ext cx="5486400" cy="1788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Arrive prepared and on time; stay for the duration</a:t>
          </a:r>
        </a:p>
        <a:p>
          <a:pPr marL="171450" lvl="1" indent="-171450" algn="l" defTabSz="844550">
            <a:lnSpc>
              <a:spcPct val="90000"/>
            </a:lnSpc>
            <a:spcBef>
              <a:spcPct val="0"/>
            </a:spcBef>
            <a:spcAft>
              <a:spcPct val="20000"/>
            </a:spcAft>
            <a:buChar char="•"/>
          </a:pPr>
          <a:r>
            <a:rPr lang="en-US" sz="1900" kern="1200"/>
            <a:t>Remain attentive, thoughtful, and STeLLAful; eliminate interruptions (turn off cell phones, email)</a:t>
          </a:r>
        </a:p>
        <a:p>
          <a:pPr marL="171450" lvl="1" indent="-171450" algn="l" defTabSz="844550">
            <a:lnSpc>
              <a:spcPct val="90000"/>
            </a:lnSpc>
            <a:spcBef>
              <a:spcPct val="0"/>
            </a:spcBef>
            <a:spcAft>
              <a:spcPct val="20000"/>
            </a:spcAft>
            <a:buChar char="•"/>
          </a:pPr>
          <a:r>
            <a:rPr lang="en-US" sz="1900" kern="1200"/>
            <a:t>Make room for participation from all (monitor your floor time)</a:t>
          </a:r>
        </a:p>
      </dsp:txBody>
      <dsp:txXfrm>
        <a:off x="0" y="647639"/>
        <a:ext cx="5486400" cy="1788480"/>
      </dsp:txXfrm>
    </dsp:sp>
    <dsp:sp modelId="{62A2AE5F-A894-3343-B79D-1C96053C305A}">
      <dsp:nvSpPr>
        <dsp:cNvPr id="0" name=""/>
        <dsp:cNvSpPr/>
      </dsp:nvSpPr>
      <dsp:spPr>
        <a:xfrm>
          <a:off x="0" y="2436120"/>
          <a:ext cx="5486400" cy="575639"/>
        </a:xfrm>
        <a:prstGeom prst="roundRect">
          <a:avLst/>
        </a:prstGeom>
        <a:solidFill>
          <a:schemeClr val="accen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The Heart of  STeLLA Lesson Analysis</a:t>
          </a:r>
          <a:endParaRPr lang="en-US" sz="2400" kern="1200"/>
        </a:p>
      </dsp:txBody>
      <dsp:txXfrm>
        <a:off x="28100" y="2464220"/>
        <a:ext cx="5430200" cy="519439"/>
      </dsp:txXfrm>
    </dsp:sp>
    <dsp:sp modelId="{D5642E87-6699-3247-B5D3-2ACC12E7B8F1}">
      <dsp:nvSpPr>
        <dsp:cNvPr id="0" name=""/>
        <dsp:cNvSpPr/>
      </dsp:nvSpPr>
      <dsp:spPr>
        <a:xfrm>
          <a:off x="0" y="3011760"/>
          <a:ext cx="5486400" cy="203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Keep the goal in mind: We are analyzing teaching to improve student learning  </a:t>
          </a:r>
        </a:p>
        <a:p>
          <a:pPr marL="171450" lvl="1" indent="-171450" algn="l" defTabSz="844550">
            <a:lnSpc>
              <a:spcPct val="90000"/>
            </a:lnSpc>
            <a:spcBef>
              <a:spcPct val="0"/>
            </a:spcBef>
            <a:spcAft>
              <a:spcPct val="20000"/>
            </a:spcAft>
            <a:buChar char="•"/>
          </a:pPr>
          <a:r>
            <a:rPr lang="en-US" sz="1900" kern="1200"/>
            <a:t>Share your ideas, uncertainties, confusions, disagreements, questions—open up time so this can happen!</a:t>
          </a:r>
        </a:p>
        <a:p>
          <a:pPr marL="171450" lvl="1" indent="-171450" algn="l" defTabSz="844550">
            <a:lnSpc>
              <a:spcPct val="90000"/>
            </a:lnSpc>
            <a:spcBef>
              <a:spcPct val="0"/>
            </a:spcBef>
            <a:spcAft>
              <a:spcPct val="20000"/>
            </a:spcAft>
            <a:buChar char="•"/>
          </a:pPr>
          <a:r>
            <a:rPr lang="en-US" sz="1900" kern="1200"/>
            <a:t>Expect and ask questions to deepen everyone’s learning—honor needs!</a:t>
          </a:r>
        </a:p>
      </dsp:txBody>
      <dsp:txXfrm>
        <a:off x="0" y="3011760"/>
        <a:ext cx="5486400" cy="203688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42C8F9-F9B8-4EBE-B52F-E0F8ABBF8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81F17F-2BFE-4197-8716-59C0960EDF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26F84E-CE4B-43DD-AE61-F7C6DB5873D1}" type="datetimeFigureOut">
              <a:rPr lang="en-US" smtClean="0"/>
              <a:t>3/14/24</a:t>
            </a:fld>
            <a:endParaRPr lang="en-US"/>
          </a:p>
        </p:txBody>
      </p:sp>
      <p:sp>
        <p:nvSpPr>
          <p:cNvPr id="4" name="Footer Placeholder 3">
            <a:extLst>
              <a:ext uri="{FF2B5EF4-FFF2-40B4-BE49-F238E27FC236}">
                <a16:creationId xmlns:a16="http://schemas.microsoft.com/office/drawing/2014/main" id="{2038AFF0-EF01-48C4-A978-A0D47692F3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901CEC-A0B4-4636-B2CC-E4057C5372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049A8-3F0A-4826-B51E-33C746CBDFA1}" type="slidenum">
              <a:rPr lang="en-US" smtClean="0"/>
              <a:t>‹#›</a:t>
            </a:fld>
            <a:endParaRPr lang="en-US"/>
          </a:p>
        </p:txBody>
      </p:sp>
    </p:spTree>
    <p:extLst>
      <p:ext uri="{BB962C8B-B14F-4D97-AF65-F5344CB8AC3E}">
        <p14:creationId xmlns:p14="http://schemas.microsoft.com/office/powerpoint/2010/main" val="94925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D5795-B520-4D7F-B577-12DD7429D38A}" type="datetimeFigureOut">
              <a:rPr lang="en-US" smtClean="0"/>
              <a:t>3/14/24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9290B1-5309-497B-A4AF-44912C034D3E}" type="slidenum">
              <a:rPr lang="en-US" smtClean="0"/>
              <a:t>‹#›</a:t>
            </a:fld>
            <a:endParaRPr lang="en-US"/>
          </a:p>
        </p:txBody>
      </p:sp>
    </p:spTree>
    <p:extLst>
      <p:ext uri="{BB962C8B-B14F-4D97-AF65-F5344CB8AC3E}">
        <p14:creationId xmlns:p14="http://schemas.microsoft.com/office/powerpoint/2010/main" val="331454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a:t>
            </a:fld>
            <a:endParaRPr lang="en-US"/>
          </a:p>
        </p:txBody>
      </p:sp>
    </p:spTree>
    <p:extLst>
      <p:ext uri="{BB962C8B-B14F-4D97-AF65-F5344CB8AC3E}">
        <p14:creationId xmlns:p14="http://schemas.microsoft.com/office/powerpoint/2010/main" val="107897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8BEC4D-D1F7-4625-B0BA-2126EAFE9E6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17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We watch classroom video for 4 main purposes: </a:t>
            </a:r>
            <a:endParaRPr lang="en-US" b="0" dirty="0">
              <a:effectLst/>
            </a:endParaRPr>
          </a:p>
          <a:p>
            <a:pPr rtl="0" fontAlgn="base"/>
            <a:r>
              <a:rPr lang="en-US" dirty="0"/>
              <a:t>We’ve all read the strategy, but may have different mental images of what the strategies would look like in practice.  The first role of video analysis is to make sure we have a common vision of the strategy - that we mean the same thing when we say the words selecting and engaging students with content representations and models.  In the identify phase, we will make sure that we all see the same thing when we are talking about the strategy. </a:t>
            </a:r>
          </a:p>
          <a:p>
            <a:pPr rtl="0" fontAlgn="base"/>
            <a:r>
              <a:rPr lang="en-US" dirty="0"/>
              <a:t>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student thinking, and hone our skills as we develop a “student thinking lens.”  To do this we make a claim about either the interesting student thinking made visible in the clip, or how the strategy influenced students’ ways of thinking.  </a:t>
            </a:r>
          </a:p>
          <a:p>
            <a:pPr lvl="1" rtl="0" fontAlgn="base"/>
            <a:r>
              <a:rPr lang="en-US" dirty="0"/>
              <a:t>Alternate 2: The second goal of video analysis is to see the potential of the strategy to impact student learning.  We each have limited experiences in the classroom, and may not have thought about how our actions as teachers impact students’ opportunities to learn.  In the analysis phase, we will consider the impact of the strategy on the classroom. In the case of these three strategies within the “science content storyline lens,” we want to think about where we see evidence of teacher planning and preparation that took these strategies into account and whether that preparation has an impact on student learning. To do this we make a claim about either the interesting student thinking made visible in the clip, or how we observed the strategy in practice..  </a:t>
            </a:r>
          </a:p>
          <a:p>
            <a:pPr rtl="0" fontAlgn="base"/>
            <a:r>
              <a:rPr lang="en-US" dirty="0"/>
              <a:t>In the analysis phase, we might also consider alternatives, what might I have done differently in this situation?  Where would I like to know more about what a student is thinking or clarify what they mean. We might consider multiple ways of interpreting the teaching and learning in the selection.  We’ll dig deeper into the analysis phase in future video analysis opportunities, but if you want to know more, refer to pg. 2 of the strategy document for norms for analysis.  </a:t>
            </a:r>
          </a:p>
          <a:p>
            <a:pPr rtl="0" fontAlgn="base"/>
            <a:r>
              <a:rPr lang="en-US" dirty="0"/>
              <a:t>The last goal of video analysis is to transfer what you learn by watching other teachers or discussing the strategy in action with your colleagues is to reflect and apply new learning to your own teaching practice.  </a:t>
            </a:r>
          </a:p>
          <a:p>
            <a:pPr rtl="0"/>
            <a:r>
              <a:rPr lang="en-US" dirty="0"/>
              <a:t>This is a quick overview of the process we will use when viewing classroom video:  Identify, Analyze, Reflect and Apply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13</a:t>
            </a:fld>
            <a:endParaRPr lang="en-US"/>
          </a:p>
        </p:txBody>
      </p:sp>
    </p:spTree>
    <p:extLst>
      <p:ext uri="{BB962C8B-B14F-4D97-AF65-F5344CB8AC3E}">
        <p14:creationId xmlns:p14="http://schemas.microsoft.com/office/powerpoint/2010/main" val="2037390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14</a:t>
            </a:fld>
            <a:endParaRPr lang="en-US"/>
          </a:p>
        </p:txBody>
      </p:sp>
    </p:spTree>
    <p:extLst>
      <p:ext uri="{BB962C8B-B14F-4D97-AF65-F5344CB8AC3E}">
        <p14:creationId xmlns:p14="http://schemas.microsoft.com/office/powerpoint/2010/main" val="123147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15</a:t>
            </a:fld>
            <a:endParaRPr lang="en-US"/>
          </a:p>
        </p:txBody>
      </p:sp>
    </p:spTree>
    <p:extLst>
      <p:ext uri="{BB962C8B-B14F-4D97-AF65-F5344CB8AC3E}">
        <p14:creationId xmlns:p14="http://schemas.microsoft.com/office/powerpoint/2010/main" val="193416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a:t>n your journal,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16</a:t>
            </a:fld>
            <a:endParaRPr lang="en-US"/>
          </a:p>
        </p:txBody>
      </p:sp>
    </p:spTree>
    <p:extLst>
      <p:ext uri="{BB962C8B-B14F-4D97-AF65-F5344CB8AC3E}">
        <p14:creationId xmlns:p14="http://schemas.microsoft.com/office/powerpoint/2010/main" val="4128270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r>
              <a:rPr lang="en-US" dirty="0"/>
              <a:t>n your journal,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17</a:t>
            </a:fld>
            <a:endParaRPr lang="en-US"/>
          </a:p>
        </p:txBody>
      </p:sp>
    </p:spTree>
    <p:extLst>
      <p:ext uri="{BB962C8B-B14F-4D97-AF65-F5344CB8AC3E}">
        <p14:creationId xmlns:p14="http://schemas.microsoft.com/office/powerpoint/2010/main" val="17586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18</a:t>
            </a:fld>
            <a:endParaRPr lang="en-US"/>
          </a:p>
        </p:txBody>
      </p:sp>
    </p:spTree>
    <p:extLst>
      <p:ext uri="{BB962C8B-B14F-4D97-AF65-F5344CB8AC3E}">
        <p14:creationId xmlns:p14="http://schemas.microsoft.com/office/powerpoint/2010/main" val="131187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19</a:t>
            </a:fld>
            <a:endParaRPr lang="en-US"/>
          </a:p>
        </p:txBody>
      </p:sp>
    </p:spTree>
    <p:extLst>
      <p:ext uri="{BB962C8B-B14F-4D97-AF65-F5344CB8AC3E}">
        <p14:creationId xmlns:p14="http://schemas.microsoft.com/office/powerpoint/2010/main" val="1389493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20</a:t>
            </a:fld>
            <a:endParaRPr lang="en-US"/>
          </a:p>
        </p:txBody>
      </p:sp>
    </p:spTree>
    <p:extLst>
      <p:ext uri="{BB962C8B-B14F-4D97-AF65-F5344CB8AC3E}">
        <p14:creationId xmlns:p14="http://schemas.microsoft.com/office/powerpoint/2010/main" val="28394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convo links to anchor exp</a:t>
            </a:r>
          </a:p>
        </p:txBody>
      </p:sp>
      <p:sp>
        <p:nvSpPr>
          <p:cNvPr id="4" name="Slide Number Placeholder 3"/>
          <p:cNvSpPr>
            <a:spLocks noGrp="1"/>
          </p:cNvSpPr>
          <p:nvPr>
            <p:ph type="sldNum" sz="quarter" idx="5"/>
          </p:nvPr>
        </p:nvSpPr>
        <p:spPr/>
        <p:txBody>
          <a:bodyPr/>
          <a:lstStyle/>
          <a:p>
            <a:fld id="{3C9290B1-5309-497B-A4AF-44912C034D3E}" type="slidenum">
              <a:rPr lang="en-US" smtClean="0"/>
              <a:t>21</a:t>
            </a:fld>
            <a:endParaRPr lang="en-US"/>
          </a:p>
        </p:txBody>
      </p:sp>
    </p:spTree>
    <p:extLst>
      <p:ext uri="{BB962C8B-B14F-4D97-AF65-F5344CB8AC3E}">
        <p14:creationId xmlns:p14="http://schemas.microsoft.com/office/powerpoint/2010/main" val="1308731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a:t>
            </a:fld>
            <a:endParaRPr lang="en-US"/>
          </a:p>
        </p:txBody>
      </p:sp>
    </p:spTree>
    <p:extLst>
      <p:ext uri="{BB962C8B-B14F-4D97-AF65-F5344CB8AC3E}">
        <p14:creationId xmlns:p14="http://schemas.microsoft.com/office/powerpoint/2010/main" val="407109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22</a:t>
            </a:fld>
            <a:endParaRPr lang="en-US"/>
          </a:p>
        </p:txBody>
      </p:sp>
    </p:spTree>
    <p:extLst>
      <p:ext uri="{BB962C8B-B14F-4D97-AF65-F5344CB8AC3E}">
        <p14:creationId xmlns:p14="http://schemas.microsoft.com/office/powerpoint/2010/main" val="197105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9 – 11 are placeholders for the anchor lesson slides</a:t>
            </a:r>
          </a:p>
        </p:txBody>
      </p:sp>
      <p:sp>
        <p:nvSpPr>
          <p:cNvPr id="4" name="Slide Number Placeholder 3"/>
          <p:cNvSpPr>
            <a:spLocks noGrp="1"/>
          </p:cNvSpPr>
          <p:nvPr>
            <p:ph type="sldNum" sz="quarter" idx="5"/>
          </p:nvPr>
        </p:nvSpPr>
        <p:spPr/>
        <p:txBody>
          <a:bodyPr/>
          <a:lstStyle/>
          <a:p>
            <a:fld id="{3C9290B1-5309-497B-A4AF-44912C034D3E}" type="slidenum">
              <a:rPr lang="en-US" smtClean="0"/>
              <a:t>24</a:t>
            </a:fld>
            <a:endParaRPr lang="en-US"/>
          </a:p>
        </p:txBody>
      </p:sp>
    </p:spTree>
    <p:extLst>
      <p:ext uri="{BB962C8B-B14F-4D97-AF65-F5344CB8AC3E}">
        <p14:creationId xmlns:p14="http://schemas.microsoft.com/office/powerpoint/2010/main" val="376777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notes for transition into whole group, bring effective science teaching charts</a:t>
            </a:r>
          </a:p>
          <a:p>
            <a:r>
              <a:rPr lang="en-US" dirty="0"/>
              <a:t>How do you think CSW can help your Ss? Why is that important?</a:t>
            </a:r>
          </a:p>
          <a:p>
            <a:pPr marL="0" indent="0">
              <a:buNone/>
            </a:pPr>
            <a:r>
              <a:rPr lang="en-US" dirty="0"/>
              <a:t>Journal…</a:t>
            </a:r>
          </a:p>
          <a:p>
            <a:r>
              <a:rPr lang="en-US" dirty="0"/>
              <a:t>How did the experience invite you into wondering and learning?</a:t>
            </a:r>
            <a:endParaRPr lang="en-US" dirty="0">
              <a:solidFill>
                <a:srgbClr val="FF0000"/>
              </a:solidFill>
            </a:endParaRPr>
          </a:p>
          <a:p>
            <a:r>
              <a:rPr lang="en-US" dirty="0"/>
              <a:t>What are the features that supported your curiosity and engagement? </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38</a:t>
            </a:fld>
            <a:endParaRPr lang="en-US"/>
          </a:p>
        </p:txBody>
      </p:sp>
    </p:spTree>
    <p:extLst>
      <p:ext uri="{BB962C8B-B14F-4D97-AF65-F5344CB8AC3E}">
        <p14:creationId xmlns:p14="http://schemas.microsoft.com/office/powerpoint/2010/main" val="4145156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40</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minutes </a:t>
            </a:r>
          </a:p>
          <a:p>
            <a:pPr eaLnBrk="1" hangingPunct="1"/>
            <a:endParaRPr lang="en-US" dirty="0"/>
          </a:p>
          <a:p>
            <a:pPr marL="220348" indent="-220348">
              <a:buFont typeface="+mj-lt"/>
              <a:buAutoNum type="alphaLcParenR"/>
            </a:pPr>
            <a:r>
              <a:rPr lang="en-US" dirty="0"/>
              <a:t>Describe the task – we will practice probe questions by interviewing each other. The challenge is to pose an elicit question to a colleague and then follow up by ONLY asking probe questions. </a:t>
            </a:r>
            <a:endParaRPr lang="en-US" sz="1500" dirty="0"/>
          </a:p>
          <a:p>
            <a:pPr marL="330521" indent="-330521">
              <a:buFont typeface="+mj-lt"/>
              <a:buAutoNum type="alphaLcParenR"/>
            </a:pPr>
            <a:endParaRPr lang="en-US" sz="1500" dirty="0"/>
          </a:p>
          <a:p>
            <a:pPr marL="220348" indent="-220348">
              <a:buFont typeface="+mj-lt"/>
              <a:buAutoNum type="alphaLcParenR"/>
            </a:pPr>
            <a:r>
              <a:rPr lang="en-US" dirty="0"/>
              <a:t>Pass out a different elicit question to each participant.</a:t>
            </a:r>
            <a:endParaRPr lang="en-US" sz="1500" dirty="0"/>
          </a:p>
          <a:p>
            <a:pPr marL="220348" indent="-220348">
              <a:buFont typeface="+mj-lt"/>
              <a:buAutoNum type="alphaLcParenR"/>
            </a:pPr>
            <a:endParaRPr lang="en-US" dirty="0"/>
          </a:p>
          <a:p>
            <a:pPr marL="220348" indent="-220348">
              <a:buFont typeface="+mj-lt"/>
              <a:buAutoNum type="alphaLcParenR"/>
            </a:pPr>
            <a:r>
              <a:rPr lang="en-US" dirty="0"/>
              <a:t>Prepare for interviewing each other. </a:t>
            </a:r>
            <a:endParaRPr lang="en-US" baseline="0"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85641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41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minutes</a:t>
            </a:r>
          </a:p>
          <a:p>
            <a:pPr eaLnBrk="1" hangingPunct="1"/>
            <a:endParaRPr lang="en-US" dirty="0"/>
          </a:p>
          <a:p>
            <a:pPr marL="220348" indent="-220348">
              <a:buAutoNum type="alphaLcParenR"/>
            </a:pPr>
            <a:r>
              <a:rPr lang="en-US" dirty="0"/>
              <a:t>Discuss the questions on the slide.</a:t>
            </a:r>
            <a:endParaRPr lang="en-US" sz="1500" dirty="0"/>
          </a:p>
          <a:p>
            <a:pPr marL="220348" indent="-220348">
              <a:buAutoNum type="alphaLcParenR"/>
            </a:pPr>
            <a:endParaRPr lang="en-US" sz="1500" dirty="0"/>
          </a:p>
          <a:p>
            <a:pPr marL="220348" indent="-220348">
              <a:buAutoNum type="alphaLcParenR"/>
            </a:pPr>
            <a:r>
              <a:rPr lang="en-US" dirty="0"/>
              <a:t>If time, ask: How might doing more of this type of practice (with a partner or small group) help your teaching?</a:t>
            </a:r>
            <a:endParaRPr lang="en-US" sz="1500"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927139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7024A7BC-B3C0-4760-B44F-5AB0F63B8F01}" type="slidenum">
              <a:rPr lang="en-US" smtClean="0"/>
              <a:pPr eaLnBrk="1" hangingPunct="1"/>
              <a:t>42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dirty="0"/>
              <a:t>12</a:t>
            </a:r>
            <a:r>
              <a:rPr lang="en-US" baseline="0" dirty="0"/>
              <a:t> minutes </a:t>
            </a:r>
          </a:p>
          <a:p>
            <a:pPr eaLnBrk="1" hangingPunct="1"/>
            <a:endParaRPr lang="en-US" dirty="0"/>
          </a:p>
          <a:p>
            <a:pPr marL="220348" indent="-220348">
              <a:buFont typeface="+mj-lt"/>
              <a:buAutoNum type="alphaLcParenR"/>
            </a:pPr>
            <a:r>
              <a:rPr lang="en-US" dirty="0"/>
              <a:t>Describe the task – we will practice probe questions by interviewing each other. The challenge is to pose an elicit question to a colleague and then follow up by ONLY asking probe questions. </a:t>
            </a:r>
            <a:endParaRPr lang="en-US" sz="1500" dirty="0"/>
          </a:p>
          <a:p>
            <a:pPr marL="330521" indent="-330521">
              <a:buFont typeface="+mj-lt"/>
              <a:buAutoNum type="alphaLcParenR"/>
            </a:pPr>
            <a:endParaRPr lang="en-US" sz="1500" dirty="0"/>
          </a:p>
          <a:p>
            <a:pPr marL="220348" indent="-220348">
              <a:buFont typeface="+mj-lt"/>
              <a:buAutoNum type="alphaLcParenR"/>
            </a:pPr>
            <a:r>
              <a:rPr lang="en-US" dirty="0"/>
              <a:t>Pass out a different elicit question to each participant.</a:t>
            </a:r>
            <a:endParaRPr lang="en-US" sz="1500" dirty="0"/>
          </a:p>
          <a:p>
            <a:pPr marL="220348" indent="-220348">
              <a:buFont typeface="+mj-lt"/>
              <a:buAutoNum type="alphaLcParenR"/>
            </a:pPr>
            <a:endParaRPr lang="en-US" dirty="0"/>
          </a:p>
          <a:p>
            <a:pPr marL="220348" indent="-220348">
              <a:buFont typeface="+mj-lt"/>
              <a:buAutoNum type="alphaLcParenR"/>
            </a:pPr>
            <a:r>
              <a:rPr lang="en-US" dirty="0"/>
              <a:t>Prepare for interviewing each other. </a:t>
            </a:r>
            <a:endParaRPr lang="en-US" baseline="0"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3641539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177" indent="-307760" eaLnBrk="0" hangingPunct="0">
              <a:defRPr>
                <a:solidFill>
                  <a:schemeClr val="tx1"/>
                </a:solidFill>
                <a:latin typeface="Arial" charset="0"/>
              </a:defRPr>
            </a:lvl2pPr>
            <a:lvl3pPr marL="1231042" indent="-246208" eaLnBrk="0" hangingPunct="0">
              <a:defRPr>
                <a:solidFill>
                  <a:schemeClr val="tx1"/>
                </a:solidFill>
                <a:latin typeface="Arial" charset="0"/>
              </a:defRPr>
            </a:lvl3pPr>
            <a:lvl4pPr marL="1723458" indent="-246208" eaLnBrk="0" hangingPunct="0">
              <a:defRPr>
                <a:solidFill>
                  <a:schemeClr val="tx1"/>
                </a:solidFill>
                <a:latin typeface="Arial" charset="0"/>
              </a:defRPr>
            </a:lvl4pPr>
            <a:lvl5pPr marL="2215876" indent="-246208" eaLnBrk="0" hangingPunct="0">
              <a:defRPr>
                <a:solidFill>
                  <a:schemeClr val="tx1"/>
                </a:solidFill>
                <a:latin typeface="Arial" charset="0"/>
              </a:defRPr>
            </a:lvl5pPr>
            <a:lvl6pPr marL="2708292" indent="-246208" eaLnBrk="0" fontAlgn="base" hangingPunct="0">
              <a:spcBef>
                <a:spcPct val="0"/>
              </a:spcBef>
              <a:spcAft>
                <a:spcPct val="0"/>
              </a:spcAft>
              <a:defRPr>
                <a:solidFill>
                  <a:schemeClr val="tx1"/>
                </a:solidFill>
                <a:latin typeface="Arial" charset="0"/>
              </a:defRPr>
            </a:lvl6pPr>
            <a:lvl7pPr marL="3200709" indent="-246208" eaLnBrk="0" fontAlgn="base" hangingPunct="0">
              <a:spcBef>
                <a:spcPct val="0"/>
              </a:spcBef>
              <a:spcAft>
                <a:spcPct val="0"/>
              </a:spcAft>
              <a:defRPr>
                <a:solidFill>
                  <a:schemeClr val="tx1"/>
                </a:solidFill>
                <a:latin typeface="Arial" charset="0"/>
              </a:defRPr>
            </a:lvl7pPr>
            <a:lvl8pPr marL="3693126" indent="-246208" eaLnBrk="0" fontAlgn="base" hangingPunct="0">
              <a:spcBef>
                <a:spcPct val="0"/>
              </a:spcBef>
              <a:spcAft>
                <a:spcPct val="0"/>
              </a:spcAft>
              <a:defRPr>
                <a:solidFill>
                  <a:schemeClr val="tx1"/>
                </a:solidFill>
                <a:latin typeface="Arial" charset="0"/>
              </a:defRPr>
            </a:lvl8pPr>
            <a:lvl9pPr marL="4185543" indent="-246208" eaLnBrk="0" fontAlgn="base" hangingPunct="0">
              <a:spcBef>
                <a:spcPct val="0"/>
              </a:spcBef>
              <a:spcAft>
                <a:spcPct val="0"/>
              </a:spcAft>
              <a:defRPr>
                <a:solidFill>
                  <a:schemeClr val="tx1"/>
                </a:solidFill>
                <a:latin typeface="Arial" charset="0"/>
              </a:defRPr>
            </a:lvl9pPr>
          </a:lstStyle>
          <a:p>
            <a:pPr eaLnBrk="1" hangingPunct="1"/>
            <a:fld id="{3851681F-2753-43EE-98D1-615BACDF747A}" type="slidenum">
              <a:rPr lang="en-US" smtClean="0"/>
              <a:pPr eaLnBrk="1" hangingPunct="1"/>
              <a:t>43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dirty="0"/>
              <a:t>6 minutes</a:t>
            </a:r>
          </a:p>
          <a:p>
            <a:pPr eaLnBrk="1" hangingPunct="1"/>
            <a:endParaRPr lang="en-US" dirty="0"/>
          </a:p>
          <a:p>
            <a:pPr marL="220348" indent="-220348">
              <a:buAutoNum type="alphaLcParenR"/>
            </a:pPr>
            <a:r>
              <a:rPr lang="en-US" dirty="0"/>
              <a:t>Discuss the questions on the slide.</a:t>
            </a:r>
            <a:endParaRPr lang="en-US" sz="1500" dirty="0"/>
          </a:p>
          <a:p>
            <a:pPr marL="220348" indent="-220348">
              <a:buAutoNum type="alphaLcParenR"/>
            </a:pPr>
            <a:endParaRPr lang="en-US" sz="1500" dirty="0"/>
          </a:p>
          <a:p>
            <a:pPr marL="220348" indent="-220348">
              <a:buAutoNum type="alphaLcParenR"/>
            </a:pPr>
            <a:r>
              <a:rPr lang="en-US" dirty="0"/>
              <a:t>If time, ask: How might doing more of this type of practice (with a partner or small group) help your teaching?</a:t>
            </a:r>
            <a:endParaRPr lang="en-US" sz="1500" dirty="0"/>
          </a:p>
          <a:p>
            <a:pPr eaLnBrk="1" hangingPunct="1"/>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138301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44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436692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38 – 39: Closing and reflection</a:t>
            </a:r>
          </a:p>
          <a:p>
            <a:r>
              <a:rPr lang="en-US" dirty="0"/>
              <a:t>10 min</a:t>
            </a:r>
          </a:p>
          <a:p>
            <a:r>
              <a:rPr lang="en-US" dirty="0"/>
              <a:t>4:05 – 4:15</a:t>
            </a:r>
          </a:p>
        </p:txBody>
      </p:sp>
      <p:sp>
        <p:nvSpPr>
          <p:cNvPr id="4" name="Slide Number Placeholder 3"/>
          <p:cNvSpPr>
            <a:spLocks noGrp="1"/>
          </p:cNvSpPr>
          <p:nvPr>
            <p:ph type="sldNum" sz="quarter" idx="5"/>
          </p:nvPr>
        </p:nvSpPr>
        <p:spPr/>
        <p:txBody>
          <a:bodyPr/>
          <a:lstStyle/>
          <a:p>
            <a:fld id="{3C9290B1-5309-497B-A4AF-44912C034D3E}" type="slidenum">
              <a:rPr lang="en-US" smtClean="0"/>
              <a:t>45</a:t>
            </a:fld>
            <a:endParaRPr lang="en-US"/>
          </a:p>
        </p:txBody>
      </p:sp>
    </p:spTree>
    <p:extLst>
      <p:ext uri="{BB962C8B-B14F-4D97-AF65-F5344CB8AC3E}">
        <p14:creationId xmlns:p14="http://schemas.microsoft.com/office/powerpoint/2010/main" val="3244489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Shift to whole group for final closing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4:40 – 4:30</a:t>
            </a:r>
          </a:p>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46</a:t>
            </a:fld>
            <a:endParaRPr lang="en-US"/>
          </a:p>
        </p:txBody>
      </p:sp>
    </p:spTree>
    <p:extLst>
      <p:ext uri="{BB962C8B-B14F-4D97-AF65-F5344CB8AC3E}">
        <p14:creationId xmlns:p14="http://schemas.microsoft.com/office/powerpoint/2010/main" val="39884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B2763-A6E9-4AE2-817C-183BF27EE03E}" type="slidenum">
              <a:rPr lang="en-US" smtClean="0"/>
              <a:t>3</a:t>
            </a:fld>
            <a:endParaRPr lang="en-US"/>
          </a:p>
        </p:txBody>
      </p:sp>
    </p:spTree>
    <p:extLst>
      <p:ext uri="{BB962C8B-B14F-4D97-AF65-F5344CB8AC3E}">
        <p14:creationId xmlns:p14="http://schemas.microsoft.com/office/powerpoint/2010/main" val="3828450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p:spPr>
        <p:txBody>
          <a:bodyPr/>
          <a:lstStyle/>
          <a:p>
            <a:r>
              <a:rPr lang="en-US" dirty="0"/>
              <a:t>3 min </a:t>
            </a:r>
          </a:p>
          <a:p>
            <a:endParaRPr lang="en-US" dirty="0"/>
          </a:p>
          <a:p>
            <a:pPr defTabSz="931774">
              <a:defRPr/>
            </a:pPr>
            <a:r>
              <a:rPr lang="en-US" dirty="0"/>
              <a:t>Next week we</a:t>
            </a:r>
            <a:r>
              <a:rPr lang="en-US" baseline="0" dirty="0"/>
              <a:t> will focus on the Science Content Storyline Lens and we will focus on a new content area: </a:t>
            </a:r>
            <a:r>
              <a:rPr lang="en-US" b="0" baseline="0" dirty="0"/>
              <a:t>food webs</a:t>
            </a:r>
            <a:r>
              <a:rPr lang="en-US" b="1" baseline="0" dirty="0"/>
              <a:t>. </a:t>
            </a:r>
            <a:r>
              <a:rPr lang="en-US" dirty="0"/>
              <a:t>In preparation, here are your homework tasks. </a:t>
            </a:r>
          </a:p>
          <a:p>
            <a:endParaRPr lang="en-US" b="1" baseline="0" dirty="0"/>
          </a:p>
          <a:p>
            <a:endParaRPr lang="en-US" baseline="0" dirty="0"/>
          </a:p>
        </p:txBody>
      </p:sp>
      <p:sp>
        <p:nvSpPr>
          <p:cNvPr id="634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815500" indent="-313653" eaLnBrk="0" hangingPunct="0">
              <a:defRPr>
                <a:solidFill>
                  <a:schemeClr val="tx1"/>
                </a:solidFill>
                <a:latin typeface="Arial" charset="0"/>
              </a:defRPr>
            </a:lvl2pPr>
            <a:lvl3pPr marL="1254615" indent="-250923" eaLnBrk="0" hangingPunct="0">
              <a:defRPr>
                <a:solidFill>
                  <a:schemeClr val="tx1"/>
                </a:solidFill>
                <a:latin typeface="Arial" charset="0"/>
              </a:defRPr>
            </a:lvl3pPr>
            <a:lvl4pPr marL="1756462" indent="-250923" eaLnBrk="0" hangingPunct="0">
              <a:defRPr>
                <a:solidFill>
                  <a:schemeClr val="tx1"/>
                </a:solidFill>
                <a:latin typeface="Arial" charset="0"/>
              </a:defRPr>
            </a:lvl4pPr>
            <a:lvl5pPr marL="2258309" indent="-250923" eaLnBrk="0" hangingPunct="0">
              <a:defRPr>
                <a:solidFill>
                  <a:schemeClr val="tx1"/>
                </a:solidFill>
                <a:latin typeface="Arial" charset="0"/>
              </a:defRPr>
            </a:lvl5pPr>
            <a:lvl6pPr marL="2760154" indent="-250923" eaLnBrk="0" fontAlgn="base" hangingPunct="0">
              <a:spcBef>
                <a:spcPct val="0"/>
              </a:spcBef>
              <a:spcAft>
                <a:spcPct val="0"/>
              </a:spcAft>
              <a:defRPr>
                <a:solidFill>
                  <a:schemeClr val="tx1"/>
                </a:solidFill>
                <a:latin typeface="Arial" charset="0"/>
              </a:defRPr>
            </a:lvl6pPr>
            <a:lvl7pPr marL="3262000" indent="-250923" eaLnBrk="0" fontAlgn="base" hangingPunct="0">
              <a:spcBef>
                <a:spcPct val="0"/>
              </a:spcBef>
              <a:spcAft>
                <a:spcPct val="0"/>
              </a:spcAft>
              <a:defRPr>
                <a:solidFill>
                  <a:schemeClr val="tx1"/>
                </a:solidFill>
                <a:latin typeface="Arial" charset="0"/>
              </a:defRPr>
            </a:lvl7pPr>
            <a:lvl8pPr marL="3763847" indent="-250923" eaLnBrk="0" fontAlgn="base" hangingPunct="0">
              <a:spcBef>
                <a:spcPct val="0"/>
              </a:spcBef>
              <a:spcAft>
                <a:spcPct val="0"/>
              </a:spcAft>
              <a:defRPr>
                <a:solidFill>
                  <a:schemeClr val="tx1"/>
                </a:solidFill>
                <a:latin typeface="Arial" charset="0"/>
              </a:defRPr>
            </a:lvl8pPr>
            <a:lvl9pPr marL="4265693" indent="-250923" eaLnBrk="0" fontAlgn="base" hangingPunct="0">
              <a:spcBef>
                <a:spcPct val="0"/>
              </a:spcBef>
              <a:spcAft>
                <a:spcPct val="0"/>
              </a:spcAft>
              <a:defRPr>
                <a:solidFill>
                  <a:schemeClr val="tx1"/>
                </a:solidFill>
                <a:latin typeface="Arial" charset="0"/>
              </a:defRPr>
            </a:lvl9pPr>
          </a:lstStyle>
          <a:p>
            <a:pPr eaLnBrk="1" hangingPunct="1"/>
            <a:fld id="{242531CC-D5CF-4FAF-A336-3F7CC1E050A0}" type="slidenum">
              <a:rPr lang="en-US" smtClean="0"/>
              <a:pPr eaLnBrk="1" hangingPunct="1"/>
              <a:t>48</a:t>
            </a:fld>
            <a:endParaRPr lang="en-US"/>
          </a:p>
        </p:txBody>
      </p:sp>
    </p:spTree>
    <p:extLst>
      <p:ext uri="{BB962C8B-B14F-4D97-AF65-F5344CB8AC3E}">
        <p14:creationId xmlns:p14="http://schemas.microsoft.com/office/powerpoint/2010/main" val="1249068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D6761-AFE7-9F4D-B59A-2D4BC90CA7B8}" type="slidenum">
              <a:rPr lang="en-US" smtClean="0"/>
              <a:t>49</a:t>
            </a:fld>
            <a:endParaRPr lang="en-US"/>
          </a:p>
        </p:txBody>
      </p:sp>
    </p:spTree>
    <p:extLst>
      <p:ext uri="{BB962C8B-B14F-4D97-AF65-F5344CB8AC3E}">
        <p14:creationId xmlns:p14="http://schemas.microsoft.com/office/powerpoint/2010/main" val="132445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290B1-5309-497B-A4AF-44912C034D3E}" type="slidenum">
              <a:rPr lang="en-US" smtClean="0"/>
              <a:t>4</a:t>
            </a:fld>
            <a:endParaRPr lang="en-US"/>
          </a:p>
        </p:txBody>
      </p:sp>
    </p:spTree>
    <p:extLst>
      <p:ext uri="{BB962C8B-B14F-4D97-AF65-F5344CB8AC3E}">
        <p14:creationId xmlns:p14="http://schemas.microsoft.com/office/powerpoint/2010/main" val="400295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465887">
              <a:defRPr/>
            </a:pPr>
            <a:fld id="{E842B386-B601-413B-B6D9-4DF24339D9ED}" type="slidenum">
              <a:rPr lang="en-US">
                <a:solidFill>
                  <a:prstClr val="black"/>
                </a:solidFill>
                <a:latin typeface="Calibri" panose="020F0502020204030204"/>
              </a:rPr>
              <a:pPr defTabSz="465887">
                <a:defRPr/>
              </a:pPr>
              <a:t>6</a:t>
            </a:fld>
            <a:endParaRPr lang="en-US">
              <a:solidFill>
                <a:prstClr val="black"/>
              </a:solidFill>
              <a:latin typeface="Calibri" panose="020F0502020204030204"/>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latin typeface="Arial" charset="0"/>
            </a:endParaRPr>
          </a:p>
        </p:txBody>
      </p:sp>
      <p:sp>
        <p:nvSpPr>
          <p:cNvPr id="2" name="Date Placeholder 1"/>
          <p:cNvSpPr>
            <a:spLocks noGrp="1"/>
          </p:cNvSpPr>
          <p:nvPr>
            <p:ph type="dt" idx="10"/>
          </p:nvPr>
        </p:nvSpPr>
        <p:spPr/>
        <p:txBody>
          <a:bodyPr/>
          <a:lstStyle/>
          <a:p>
            <a:pPr defTabSz="465887">
              <a:defRPr/>
            </a:pPr>
            <a:fld id="{791F6A36-12B1-4AF8-B1F5-C6823970F91E}" type="datetime1">
              <a:rPr lang="en-US">
                <a:solidFill>
                  <a:prstClr val="black"/>
                </a:solidFill>
                <a:latin typeface="Calibri" panose="020F0502020204030204"/>
              </a:rPr>
              <a:pPr defTabSz="465887">
                <a:defRPr/>
              </a:pPr>
              <a:t>3/14/24</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p:txBody>
          <a:bodyPr/>
          <a:lstStyle/>
          <a:p>
            <a:pPr defTabSz="465887">
              <a:defRPr/>
            </a:pPr>
            <a:r>
              <a:rPr lang="en-US">
                <a:solidFill>
                  <a:prstClr val="black"/>
                </a:solidFill>
                <a:latin typeface="Calibri" panose="020F0502020204030204"/>
              </a:rPr>
              <a:t>BSCS: STeLLA High School Leadership Institute</a:t>
            </a:r>
          </a:p>
        </p:txBody>
      </p:sp>
      <p:sp>
        <p:nvSpPr>
          <p:cNvPr id="4" name="Header Placeholder 3"/>
          <p:cNvSpPr>
            <a:spLocks noGrp="1"/>
          </p:cNvSpPr>
          <p:nvPr>
            <p:ph type="hdr" sz="quarter" idx="12"/>
          </p:nvPr>
        </p:nvSpPr>
        <p:spPr/>
        <p:txBody>
          <a:bodyPr/>
          <a:lstStyle/>
          <a:p>
            <a:pPr defTabSz="465887">
              <a:defRPr/>
            </a:pPr>
            <a:r>
              <a:rPr lang="en-US">
                <a:solidFill>
                  <a:prstClr val="black"/>
                </a:solidFill>
                <a:latin typeface="Calibri" panose="020F0502020204030204"/>
              </a:rPr>
              <a:t>Day 1</a:t>
            </a:r>
            <a:endParaRPr lang="en-US" dirty="0">
              <a:solidFill>
                <a:prstClr val="black"/>
              </a:solidFill>
              <a:latin typeface="Calibri" panose="020F0502020204030204"/>
            </a:endParaRPr>
          </a:p>
        </p:txBody>
      </p:sp>
    </p:spTree>
    <p:extLst>
      <p:ext uri="{BB962C8B-B14F-4D97-AF65-F5344CB8AC3E}">
        <p14:creationId xmlns:p14="http://schemas.microsoft.com/office/powerpoint/2010/main" val="314399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0F5C6-3BA7-4858-A254-67A9CBC1E07B}" type="slidenum">
              <a:rPr lang="en-US"/>
              <a:pPr/>
              <a:t>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1</a:t>
            </a:r>
          </a:p>
        </p:txBody>
      </p:sp>
      <p:sp>
        <p:nvSpPr>
          <p:cNvPr id="3" name="Header Placeholder 2"/>
          <p:cNvSpPr>
            <a:spLocks noGrp="1"/>
          </p:cNvSpPr>
          <p:nvPr>
            <p:ph type="hdr" sz="quarter" idx="11"/>
          </p:nvPr>
        </p:nvSpPr>
        <p:spPr/>
        <p:txBody>
          <a:bodyPr/>
          <a:lstStyle/>
          <a:p>
            <a:pPr>
              <a:defRPr/>
            </a:pPr>
            <a:r>
              <a:rPr lang="en-US"/>
              <a:t>BSCS</a:t>
            </a:r>
          </a:p>
        </p:txBody>
      </p:sp>
      <p:sp>
        <p:nvSpPr>
          <p:cNvPr id="4" name="Date Placeholder 3"/>
          <p:cNvSpPr>
            <a:spLocks noGrp="1"/>
          </p:cNvSpPr>
          <p:nvPr>
            <p:ph type="dt" idx="12"/>
          </p:nvPr>
        </p:nvSpPr>
        <p:spPr/>
        <p:txBody>
          <a:bodyPr/>
          <a:lstStyle/>
          <a:p>
            <a:r>
              <a:rPr lang="en-US"/>
              <a:t>7/17/17</a:t>
            </a:r>
          </a:p>
        </p:txBody>
      </p:sp>
    </p:spTree>
    <p:extLst>
      <p:ext uri="{BB962C8B-B14F-4D97-AF65-F5344CB8AC3E}">
        <p14:creationId xmlns:p14="http://schemas.microsoft.com/office/powerpoint/2010/main" val="1537439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C6194-9416-4757-89E7-F4C99357FB7F}" type="slidenum">
              <a:rPr lang="en-US"/>
              <a:pPr/>
              <a:t>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dirty="0"/>
          </a:p>
        </p:txBody>
      </p:sp>
      <p:sp>
        <p:nvSpPr>
          <p:cNvPr id="2" name="Footer Placeholder 1"/>
          <p:cNvSpPr>
            <a:spLocks noGrp="1"/>
          </p:cNvSpPr>
          <p:nvPr>
            <p:ph type="ftr" sz="quarter" idx="10"/>
          </p:nvPr>
        </p:nvSpPr>
        <p:spPr/>
        <p:txBody>
          <a:bodyPr/>
          <a:lstStyle/>
          <a:p>
            <a:pPr>
              <a:defRPr/>
            </a:pPr>
            <a:r>
              <a:rPr lang="en-US"/>
              <a:t>STLHS Day 2</a:t>
            </a:r>
          </a:p>
        </p:txBody>
      </p:sp>
      <p:sp>
        <p:nvSpPr>
          <p:cNvPr id="3" name="Header Placeholder 2"/>
          <p:cNvSpPr>
            <a:spLocks noGrp="1"/>
          </p:cNvSpPr>
          <p:nvPr>
            <p:ph type="hdr" sz="quarter" idx="11"/>
          </p:nvPr>
        </p:nvSpPr>
        <p:spPr/>
        <p:txBody>
          <a:bodyPr/>
          <a:lstStyle/>
          <a:p>
            <a:pPr>
              <a:defRPr/>
            </a:pPr>
            <a:r>
              <a:rPr lang="en-US"/>
              <a:t>BSCS</a:t>
            </a:r>
          </a:p>
        </p:txBody>
      </p:sp>
    </p:spTree>
    <p:extLst>
      <p:ext uri="{BB962C8B-B14F-4D97-AF65-F5344CB8AC3E}">
        <p14:creationId xmlns:p14="http://schemas.microsoft.com/office/powerpoint/2010/main" val="211808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rooms</a:t>
            </a:r>
          </a:p>
          <a:p>
            <a:r>
              <a:rPr lang="en-US" dirty="0" err="1"/>
              <a:t>Jamboard</a:t>
            </a:r>
            <a:endParaRPr lang="en-US" dirty="0"/>
          </a:p>
          <a:p>
            <a:endParaRPr lang="en-US" dirty="0"/>
          </a:p>
          <a:p>
            <a:r>
              <a:rPr lang="en-US" dirty="0"/>
              <a:t>**Slide has been updated</a:t>
            </a:r>
          </a:p>
        </p:txBody>
      </p:sp>
      <p:sp>
        <p:nvSpPr>
          <p:cNvPr id="4" name="Slide Number Placeholder 3"/>
          <p:cNvSpPr>
            <a:spLocks noGrp="1"/>
          </p:cNvSpPr>
          <p:nvPr>
            <p:ph type="sldNum" sz="quarter" idx="5"/>
          </p:nvPr>
        </p:nvSpPr>
        <p:spPr/>
        <p:txBody>
          <a:bodyPr/>
          <a:lstStyle/>
          <a:p>
            <a:fld id="{F9FB2763-A6E9-4AE2-817C-183BF27EE03E}" type="slidenum">
              <a:rPr lang="en-US" smtClean="0"/>
              <a:t>9</a:t>
            </a:fld>
            <a:endParaRPr lang="en-US"/>
          </a:p>
        </p:txBody>
      </p:sp>
    </p:spTree>
    <p:extLst>
      <p:ext uri="{BB962C8B-B14F-4D97-AF65-F5344CB8AC3E}">
        <p14:creationId xmlns:p14="http://schemas.microsoft.com/office/powerpoint/2010/main" val="228818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8BEC4D-D1F7-4625-B0BA-2126EAFE9E6D}"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6232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SCS title p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36DFE0E-D9C5-4490-85AB-C9D702D49034}"/>
              </a:ext>
            </a:extLst>
          </p:cNvPr>
          <p:cNvSpPr>
            <a:spLocks noGrp="1"/>
          </p:cNvSpPr>
          <p:nvPr>
            <p:ph type="title"/>
          </p:nvPr>
        </p:nvSpPr>
        <p:spPr>
          <a:xfrm>
            <a:off x="679391" y="2543286"/>
            <a:ext cx="7785219" cy="441693"/>
          </a:xfrm>
          <a:prstGeom prst="rect">
            <a:avLst/>
          </a:prstGeom>
        </p:spPr>
        <p:txBody>
          <a:bodyPr anchor="b"/>
          <a:lstStyle>
            <a:lvl1pPr>
              <a:defRPr sz="3600" b="1">
                <a:latin typeface="+mn-lt"/>
              </a:defRPr>
            </a:lvl1pPr>
          </a:lstStyle>
          <a:p>
            <a:r>
              <a:rPr lang="en-US" dirty="0"/>
              <a:t>Click to edit Master title style</a:t>
            </a:r>
          </a:p>
        </p:txBody>
      </p:sp>
      <p:sp>
        <p:nvSpPr>
          <p:cNvPr id="6" name="Text Placeholder 14">
            <a:extLst>
              <a:ext uri="{FF2B5EF4-FFF2-40B4-BE49-F238E27FC236}">
                <a16:creationId xmlns:a16="http://schemas.microsoft.com/office/drawing/2014/main" id="{16379FD0-ECF3-402F-BEF1-90A2CDD9FD67}"/>
              </a:ext>
            </a:extLst>
          </p:cNvPr>
          <p:cNvSpPr>
            <a:spLocks noGrp="1"/>
          </p:cNvSpPr>
          <p:nvPr>
            <p:ph type="body" sz="quarter" idx="12" hasCustomPrompt="1"/>
          </p:nvPr>
        </p:nvSpPr>
        <p:spPr>
          <a:xfrm>
            <a:off x="679391" y="3220213"/>
            <a:ext cx="7785219" cy="247849"/>
          </a:xfrm>
          <a:prstGeom prst="rect">
            <a:avLst/>
          </a:prstGeom>
        </p:spPr>
        <p:txBody>
          <a:bodyPr anchor="b"/>
          <a:lstStyle>
            <a:lvl1pPr marL="0" indent="0">
              <a:buNone/>
              <a:defRPr sz="1400">
                <a:solidFill>
                  <a:schemeClr val="bg1"/>
                </a:solidFill>
                <a:latin typeface="+mn-lt"/>
              </a:defRPr>
            </a:lvl1pPr>
          </a:lstStyle>
          <a:p>
            <a:pPr lvl="0"/>
            <a:r>
              <a:rPr lang="en-US" dirty="0"/>
              <a:t>Day, Month &amp; Date, Year</a:t>
            </a:r>
          </a:p>
        </p:txBody>
      </p:sp>
      <p:sp>
        <p:nvSpPr>
          <p:cNvPr id="7" name="Text Placeholder 7">
            <a:extLst>
              <a:ext uri="{FF2B5EF4-FFF2-40B4-BE49-F238E27FC236}">
                <a16:creationId xmlns:a16="http://schemas.microsoft.com/office/drawing/2014/main" id="{0BA57B95-60DA-4645-843B-6D892950C8FB}"/>
              </a:ext>
            </a:extLst>
          </p:cNvPr>
          <p:cNvSpPr>
            <a:spLocks noGrp="1"/>
          </p:cNvSpPr>
          <p:nvPr>
            <p:ph type="body" sz="quarter" idx="10" hasCustomPrompt="1"/>
          </p:nvPr>
        </p:nvSpPr>
        <p:spPr>
          <a:xfrm>
            <a:off x="679391" y="2829821"/>
            <a:ext cx="7785219" cy="315032"/>
          </a:xfrm>
          <a:prstGeom prst="rect">
            <a:avLst/>
          </a:prstGeom>
        </p:spPr>
        <p:txBody>
          <a:bodyPr anchor="t"/>
          <a:lstStyle>
            <a:lvl1pPr marL="0" indent="0">
              <a:buNone/>
              <a:tabLst>
                <a:tab pos="803275" algn="l"/>
              </a:tabLst>
              <a:defRPr sz="2400">
                <a:solidFill>
                  <a:schemeClr val="bg2"/>
                </a:solidFill>
                <a:latin typeface="+mn-lt"/>
              </a:defRPr>
            </a:lvl1pPr>
            <a:lvl2pPr marL="457200" indent="0">
              <a:buNone/>
              <a:defRPr/>
            </a:lvl2pPr>
          </a:lstStyle>
          <a:p>
            <a:pPr lvl="0"/>
            <a:r>
              <a:rPr lang="en-US" dirty="0"/>
              <a:t>Click to edit sub-title</a:t>
            </a:r>
          </a:p>
        </p:txBody>
      </p:sp>
      <p:cxnSp>
        <p:nvCxnSpPr>
          <p:cNvPr id="8" name="Straight Connector 7">
            <a:extLst>
              <a:ext uri="{FF2B5EF4-FFF2-40B4-BE49-F238E27FC236}">
                <a16:creationId xmlns:a16="http://schemas.microsoft.com/office/drawing/2014/main" id="{ED883271-3E62-47BA-8291-FE051EBC25AF}"/>
              </a:ext>
            </a:extLst>
          </p:cNvPr>
          <p:cNvCxnSpPr>
            <a:cxnSpLocks/>
          </p:cNvCxnSpPr>
          <p:nvPr userDrawn="1"/>
        </p:nvCxnSpPr>
        <p:spPr>
          <a:xfrm>
            <a:off x="679391" y="1114679"/>
            <a:ext cx="778521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673EC860-FC9D-4C3C-A140-FFD6BD5DACF0}"/>
              </a:ext>
            </a:extLst>
          </p:cNvPr>
          <p:cNvSpPr>
            <a:spLocks noGrp="1"/>
          </p:cNvSpPr>
          <p:nvPr>
            <p:ph type="body" sz="quarter" idx="13" hasCustomPrompt="1"/>
          </p:nvPr>
        </p:nvSpPr>
        <p:spPr>
          <a:xfrm>
            <a:off x="0" y="1097306"/>
            <a:ext cx="9144000" cy="540247"/>
          </a:xfrm>
          <a:prstGeom prst="rect">
            <a:avLst/>
          </a:prstGeom>
        </p:spPr>
        <p:txBody>
          <a:bodyPr anchor="t"/>
          <a:lstStyle>
            <a:lvl1pPr marL="0" indent="0" algn="ctr">
              <a:buNone/>
              <a:defRPr sz="1300">
                <a:solidFill>
                  <a:schemeClr val="bg1"/>
                </a:solidFill>
                <a:latin typeface="Myriad Pro Light" panose="020B0403030403020204" pitchFamily="34" charset="0"/>
              </a:defRPr>
            </a:lvl1pPr>
            <a:lvl2pPr marL="457200" indent="0">
              <a:buNone/>
              <a:defRPr/>
            </a:lvl2pPr>
          </a:lstStyle>
          <a:p>
            <a:r>
              <a:rPr lang="en-US" dirty="0"/>
              <a:t>Transforming Science Education Through Research-Driven Innovation</a:t>
            </a:r>
          </a:p>
        </p:txBody>
      </p:sp>
    </p:spTree>
    <p:extLst>
      <p:ext uri="{BB962C8B-B14F-4D97-AF65-F5344CB8AC3E}">
        <p14:creationId xmlns:p14="http://schemas.microsoft.com/office/powerpoint/2010/main" val="101652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3097196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FFD58B-9BA7-4977-ABCD-C69BDB5B8D11}" type="datetimeFigureOut">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47649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SCS 1 line - 2 Panel Bod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9D7BAF-07D2-47AC-8A69-347EF10A6F35}"/>
              </a:ext>
            </a:extLst>
          </p:cNvPr>
          <p:cNvSpPr>
            <a:spLocks noGrp="1"/>
          </p:cNvSpPr>
          <p:nvPr>
            <p:ph type="title" hasCustomPrompt="1"/>
          </p:nvPr>
        </p:nvSpPr>
        <p:spPr>
          <a:xfrm>
            <a:off x="628650" y="365130"/>
            <a:ext cx="7886700" cy="507439"/>
          </a:xfrm>
          <a:prstGeom prst="rect">
            <a:avLst/>
          </a:prstGeom>
        </p:spPr>
        <p:txBody>
          <a:bodyPr/>
          <a:lstStyle>
            <a:lvl1pPr>
              <a:defRPr sz="3200" b="1">
                <a:solidFill>
                  <a:schemeClr val="tx1"/>
                </a:solidFill>
                <a:latin typeface="Calibri" panose="020F0502020204030204" pitchFamily="34" charset="0"/>
              </a:defRPr>
            </a:lvl1pPr>
          </a:lstStyle>
          <a:p>
            <a:r>
              <a:rPr lang="en-US" dirty="0"/>
              <a:t>Only use for a single line title</a:t>
            </a:r>
          </a:p>
        </p:txBody>
      </p:sp>
      <p:sp>
        <p:nvSpPr>
          <p:cNvPr id="7" name="Content Placeholder 2">
            <a:extLst>
              <a:ext uri="{FF2B5EF4-FFF2-40B4-BE49-F238E27FC236}">
                <a16:creationId xmlns:a16="http://schemas.microsoft.com/office/drawing/2014/main" id="{680ACE5E-AE9A-4A05-BF60-D9A4F6A1573D}"/>
              </a:ext>
            </a:extLst>
          </p:cNvPr>
          <p:cNvSpPr>
            <a:spLocks noGrp="1"/>
          </p:cNvSpPr>
          <p:nvPr>
            <p:ph sz="half" idx="1"/>
          </p:nvPr>
        </p:nvSpPr>
        <p:spPr>
          <a:xfrm>
            <a:off x="628650" y="1287761"/>
            <a:ext cx="3867150" cy="4628949"/>
          </a:xfrm>
          <a:prstGeom prst="rect">
            <a:avLst/>
          </a:prstGeom>
        </p:spPr>
        <p:txBody>
          <a:bodyPr/>
          <a:lstStyle>
            <a:lvl1pPr>
              <a:lnSpc>
                <a:spcPct val="100000"/>
              </a:lnSpc>
              <a:spcBef>
                <a:spcPts val="0"/>
              </a:spcBef>
              <a:spcAft>
                <a:spcPts val="450"/>
              </a:spcAft>
              <a:defRPr>
                <a:solidFill>
                  <a:srgbClr val="000000"/>
                </a:solidFill>
                <a:latin typeface="Calibri" panose="020F0502020204030204" pitchFamily="34" charset="0"/>
              </a:defRPr>
            </a:lvl1pPr>
            <a:lvl2pPr>
              <a:lnSpc>
                <a:spcPct val="100000"/>
              </a:lnSpc>
              <a:spcBef>
                <a:spcPts val="0"/>
              </a:spcBef>
              <a:spcAft>
                <a:spcPts val="450"/>
              </a:spcAft>
              <a:defRPr>
                <a:solidFill>
                  <a:srgbClr val="000000"/>
                </a:solidFill>
                <a:latin typeface="Calibri" panose="020F0502020204030204" pitchFamily="34" charset="0"/>
              </a:defRPr>
            </a:lvl2pPr>
            <a:lvl3pPr>
              <a:lnSpc>
                <a:spcPct val="100000"/>
              </a:lnSpc>
              <a:spcBef>
                <a:spcPts val="0"/>
              </a:spcBef>
              <a:spcAft>
                <a:spcPts val="450"/>
              </a:spcAft>
              <a:defRPr>
                <a:solidFill>
                  <a:srgbClr val="000000"/>
                </a:solidFill>
                <a:latin typeface="Calibri" panose="020F0502020204030204" pitchFamily="34" charset="0"/>
              </a:defRPr>
            </a:lvl3pPr>
            <a:lvl4pPr>
              <a:lnSpc>
                <a:spcPct val="100000"/>
              </a:lnSpc>
              <a:spcBef>
                <a:spcPts val="0"/>
              </a:spcBef>
              <a:spcAft>
                <a:spcPts val="450"/>
              </a:spcAft>
              <a:defRPr>
                <a:solidFill>
                  <a:srgbClr val="000000"/>
                </a:solidFill>
                <a:latin typeface="Calibri" panose="020F0502020204030204" pitchFamily="34" charset="0"/>
              </a:defRPr>
            </a:lvl4pPr>
            <a:lvl5pPr>
              <a:lnSpc>
                <a:spcPct val="100000"/>
              </a:lnSpc>
              <a:spcBef>
                <a:spcPts val="0"/>
              </a:spcBef>
              <a:spcAft>
                <a:spcPts val="450"/>
              </a:spcAft>
              <a:defRPr>
                <a:solidFill>
                  <a:srgbClr val="000000"/>
                </a:solidFill>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D38244AA-71E9-48D2-B54F-9E128E6BCFC9}"/>
              </a:ext>
            </a:extLst>
          </p:cNvPr>
          <p:cNvSpPr>
            <a:spLocks noGrp="1"/>
          </p:cNvSpPr>
          <p:nvPr>
            <p:ph sz="half" idx="2"/>
          </p:nvPr>
        </p:nvSpPr>
        <p:spPr>
          <a:xfrm>
            <a:off x="4648200" y="1287761"/>
            <a:ext cx="3867150" cy="4628949"/>
          </a:xfrm>
          <a:prstGeom prst="rect">
            <a:avLst/>
          </a:prstGeom>
        </p:spPr>
        <p:txBody>
          <a:bodyPr/>
          <a:lstStyle>
            <a:lvl1pPr>
              <a:lnSpc>
                <a:spcPct val="100000"/>
              </a:lnSpc>
              <a:spcBef>
                <a:spcPts val="0"/>
              </a:spcBef>
              <a:spcAft>
                <a:spcPts val="450"/>
              </a:spcAft>
              <a:defRPr>
                <a:solidFill>
                  <a:srgbClr val="000000"/>
                </a:solidFill>
                <a:latin typeface="+mn-lt"/>
              </a:defRPr>
            </a:lvl1pPr>
            <a:lvl2pPr>
              <a:lnSpc>
                <a:spcPct val="100000"/>
              </a:lnSpc>
              <a:spcBef>
                <a:spcPts val="0"/>
              </a:spcBef>
              <a:spcAft>
                <a:spcPts val="450"/>
              </a:spcAft>
              <a:defRPr>
                <a:solidFill>
                  <a:srgbClr val="000000"/>
                </a:solidFill>
                <a:latin typeface="+mn-lt"/>
              </a:defRPr>
            </a:lvl2pPr>
            <a:lvl3pPr>
              <a:lnSpc>
                <a:spcPct val="100000"/>
              </a:lnSpc>
              <a:spcBef>
                <a:spcPts val="0"/>
              </a:spcBef>
              <a:spcAft>
                <a:spcPts val="450"/>
              </a:spcAft>
              <a:defRPr>
                <a:solidFill>
                  <a:srgbClr val="000000"/>
                </a:solidFill>
                <a:latin typeface="+mn-lt"/>
              </a:defRPr>
            </a:lvl3pPr>
            <a:lvl4pPr>
              <a:lnSpc>
                <a:spcPct val="100000"/>
              </a:lnSpc>
              <a:spcBef>
                <a:spcPts val="0"/>
              </a:spcBef>
              <a:spcAft>
                <a:spcPts val="450"/>
              </a:spcAft>
              <a:defRPr>
                <a:solidFill>
                  <a:srgbClr val="000000"/>
                </a:solidFill>
                <a:latin typeface="+mn-lt"/>
              </a:defRPr>
            </a:lvl4pPr>
            <a:lvl5pPr>
              <a:lnSpc>
                <a:spcPct val="100000"/>
              </a:lnSpc>
              <a:spcBef>
                <a:spcPts val="0"/>
              </a:spcBef>
              <a:spcAft>
                <a:spcPts val="450"/>
              </a:spcAft>
              <a:defRPr>
                <a:solidFill>
                  <a:srgbClr val="000000"/>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6032B8D2-1B23-416F-8452-40F7856CB95E}"/>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pic>
        <p:nvPicPr>
          <p:cNvPr id="11" name="Picture 10">
            <a:extLst>
              <a:ext uri="{FF2B5EF4-FFF2-40B4-BE49-F238E27FC236}">
                <a16:creationId xmlns:a16="http://schemas.microsoft.com/office/drawing/2014/main" id="{65575673-42B3-4D2B-A7F2-AA3C0A4075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032" y="6266593"/>
            <a:ext cx="1021034" cy="375626"/>
          </a:xfrm>
          <a:prstGeom prst="rect">
            <a:avLst/>
          </a:prstGeom>
        </p:spPr>
      </p:pic>
    </p:spTree>
    <p:extLst>
      <p:ext uri="{BB962C8B-B14F-4D97-AF65-F5344CB8AC3E}">
        <p14:creationId xmlns:p14="http://schemas.microsoft.com/office/powerpoint/2010/main" val="1859339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383651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06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720CC4E-482B-47B2-A3BB-9FBE1D59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304032095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79718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1357852"/>
            <a:ext cx="7758130" cy="0"/>
          </a:xfrm>
          <a:prstGeom prst="line">
            <a:avLst/>
          </a:prstGeom>
          <a:noFill/>
          <a:ln w="19050" cap="flat" cmpd="sng" algn="ctr">
            <a:solidFill>
              <a:srgbClr val="FAAD6D"/>
            </a:solidFill>
            <a:prstDash val="solid"/>
            <a:miter lim="800000"/>
          </a:ln>
          <a:effectLst/>
        </p:spPr>
      </p:cxnSp>
      <p:pic>
        <p:nvPicPr>
          <p:cNvPr id="6" name="Picture 5">
            <a:extLst>
              <a:ext uri="{FF2B5EF4-FFF2-40B4-BE49-F238E27FC236}">
                <a16:creationId xmlns:a16="http://schemas.microsoft.com/office/drawing/2014/main" id="{3B744192-74C4-4189-994A-73BA5DA7AB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2901814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ody 2 line title">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907AC5E6-4633-4C8F-A663-A4600C21D0E1}"/>
              </a:ext>
            </a:extLst>
          </p:cNvPr>
          <p:cNvSpPr>
            <a:spLocks noGrp="1"/>
          </p:cNvSpPr>
          <p:nvPr>
            <p:ph type="body" sz="quarter" idx="11" hasCustomPrompt="1"/>
          </p:nvPr>
        </p:nvSpPr>
        <p:spPr>
          <a:xfrm>
            <a:off x="620104" y="1689266"/>
            <a:ext cx="7895246" cy="4227437"/>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948740"/>
            <a:ext cx="7886700" cy="367847"/>
          </a:xfrm>
          <a:prstGeom prst="rect">
            <a:avLst/>
          </a:prstGeom>
        </p:spPr>
        <p:txBody>
          <a:bodyPr vert="horz" lIns="91440" tIns="45720" rIns="91440" bIns="45720" rtlCol="0" anchor="b">
            <a:noAutofit/>
          </a:bodyPr>
          <a:lstStyle>
            <a:lvl1pPr>
              <a:lnSpc>
                <a:spcPct val="100000"/>
              </a:lnSpc>
              <a:defRPr sz="3600">
                <a:latin typeface="Calibri" panose="020F0502020204030204" pitchFamily="34" charset="0"/>
              </a:defRPr>
            </a:lvl1pPr>
          </a:lstStyle>
          <a:p>
            <a:r>
              <a:rPr lang="en-US" dirty="0"/>
              <a:t>Only use this template for a two line long title, if longer reduce font size</a:t>
            </a:r>
          </a:p>
        </p:txBody>
      </p:sp>
    </p:spTree>
    <p:extLst>
      <p:ext uri="{BB962C8B-B14F-4D97-AF65-F5344CB8AC3E}">
        <p14:creationId xmlns:p14="http://schemas.microsoft.com/office/powerpoint/2010/main" val="2205507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BSCS title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777032"/>
      </p:ext>
    </p:extLst>
  </p:cSld>
  <p:clrMapOvr>
    <a:masterClrMapping/>
  </p:clrMapOvr>
  <p:hf sldNum="0" hdr="0" ftr="0" dt="0"/>
  <p:extLst>
    <p:ext uri="{DCECCB84-F9BA-43D5-87BE-67443E8EF086}">
      <p15:sldGuideLst xmlns:p15="http://schemas.microsoft.com/office/powerpoint/2012/main">
        <p15:guide id="2" pos="432">
          <p15:clr>
            <a:srgbClr val="FBAE40"/>
          </p15:clr>
        </p15:guide>
        <p15:guide id="3" pos="5328">
          <p15:clr>
            <a:srgbClr val="FBAE40"/>
          </p15:clr>
        </p15:guide>
        <p15:guide id="4"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963670-91CB-4325-8070-1E97CCD3EA5E}" type="slidenum">
              <a:rPr lang="en-US" smtClean="0"/>
              <a:t>‹#›</a:t>
            </a:fld>
            <a:endParaRPr lang="en-US" dirty="0"/>
          </a:p>
        </p:txBody>
      </p:sp>
    </p:spTree>
    <p:extLst>
      <p:ext uri="{BB962C8B-B14F-4D97-AF65-F5344CB8AC3E}">
        <p14:creationId xmlns:p14="http://schemas.microsoft.com/office/powerpoint/2010/main" val="162078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chemeClr val="accent4">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Logo&#10;&#10;Description automatically generated">
            <a:extLst>
              <a:ext uri="{FF2B5EF4-FFF2-40B4-BE49-F238E27FC236}">
                <a16:creationId xmlns:a16="http://schemas.microsoft.com/office/drawing/2014/main" id="{4614A090-640F-FA4D-B1E1-5DE60F8DE108}"/>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146004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BFFD58B-9BA7-4977-ABCD-C69BDB5B8D1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Text Placeholder 2">
            <a:extLst>
              <a:ext uri="{FF2B5EF4-FFF2-40B4-BE49-F238E27FC236}">
                <a16:creationId xmlns:a16="http://schemas.microsoft.com/office/drawing/2014/main" id="{827ABDEE-C6DF-5F0F-3A22-E03B9155E323}"/>
              </a:ext>
            </a:extLst>
          </p:cNvPr>
          <p:cNvSpPr>
            <a:spLocks noGrp="1"/>
          </p:cNvSpPr>
          <p:nvPr>
            <p:ph idx="1"/>
          </p:nvPr>
        </p:nvSpPr>
        <p:spPr>
          <a:xfrm>
            <a:off x="2901951" y="864108"/>
            <a:ext cx="5486400" cy="5120640"/>
          </a:xfrm>
          <a:prstGeom prst="rect">
            <a:avLst/>
          </a:prstGeom>
        </p:spPr>
        <p:txBody>
          <a:bodyPr vert="horz" lIns="91440" tIns="45720" rIns="91440" bIns="45720" rtlCol="0" anchor="ct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3540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7015734" cy="2743200"/>
          </a:xfrm>
        </p:spPr>
        <p:txBody>
          <a:bodyPr anchor="b">
            <a:normAutofit/>
          </a:bodyPr>
          <a:lstStyle>
            <a:lvl1pPr>
              <a:defRPr sz="5400" b="1" spc="-10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3613151"/>
            <a:ext cx="7015734"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FFD58B-9BA7-4977-ABCD-C69BDB5B8D11}" type="datetimeFigureOut">
              <a:rPr lang="en-US" smtClean="0"/>
              <a:t>3/14/24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59963670-91CB-4325-8070-1E97CCD3EA5E}" type="slidenum">
              <a:rPr lang="en-US" smtClean="0"/>
              <a:t>‹#›</a:t>
            </a:fld>
            <a:endParaRPr lang="en-US"/>
          </a:p>
        </p:txBody>
      </p:sp>
      <p:sp>
        <p:nvSpPr>
          <p:cNvPr id="7" name="Rectangle 6">
            <a:extLst>
              <a:ext uri="{FF2B5EF4-FFF2-40B4-BE49-F238E27FC236}">
                <a16:creationId xmlns:a16="http://schemas.microsoft.com/office/drawing/2014/main" id="{2739D9FD-B1C9-684E-8973-BF3FDEBB0C48}"/>
              </a:ext>
            </a:extLst>
          </p:cNvPr>
          <p:cNvSpPr/>
          <p:nvPr/>
        </p:nvSpPr>
        <p:spPr>
          <a:xfrm>
            <a:off x="1" y="685800"/>
            <a:ext cx="457199"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525051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0BFFD58B-9BA7-4977-ABCD-C69BDB5B8D11}"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07895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685801"/>
            <a:ext cx="2606040" cy="1150958"/>
          </a:xfrm>
        </p:spPr>
        <p:txBody>
          <a:bodyPr anchor="b">
            <a:noAutofit/>
          </a:bodyPr>
          <a:lstStyle>
            <a:lvl1pPr marL="0" indent="0">
              <a:spcBef>
                <a:spcPts val="0"/>
              </a:spcBef>
              <a:buNone/>
              <a:defRPr sz="2800" b="1">
                <a:solidFill>
                  <a:schemeClr val="accent1"/>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2800"/>
            </a:lvl1pPr>
            <a:lvl2pPr>
              <a:defRPr sz="2000"/>
            </a:lvl2pPr>
            <a:lvl3pPr>
              <a:defRPr sz="1800"/>
            </a:lvl3pPr>
            <a:lvl4pPr>
              <a:defRPr sz="1800"/>
            </a:lvl4pPr>
            <a:lvl5pPr>
              <a:defRPr sz="18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BFFD58B-9BA7-4977-ABCD-C69BDB5B8D11}" type="datetimeFigureOut">
              <a:rPr lang="en-US" smtClean="0"/>
              <a:t>3/14/24</a:t>
            </a:fld>
            <a:endParaRPr lang="en-US"/>
          </a:p>
        </p:txBody>
      </p:sp>
      <p:sp>
        <p:nvSpPr>
          <p:cNvPr id="11" name="Footer Placeholder 10"/>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49746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BFFD58B-9BA7-4977-ABCD-C69BDB5B8D11}" type="datetimeFigureOut">
              <a:rPr lang="en-US" smtClean="0"/>
              <a:t>3/14/24</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99628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FFD58B-9BA7-4977-ABCD-C69BDB5B8D11}" type="datetimeFigureOut">
              <a:rPr lang="en-US" smtClean="0"/>
              <a:t>3/14/24</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255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800"/>
            </a:lvl1pPr>
            <a:lvl2pPr>
              <a:defRPr sz="2000"/>
            </a:lvl2pPr>
            <a:lvl3pPr>
              <a:defRPr sz="1800"/>
            </a:lvl3pPr>
            <a:lvl4pPr>
              <a:defRPr sz="1800"/>
            </a:lvl4pPr>
            <a:lvl5pPr>
              <a:defRPr sz="18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BFFD58B-9BA7-4977-ABCD-C69BDB5B8D11}"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56621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0BFFD58B-9BA7-4977-ABCD-C69BDB5B8D11}" type="datetimeFigureOut">
              <a:rPr lang="en-US" smtClean="0"/>
              <a:t>3/14/24</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Tree>
    <p:extLst>
      <p:ext uri="{BB962C8B-B14F-4D97-AF65-F5344CB8AC3E}">
        <p14:creationId xmlns:p14="http://schemas.microsoft.com/office/powerpoint/2010/main" val="418426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FFD58B-9BA7-4977-ABCD-C69BDB5B8D11}"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2102816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0662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FFD58B-9BA7-4977-ABCD-C69BDB5B8D11}" type="datetimeFigureOut">
              <a:rPr lang="en-US" smtClean="0"/>
              <a:t>3/14/24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59963670-91CB-4325-8070-1E97CCD3EA5E}" type="slidenum">
              <a:rPr lang="en-US" smtClean="0"/>
              <a:t>‹#›</a:t>
            </a:fld>
            <a:endParaRPr lang="en-US"/>
          </a:p>
        </p:txBody>
      </p:sp>
    </p:spTree>
    <p:extLst>
      <p:ext uri="{BB962C8B-B14F-4D97-AF65-F5344CB8AC3E}">
        <p14:creationId xmlns:p14="http://schemas.microsoft.com/office/powerpoint/2010/main" val="213415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mparison Layout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220E47A-C020-DE60-A9E7-5017913F04CD}"/>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3BB2CDF0-186F-85D3-4021-B432EDAC17F8}"/>
              </a:ext>
            </a:extLst>
          </p:cNvPr>
          <p:cNvSpPr>
            <a:spLocks noGrp="1"/>
          </p:cNvSpPr>
          <p:nvPr>
            <p:ph type="ftr" sz="quarter" idx="11"/>
          </p:nvPr>
        </p:nvSpPr>
        <p:spPr/>
        <p:txBody>
          <a:bodyPr/>
          <a:lstStyle/>
          <a:p>
            <a:endParaRPr lang="en-US"/>
          </a:p>
        </p:txBody>
      </p:sp>
      <p:sp>
        <p:nvSpPr>
          <p:cNvPr id="5" name="Text Placeholder 2">
            <a:extLst>
              <a:ext uri="{FF2B5EF4-FFF2-40B4-BE49-F238E27FC236}">
                <a16:creationId xmlns:a16="http://schemas.microsoft.com/office/drawing/2014/main" id="{CF24C346-A28C-C8E4-B39C-8E98C0EA49D1}"/>
              </a:ext>
            </a:extLst>
          </p:cNvPr>
          <p:cNvSpPr>
            <a:spLocks noGrp="1"/>
          </p:cNvSpPr>
          <p:nvPr>
            <p:ph type="body" idx="1"/>
          </p:nvPr>
        </p:nvSpPr>
        <p:spPr>
          <a:xfrm>
            <a:off x="627460" y="2048843"/>
            <a:ext cx="3868340"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3">
            <a:extLst>
              <a:ext uri="{FF2B5EF4-FFF2-40B4-BE49-F238E27FC236}">
                <a16:creationId xmlns:a16="http://schemas.microsoft.com/office/drawing/2014/main" id="{BA8942DF-8257-C512-F1F9-41E2E522FC73}"/>
              </a:ext>
            </a:extLst>
          </p:cNvPr>
          <p:cNvSpPr>
            <a:spLocks noGrp="1"/>
          </p:cNvSpPr>
          <p:nvPr>
            <p:ph sz="half" idx="2"/>
          </p:nvPr>
        </p:nvSpPr>
        <p:spPr>
          <a:xfrm>
            <a:off x="629842" y="2971800"/>
            <a:ext cx="3868340"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64B5BCDA-6E9E-66AA-6037-0B4BE9E9B891}"/>
              </a:ext>
            </a:extLst>
          </p:cNvPr>
          <p:cNvSpPr>
            <a:spLocks noGrp="1"/>
          </p:cNvSpPr>
          <p:nvPr>
            <p:ph type="body" sz="quarter" idx="3"/>
          </p:nvPr>
        </p:nvSpPr>
        <p:spPr>
          <a:xfrm>
            <a:off x="4629150" y="2048843"/>
            <a:ext cx="3887391" cy="904875"/>
          </a:xfrm>
        </p:spPr>
        <p:txBody>
          <a:bodyPr anchor="b">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Content Placeholder 5">
            <a:extLst>
              <a:ext uri="{FF2B5EF4-FFF2-40B4-BE49-F238E27FC236}">
                <a16:creationId xmlns:a16="http://schemas.microsoft.com/office/drawing/2014/main" id="{88DB153D-2DC3-4BCA-D213-379FD9BE00B7}"/>
              </a:ext>
            </a:extLst>
          </p:cNvPr>
          <p:cNvSpPr>
            <a:spLocks noGrp="1"/>
          </p:cNvSpPr>
          <p:nvPr>
            <p:ph sz="quarter" idx="4"/>
          </p:nvPr>
        </p:nvSpPr>
        <p:spPr>
          <a:xfrm>
            <a:off x="4629150" y="2971800"/>
            <a:ext cx="3887391" cy="32178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F5017C6-A274-3584-1B86-A5B69C16F11A}"/>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8748A5EF-8972-08B4-0F90-97A73A6AE259}"/>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Logo&#10;&#10;Description automatically generated">
            <a:extLst>
              <a:ext uri="{FF2B5EF4-FFF2-40B4-BE49-F238E27FC236}">
                <a16:creationId xmlns:a16="http://schemas.microsoft.com/office/drawing/2014/main" id="{E8C92A13-3809-01EC-3FD2-4802A19F2E40}"/>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11" name="Title 1">
            <a:extLst>
              <a:ext uri="{FF2B5EF4-FFF2-40B4-BE49-F238E27FC236}">
                <a16:creationId xmlns:a16="http://schemas.microsoft.com/office/drawing/2014/main" id="{9B07BD32-C2DD-0295-168C-924B2016915D}"/>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0743179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Only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4872B863-9A62-9D0D-BF3E-435D37FBE54F}"/>
              </a:ext>
            </a:extLst>
          </p:cNvPr>
          <p:cNvSpPr/>
          <p:nvPr/>
        </p:nvSpPr>
        <p:spPr>
          <a:xfrm>
            <a:off x="-1" y="365126"/>
            <a:ext cx="7298872" cy="1325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a:extLst>
              <a:ext uri="{FF2B5EF4-FFF2-40B4-BE49-F238E27FC236}">
                <a16:creationId xmlns:a16="http://schemas.microsoft.com/office/drawing/2014/main" id="{5D32BD13-F1CD-2655-AD2C-1E9D0EEAA5A0}"/>
              </a:ext>
            </a:extLst>
          </p:cNvPr>
          <p:cNvSpPr/>
          <p:nvPr/>
        </p:nvSpPr>
        <p:spPr>
          <a:xfrm>
            <a:off x="7347858" y="365126"/>
            <a:ext cx="1796143" cy="13255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10;&#10;Description automatically generated">
            <a:extLst>
              <a:ext uri="{FF2B5EF4-FFF2-40B4-BE49-F238E27FC236}">
                <a16:creationId xmlns:a16="http://schemas.microsoft.com/office/drawing/2014/main" id="{84AB93CE-8921-2C09-4AED-6B7964F82F7E}"/>
              </a:ext>
            </a:extLst>
          </p:cNvPr>
          <p:cNvPicPr>
            <a:picLocks noChangeAspect="1"/>
          </p:cNvPicPr>
          <p:nvPr/>
        </p:nvPicPr>
        <p:blipFill>
          <a:blip r:embed="rId2"/>
          <a:stretch>
            <a:fillRect/>
          </a:stretch>
        </p:blipFill>
        <p:spPr>
          <a:xfrm>
            <a:off x="7772400" y="6349703"/>
            <a:ext cx="1233516" cy="340346"/>
          </a:xfrm>
          <a:prstGeom prst="rect">
            <a:avLst/>
          </a:prstGeom>
        </p:spPr>
      </p:pic>
      <p:sp>
        <p:nvSpPr>
          <p:cNvPr id="2" name="Title 1">
            <a:extLst>
              <a:ext uri="{FF2B5EF4-FFF2-40B4-BE49-F238E27FC236}">
                <a16:creationId xmlns:a16="http://schemas.microsoft.com/office/drawing/2014/main" id="{9A951DF1-A573-65B1-56E7-AAE29EFBC853}"/>
              </a:ext>
            </a:extLst>
          </p:cNvPr>
          <p:cNvSpPr>
            <a:spLocks noGrp="1"/>
          </p:cNvSpPr>
          <p:nvPr>
            <p:ph type="title"/>
          </p:nvPr>
        </p:nvSpPr>
        <p:spPr>
          <a:xfrm>
            <a:off x="457200" y="534441"/>
            <a:ext cx="6337980" cy="1111796"/>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8591916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Research presention no titl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8" name="Content Placeholder 2">
            <a:extLst>
              <a:ext uri="{FF2B5EF4-FFF2-40B4-BE49-F238E27FC236}">
                <a16:creationId xmlns:a16="http://schemas.microsoft.com/office/drawing/2014/main" id="{F4E0E83A-50AE-80E5-3345-3435C6C4586A}"/>
              </a:ext>
            </a:extLst>
          </p:cNvPr>
          <p:cNvSpPr>
            <a:spLocks noGrp="1"/>
          </p:cNvSpPr>
          <p:nvPr>
            <p:ph idx="1"/>
          </p:nvPr>
        </p:nvSpPr>
        <p:spPr>
          <a:xfrm>
            <a:off x="457200" y="228601"/>
            <a:ext cx="8229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5A4A7BD-65A9-1C7C-FB92-0218423C52D9}"/>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8786806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Research presention no title 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BBBE980-F303-8C51-A216-C5BA760C98A5}"/>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0B84782E-8C8D-5AC1-1BAC-879F828ADF41}"/>
              </a:ext>
            </a:extLst>
          </p:cNvPr>
          <p:cNvSpPr>
            <a:spLocks noGrp="1"/>
          </p:cNvSpPr>
          <p:nvPr>
            <p:ph type="ftr" sz="quarter" idx="11"/>
          </p:nvPr>
        </p:nvSpPr>
        <p:spPr/>
        <p:txBody>
          <a:bodyPr/>
          <a:lstStyle/>
          <a:p>
            <a:endParaRPr lang="en-US"/>
          </a:p>
        </p:txBody>
      </p:sp>
      <p:sp>
        <p:nvSpPr>
          <p:cNvPr id="6" name="Content Placeholder 2">
            <a:extLst>
              <a:ext uri="{FF2B5EF4-FFF2-40B4-BE49-F238E27FC236}">
                <a16:creationId xmlns:a16="http://schemas.microsoft.com/office/drawing/2014/main" id="{4778AB91-A682-7F17-FEC5-65EC4BEAF723}"/>
              </a:ext>
            </a:extLst>
          </p:cNvPr>
          <p:cNvSpPr>
            <a:spLocks noGrp="1"/>
          </p:cNvSpPr>
          <p:nvPr>
            <p:ph sz="half" idx="1"/>
          </p:nvPr>
        </p:nvSpPr>
        <p:spPr>
          <a:xfrm>
            <a:off x="457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008BDA23-EDBF-8B42-A4DC-AD22A9D400EC}"/>
              </a:ext>
            </a:extLst>
          </p:cNvPr>
          <p:cNvSpPr>
            <a:spLocks noGrp="1"/>
          </p:cNvSpPr>
          <p:nvPr>
            <p:ph sz="half" idx="2"/>
          </p:nvPr>
        </p:nvSpPr>
        <p:spPr>
          <a:xfrm>
            <a:off x="5029200" y="228601"/>
            <a:ext cx="3657600" cy="594836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10;&#10;Description automatically generated">
            <a:extLst>
              <a:ext uri="{FF2B5EF4-FFF2-40B4-BE49-F238E27FC236}">
                <a16:creationId xmlns:a16="http://schemas.microsoft.com/office/drawing/2014/main" id="{00992917-D77A-8B37-F3EF-1700F5D41D55}"/>
              </a:ext>
            </a:extLst>
          </p:cNvPr>
          <p:cNvPicPr>
            <a:picLocks noChangeAspect="1"/>
          </p:cNvPicPr>
          <p:nvPr/>
        </p:nvPicPr>
        <p:blipFill>
          <a:blip r:embed="rId2"/>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373701021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5" name="Content Placeholder 2">
            <a:extLst>
              <a:ext uri="{FF2B5EF4-FFF2-40B4-BE49-F238E27FC236}">
                <a16:creationId xmlns:a16="http://schemas.microsoft.com/office/drawing/2014/main" id="{F0A710DF-67E4-CDFA-814E-3D81E8543E06}"/>
              </a:ext>
            </a:extLst>
          </p:cNvPr>
          <p:cNvSpPr>
            <a:spLocks noGrp="1"/>
          </p:cNvSpPr>
          <p:nvPr>
            <p:ph sz="half" idx="1"/>
          </p:nvPr>
        </p:nvSpPr>
        <p:spPr>
          <a:xfrm>
            <a:off x="2900934"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a:extLst>
              <a:ext uri="{FF2B5EF4-FFF2-40B4-BE49-F238E27FC236}">
                <a16:creationId xmlns:a16="http://schemas.microsoft.com/office/drawing/2014/main" id="{26DA0391-58A8-044B-AED3-EB6EFF71C13E}"/>
              </a:ext>
            </a:extLst>
          </p:cNvPr>
          <p:cNvSpPr>
            <a:spLocks noGrp="1"/>
          </p:cNvSpPr>
          <p:nvPr>
            <p:ph sz="half" idx="12"/>
          </p:nvPr>
        </p:nvSpPr>
        <p:spPr>
          <a:xfrm>
            <a:off x="5863590" y="868680"/>
            <a:ext cx="2606040" cy="512064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023449"/>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ntent w/titl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377440"/>
          </a:xfrm>
        </p:spPr>
        <p:txBody>
          <a:bodyPr anchor="b">
            <a:normAutofit/>
          </a:bodyPr>
          <a:lstStyle>
            <a:lvl1pPr>
              <a:lnSpc>
                <a:spcPct val="100000"/>
              </a:lnSpc>
              <a:defRPr sz="3200" b="1" baseline="0"/>
            </a:lvl1pPr>
          </a:lstStyle>
          <a:p>
            <a:r>
              <a:rPr lang="en-US"/>
              <a:t>Click to edit Master title style</a:t>
            </a:r>
            <a:endParaRPr lang="en-US" dirty="0"/>
          </a:p>
        </p:txBody>
      </p:sp>
      <p:sp>
        <p:nvSpPr>
          <p:cNvPr id="4" name="Text Placeholder 3"/>
          <p:cNvSpPr>
            <a:spLocks noGrp="1"/>
          </p:cNvSpPr>
          <p:nvPr>
            <p:ph type="body" sz="half" idx="2"/>
          </p:nvPr>
        </p:nvSpPr>
        <p:spPr>
          <a:xfrm>
            <a:off x="192024" y="3494176"/>
            <a:ext cx="2125980" cy="2321990"/>
          </a:xfrm>
        </p:spPr>
        <p:txBody>
          <a:bodyPr anchor="t">
            <a:normAutofit/>
          </a:bodyPr>
          <a:lstStyle>
            <a:lvl1pPr marL="0" indent="0">
              <a:lnSpc>
                <a:spcPct val="100000"/>
              </a:lnSpc>
              <a:buNone/>
              <a:defRPr sz="2100">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p:txBody>
          <a:bodyPr/>
          <a:lstStyle/>
          <a:p>
            <a:fld id="{5BB16017-14D2-AA4A-A4D5-00E73FBB99F7}" type="datetimeFigureOut">
              <a:rPr lang="en-US" smtClean="0"/>
              <a:t>3/14/24</a:t>
            </a:fld>
            <a:endParaRPr lang="en-US"/>
          </a:p>
        </p:txBody>
      </p:sp>
      <p:sp>
        <p:nvSpPr>
          <p:cNvPr id="9" name="Footer Placeholder 8"/>
          <p:cNvSpPr>
            <a:spLocks noGrp="1"/>
          </p:cNvSpPr>
          <p:nvPr>
            <p:ph type="ftr" sz="quarter" idx="11"/>
          </p:nvPr>
        </p:nvSpPr>
        <p:spPr/>
        <p:txBody>
          <a:bodyPr/>
          <a:lstStyle/>
          <a:p>
            <a:endParaRPr lang="en-US"/>
          </a:p>
        </p:txBody>
      </p:sp>
      <p:sp>
        <p:nvSpPr>
          <p:cNvPr id="3" name="Text Placeholder 2">
            <a:extLst>
              <a:ext uri="{FF2B5EF4-FFF2-40B4-BE49-F238E27FC236}">
                <a16:creationId xmlns:a16="http://schemas.microsoft.com/office/drawing/2014/main" id="{D63FC0FE-AD08-F1F4-ED14-6BE5A23167B3}"/>
              </a:ext>
            </a:extLst>
          </p:cNvPr>
          <p:cNvSpPr>
            <a:spLocks noGrp="1"/>
          </p:cNvSpPr>
          <p:nvPr>
            <p:ph type="body" idx="1"/>
          </p:nvPr>
        </p:nvSpPr>
        <p:spPr>
          <a:xfrm>
            <a:off x="2900934" y="685800"/>
            <a:ext cx="2606040" cy="1145506"/>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Content Placeholder 3">
            <a:extLst>
              <a:ext uri="{FF2B5EF4-FFF2-40B4-BE49-F238E27FC236}">
                <a16:creationId xmlns:a16="http://schemas.microsoft.com/office/drawing/2014/main" id="{933E0B12-985B-CD63-10A2-B08D28FC8277}"/>
              </a:ext>
            </a:extLst>
          </p:cNvPr>
          <p:cNvSpPr>
            <a:spLocks noGrp="1"/>
          </p:cNvSpPr>
          <p:nvPr>
            <p:ph sz="half" idx="12"/>
          </p:nvPr>
        </p:nvSpPr>
        <p:spPr>
          <a:xfrm>
            <a:off x="2900934"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C508AEAE-0465-1085-2826-8C7AEA1F415D}"/>
              </a:ext>
            </a:extLst>
          </p:cNvPr>
          <p:cNvSpPr>
            <a:spLocks noGrp="1"/>
          </p:cNvSpPr>
          <p:nvPr>
            <p:ph type="body" sz="quarter" idx="3"/>
          </p:nvPr>
        </p:nvSpPr>
        <p:spPr>
          <a:xfrm>
            <a:off x="5863847" y="685801"/>
            <a:ext cx="2606040" cy="1150957"/>
          </a:xfrm>
        </p:spPr>
        <p:txBody>
          <a:bodyPr anchor="b">
            <a:noAutofit/>
          </a:bodyPr>
          <a:lstStyle>
            <a:lvl1pPr marL="0" indent="0">
              <a:spcBef>
                <a:spcPts val="0"/>
              </a:spcBef>
              <a:buNone/>
              <a:defRPr sz="2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a:extLst>
              <a:ext uri="{FF2B5EF4-FFF2-40B4-BE49-F238E27FC236}">
                <a16:creationId xmlns:a16="http://schemas.microsoft.com/office/drawing/2014/main" id="{6E3E8EFE-5761-E017-4FE8-801C91B6F5CA}"/>
              </a:ext>
            </a:extLst>
          </p:cNvPr>
          <p:cNvSpPr>
            <a:spLocks noGrp="1"/>
          </p:cNvSpPr>
          <p:nvPr>
            <p:ph sz="quarter" idx="4"/>
          </p:nvPr>
        </p:nvSpPr>
        <p:spPr>
          <a:xfrm>
            <a:off x="5863847" y="1930936"/>
            <a:ext cx="2606040" cy="4023360"/>
          </a:xfrm>
        </p:spPr>
        <p:txBody>
          <a:bodyPr/>
          <a:lstStyle>
            <a:lvl1pPr>
              <a:lnSpc>
                <a:spcPct val="100000"/>
              </a:lnSpc>
              <a:defRPr sz="2800"/>
            </a:lvl1pPr>
            <a:lvl2pPr>
              <a:lnSpc>
                <a:spcPct val="100000"/>
              </a:lnSpc>
              <a:defRPr sz="2000"/>
            </a:lvl2pPr>
            <a:lvl3pPr>
              <a:lnSpc>
                <a:spcPct val="100000"/>
              </a:lnSpc>
              <a:defRPr sz="1800"/>
            </a:lvl3pPr>
            <a:lvl4pPr>
              <a:lnSpc>
                <a:spcPct val="100000"/>
              </a:lnSpc>
              <a:defRPr sz="1800"/>
            </a:lvl4pPr>
            <a:lvl5pPr>
              <a:lnSpc>
                <a:spcPct val="100000"/>
              </a:lnSpc>
              <a:defRPr sz="180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2100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01 Body ">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p:nvPr>
        </p:nvSpPr>
        <p:spPr>
          <a:xfrm>
            <a:off x="628650" y="459466"/>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287613"/>
            <a:ext cx="7886700" cy="4629093"/>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7282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endParaRPr lang="en-US" dirty="0"/>
          </a:p>
        </p:txBody>
      </p:sp>
    </p:spTree>
    <p:extLst>
      <p:ext uri="{BB962C8B-B14F-4D97-AF65-F5344CB8AC3E}">
        <p14:creationId xmlns:p14="http://schemas.microsoft.com/office/powerpoint/2010/main" val="149453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68"/>
            <a:ext cx="7886700" cy="367847"/>
          </a:xfrm>
          <a:prstGeom prst="rect">
            <a:avLst/>
          </a:prstGeom>
        </p:spPr>
        <p:txBody>
          <a:bodyPr vert="horz" lIns="91440" tIns="45720" rIns="91440" bIns="45720" rtlCol="0" anchor="ctr">
            <a:noAutofit/>
          </a:bodyPr>
          <a:lstStyle>
            <a:lvl1pPr>
              <a:defRPr sz="36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6"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5"/>
            <a:ext cx="7886700" cy="4629093"/>
          </a:xfrm>
          <a:prstGeom prst="rect">
            <a:avLst/>
          </a:prstGeom>
        </p:spPr>
        <p:txBody>
          <a:bodyPr/>
          <a:lstStyle>
            <a:lvl1pPr>
              <a:lnSpc>
                <a:spcPct val="100000"/>
              </a:lnSpc>
              <a:spcBef>
                <a:spcPts val="0"/>
              </a:spcBef>
              <a:spcAft>
                <a:spcPts val="600"/>
              </a:spcAft>
              <a:defRPr sz="2800">
                <a:solidFill>
                  <a:srgbClr val="000000"/>
                </a:solidFill>
                <a:latin typeface="Calibri" panose="020F0502020204030204" pitchFamily="34" charset="0"/>
              </a:defRPr>
            </a:lvl1pPr>
            <a:lvl2pPr>
              <a:lnSpc>
                <a:spcPct val="100000"/>
              </a:lnSpc>
              <a:spcBef>
                <a:spcPts val="0"/>
              </a:spcBef>
              <a:spcAft>
                <a:spcPts val="600"/>
              </a:spcAft>
              <a:defRPr sz="2800">
                <a:solidFill>
                  <a:srgbClr val="000000"/>
                </a:solidFill>
                <a:latin typeface="Calibri" panose="020F0502020204030204" pitchFamily="34" charset="0"/>
              </a:defRPr>
            </a:lvl2pPr>
            <a:lvl3pPr>
              <a:lnSpc>
                <a:spcPct val="100000"/>
              </a:lnSpc>
              <a:spcBef>
                <a:spcPts val="0"/>
              </a:spcBef>
              <a:spcAft>
                <a:spcPts val="600"/>
              </a:spcAft>
              <a:defRPr sz="2400">
                <a:solidFill>
                  <a:srgbClr val="000000"/>
                </a:solidFill>
                <a:latin typeface="Calibri" panose="020F0502020204030204" pitchFamily="34" charset="0"/>
              </a:defRPr>
            </a:lvl3pPr>
            <a:lvl4pPr>
              <a:lnSpc>
                <a:spcPct val="100000"/>
              </a:lnSpc>
              <a:spcBef>
                <a:spcPts val="0"/>
              </a:spcBef>
              <a:spcAft>
                <a:spcPts val="600"/>
              </a:spcAft>
              <a:defRPr sz="2000">
                <a:solidFill>
                  <a:srgbClr val="000000"/>
                </a:solidFill>
                <a:latin typeface="Calibri" panose="020F0502020204030204" pitchFamily="34" charset="0"/>
              </a:defRPr>
            </a:lvl4pPr>
            <a:lvl5pPr>
              <a:lnSpc>
                <a:spcPct val="100000"/>
              </a:lnSpc>
              <a:spcBef>
                <a:spcPts val="0"/>
              </a:spcBef>
              <a:spcAft>
                <a:spcPts val="600"/>
              </a:spcAft>
              <a:defRPr sz="20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1720CC4E-482B-47B2-A3BB-9FBE1D59AF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31" y="6281159"/>
            <a:ext cx="1308587" cy="361060"/>
          </a:xfrm>
          <a:prstGeom prst="rect">
            <a:avLst/>
          </a:prstGeom>
        </p:spPr>
      </p:pic>
    </p:spTree>
    <p:extLst>
      <p:ext uri="{BB962C8B-B14F-4D97-AF65-F5344CB8AC3E}">
        <p14:creationId xmlns:p14="http://schemas.microsoft.com/office/powerpoint/2010/main" val="808748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2 Body - two lin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
        <p:nvSpPr>
          <p:cNvPr id="6" name="Text Placeholder 11">
            <a:extLst>
              <a:ext uri="{FF2B5EF4-FFF2-40B4-BE49-F238E27FC236}">
                <a16:creationId xmlns:a16="http://schemas.microsoft.com/office/drawing/2014/main" id="{31F6D984-A26D-4FA7-A107-9314A69FE773}"/>
              </a:ext>
            </a:extLst>
          </p:cNvPr>
          <p:cNvSpPr>
            <a:spLocks noGrp="1"/>
          </p:cNvSpPr>
          <p:nvPr>
            <p:ph type="body" sz="quarter" idx="10"/>
          </p:nvPr>
        </p:nvSpPr>
        <p:spPr>
          <a:xfrm>
            <a:off x="628650" y="1699972"/>
            <a:ext cx="7886700" cy="4216734"/>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262788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Conclus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541A6AF-592B-0363-14C6-75EADF857589}"/>
              </a:ext>
            </a:extLst>
          </p:cNvPr>
          <p:cNvSpPr>
            <a:spLocks noGrp="1"/>
          </p:cNvSpPr>
          <p:nvPr>
            <p:ph type="dt" sz="half" idx="10"/>
          </p:nvPr>
        </p:nvSpPr>
        <p:spPr/>
        <p:txBody>
          <a:bodyPr/>
          <a:lstStyle/>
          <a:p>
            <a:fld id="{5BB16017-14D2-AA4A-A4D5-00E73FBB99F7}" type="datetimeFigureOut">
              <a:rPr lang="en-US" smtClean="0"/>
              <a:t>3/14/24</a:t>
            </a:fld>
            <a:endParaRPr lang="en-US"/>
          </a:p>
        </p:txBody>
      </p:sp>
      <p:sp>
        <p:nvSpPr>
          <p:cNvPr id="4" name="Footer Placeholder 3">
            <a:extLst>
              <a:ext uri="{FF2B5EF4-FFF2-40B4-BE49-F238E27FC236}">
                <a16:creationId xmlns:a16="http://schemas.microsoft.com/office/drawing/2014/main" id="{22F25F78-38D5-9BF8-C7F5-B8753861091F}"/>
              </a:ext>
            </a:extLst>
          </p:cNvPr>
          <p:cNvSpPr>
            <a:spLocks noGrp="1"/>
          </p:cNvSpPr>
          <p:nvPr>
            <p:ph type="ftr" sz="quarter" idx="11"/>
          </p:nvPr>
        </p:nvSpPr>
        <p:spPr/>
        <p:txBody>
          <a:bodyPr/>
          <a:lstStyle/>
          <a:p>
            <a:endParaRPr lang="en-US" dirty="0"/>
          </a:p>
        </p:txBody>
      </p:sp>
      <p:sp>
        <p:nvSpPr>
          <p:cNvPr id="6" name="Rectangle 5">
            <a:extLst>
              <a:ext uri="{FF2B5EF4-FFF2-40B4-BE49-F238E27FC236}">
                <a16:creationId xmlns:a16="http://schemas.microsoft.com/office/drawing/2014/main" id="{78FDE4EB-B4A8-5BBA-E9B3-5E745A5B8D88}"/>
              </a:ext>
            </a:extLst>
          </p:cNvPr>
          <p:cNvSpPr/>
          <p:nvPr userDrawn="1"/>
        </p:nvSpPr>
        <p:spPr>
          <a:xfrm>
            <a:off x="0" y="1"/>
            <a:ext cx="17590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1350" dirty="0"/>
          </a:p>
        </p:txBody>
      </p:sp>
      <p:sp>
        <p:nvSpPr>
          <p:cNvPr id="11" name="Title 1">
            <a:extLst>
              <a:ext uri="{FF2B5EF4-FFF2-40B4-BE49-F238E27FC236}">
                <a16:creationId xmlns:a16="http://schemas.microsoft.com/office/drawing/2014/main" id="{D4C61DC9-DEB2-FEC8-6108-6B6A00D2A923}"/>
              </a:ext>
            </a:extLst>
          </p:cNvPr>
          <p:cNvSpPr>
            <a:spLocks noGrp="1"/>
          </p:cNvSpPr>
          <p:nvPr>
            <p:ph type="title" hasCustomPrompt="1"/>
          </p:nvPr>
        </p:nvSpPr>
        <p:spPr>
          <a:xfrm>
            <a:off x="457200" y="5715000"/>
            <a:ext cx="8229600" cy="457200"/>
          </a:xfrm>
        </p:spPr>
        <p:txBody>
          <a:bodyPr anchor="b">
            <a:normAutofit/>
          </a:bodyPr>
          <a:lstStyle>
            <a:lvl1pPr algn="ctr">
              <a:lnSpc>
                <a:spcPct val="100000"/>
              </a:lnSpc>
              <a:defRPr sz="2100" b="0" spc="-75" baseline="0">
                <a:solidFill>
                  <a:schemeClr val="tx2"/>
                </a:solidFill>
              </a:defRPr>
            </a:lvl1pPr>
          </a:lstStyle>
          <a:p>
            <a:r>
              <a:rPr lang="en-US" dirty="0"/>
              <a:t>Presenter contact info</a:t>
            </a:r>
          </a:p>
        </p:txBody>
      </p:sp>
      <p:sp>
        <p:nvSpPr>
          <p:cNvPr id="22" name="Text Placeholder 21">
            <a:extLst>
              <a:ext uri="{FF2B5EF4-FFF2-40B4-BE49-F238E27FC236}">
                <a16:creationId xmlns:a16="http://schemas.microsoft.com/office/drawing/2014/main" id="{7DA8400F-FE9E-8A09-A56C-CFC79BF0DEFA}"/>
              </a:ext>
            </a:extLst>
          </p:cNvPr>
          <p:cNvSpPr>
            <a:spLocks noGrp="1"/>
          </p:cNvSpPr>
          <p:nvPr>
            <p:ph type="body" sz="quarter" idx="12" hasCustomPrompt="1"/>
          </p:nvPr>
        </p:nvSpPr>
        <p:spPr>
          <a:xfrm>
            <a:off x="457200" y="228600"/>
            <a:ext cx="8229600" cy="1828800"/>
          </a:xfrm>
        </p:spPr>
        <p:txBody>
          <a:bodyPr>
            <a:noAutofit/>
          </a:bodyPr>
          <a:lstStyle>
            <a:lvl1pPr marL="0" indent="0" algn="ctr">
              <a:buNone/>
              <a:defRPr sz="4050" b="1">
                <a:solidFill>
                  <a:schemeClr val="accent1"/>
                </a:solidFill>
              </a:defRPr>
            </a:lvl1pPr>
          </a:lstStyle>
          <a:p>
            <a:pPr lvl="0"/>
            <a:r>
              <a:rPr lang="en-US" dirty="0"/>
              <a:t>Conclusion (thank you, questions?, </a:t>
            </a:r>
            <a:r>
              <a:rPr lang="en-US" dirty="0" err="1"/>
              <a:t>etc</a:t>
            </a:r>
            <a:r>
              <a:rPr lang="en-US" dirty="0"/>
              <a:t>)</a:t>
            </a:r>
          </a:p>
        </p:txBody>
      </p:sp>
      <p:pic>
        <p:nvPicPr>
          <p:cNvPr id="7" name="Picture 6" descr="Graphical user interface, text, application, chat or text message">
            <a:extLst>
              <a:ext uri="{FF2B5EF4-FFF2-40B4-BE49-F238E27FC236}">
                <a16:creationId xmlns:a16="http://schemas.microsoft.com/office/drawing/2014/main" id="{09082D56-4BFE-E60E-BB8E-9D3D2B6E5995}"/>
              </a:ext>
            </a:extLst>
          </p:cNvPr>
          <p:cNvPicPr>
            <a:picLocks noChangeAspect="1"/>
          </p:cNvPicPr>
          <p:nvPr userDrawn="1"/>
        </p:nvPicPr>
        <p:blipFill>
          <a:blip r:embed="rId2"/>
          <a:stretch>
            <a:fillRect/>
          </a:stretch>
        </p:blipFill>
        <p:spPr>
          <a:xfrm>
            <a:off x="1632700" y="1556889"/>
            <a:ext cx="6342901" cy="4017272"/>
          </a:xfrm>
          <a:prstGeom prst="rect">
            <a:avLst/>
          </a:prstGeom>
        </p:spPr>
      </p:pic>
      <p:pic>
        <p:nvPicPr>
          <p:cNvPr id="2" name="Picture 1" descr="Logo&#10;&#10;Description automatically generated">
            <a:extLst>
              <a:ext uri="{FF2B5EF4-FFF2-40B4-BE49-F238E27FC236}">
                <a16:creationId xmlns:a16="http://schemas.microsoft.com/office/drawing/2014/main" id="{8C677286-2203-8A89-F2D6-88A71EC0A110}"/>
              </a:ext>
            </a:extLst>
          </p:cNvPr>
          <p:cNvPicPr>
            <a:picLocks noChangeAspect="1"/>
          </p:cNvPicPr>
          <p:nvPr userDrawn="1"/>
        </p:nvPicPr>
        <p:blipFill>
          <a:blip r:embed="rId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78159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0CFD-BA4E-4157-9E3C-9AE7B130789A}"/>
              </a:ext>
            </a:extLst>
          </p:cNvPr>
          <p:cNvSpPr>
            <a:spLocks noGrp="1"/>
          </p:cNvSpPr>
          <p:nvPr>
            <p:ph type="title"/>
          </p:nvPr>
        </p:nvSpPr>
        <p:spPr>
          <a:xfrm>
            <a:off x="628650" y="365126"/>
            <a:ext cx="7886700" cy="507439"/>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287757"/>
            <a:ext cx="3867150" cy="4628949"/>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52CA0642-08D1-48E1-ACE7-BF8D7C497BE3}"/>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135019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Body - two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B9427-14FC-4088-9437-022BF634864F}"/>
              </a:ext>
            </a:extLst>
          </p:cNvPr>
          <p:cNvSpPr>
            <a:spLocks noGrp="1"/>
          </p:cNvSpPr>
          <p:nvPr>
            <p:ph sz="half" idx="1"/>
          </p:nvPr>
        </p:nvSpPr>
        <p:spPr>
          <a:xfrm>
            <a:off x="62865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4B08BEA-233E-4912-831E-52DD2851F0DF}"/>
              </a:ext>
            </a:extLst>
          </p:cNvPr>
          <p:cNvSpPr>
            <a:spLocks noGrp="1"/>
          </p:cNvSpPr>
          <p:nvPr>
            <p:ph sz="half" idx="2"/>
          </p:nvPr>
        </p:nvSpPr>
        <p:spPr>
          <a:xfrm>
            <a:off x="4648200" y="1701366"/>
            <a:ext cx="3867150" cy="421534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a:extLst>
              <a:ext uri="{FF2B5EF4-FFF2-40B4-BE49-F238E27FC236}">
                <a16:creationId xmlns:a16="http://schemas.microsoft.com/office/drawing/2014/main" id="{FD95510C-3806-4652-848B-F26519286C42}"/>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8" name="Straight Connector 7">
            <a:extLst>
              <a:ext uri="{FF2B5EF4-FFF2-40B4-BE49-F238E27FC236}">
                <a16:creationId xmlns:a16="http://schemas.microsoft.com/office/drawing/2014/main" id="{252D96B1-6B68-4216-B73C-219B0DEE530B}"/>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49114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Bod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A395-AE3F-4904-B873-9A418376EF9F}"/>
              </a:ext>
            </a:extLst>
          </p:cNvPr>
          <p:cNvSpPr>
            <a:spLocks noGrp="1"/>
          </p:cNvSpPr>
          <p:nvPr>
            <p:ph type="title"/>
          </p:nvPr>
        </p:nvSpPr>
        <p:spPr>
          <a:xfrm>
            <a:off x="630238" y="365125"/>
            <a:ext cx="7886700" cy="555251"/>
          </a:xfrm>
          <a:prstGeom prst="rect">
            <a:avLst/>
          </a:prstGeom>
        </p:spPr>
        <p:txBody>
          <a:bodyPr/>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284941"/>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1704231"/>
            <a:ext cx="3868737"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284941"/>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1704231"/>
            <a:ext cx="3887788" cy="4208275"/>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E04186E-A9D1-40C2-936A-05AB197194A9}"/>
              </a:ext>
            </a:extLst>
          </p:cNvPr>
          <p:cNvCxnSpPr>
            <a:cxnSpLocks/>
          </p:cNvCxnSpPr>
          <p:nvPr userDrawn="1"/>
        </p:nvCxnSpPr>
        <p:spPr>
          <a:xfrm>
            <a:off x="692935" y="945494"/>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63645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6 Body - two lin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9762BD-39C0-45CE-A1D0-6A67EF79628D}"/>
              </a:ext>
            </a:extLst>
          </p:cNvPr>
          <p:cNvSpPr>
            <a:spLocks noGrp="1"/>
          </p:cNvSpPr>
          <p:nvPr>
            <p:ph type="body" idx="1"/>
          </p:nvPr>
        </p:nvSpPr>
        <p:spPr>
          <a:xfrm>
            <a:off x="630238" y="1691354"/>
            <a:ext cx="3868737"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C28A0A1-7693-4753-B7E4-C7EA1B352A2A}"/>
              </a:ext>
            </a:extLst>
          </p:cNvPr>
          <p:cNvSpPr>
            <a:spLocks noGrp="1"/>
          </p:cNvSpPr>
          <p:nvPr>
            <p:ph sz="half" idx="2"/>
          </p:nvPr>
        </p:nvSpPr>
        <p:spPr>
          <a:xfrm>
            <a:off x="630238" y="2110645"/>
            <a:ext cx="3868737"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443B6B9-35C6-429D-9DE7-2629F70D7E42}"/>
              </a:ext>
            </a:extLst>
          </p:cNvPr>
          <p:cNvSpPr>
            <a:spLocks noGrp="1"/>
          </p:cNvSpPr>
          <p:nvPr>
            <p:ph type="body" sz="quarter" idx="3"/>
          </p:nvPr>
        </p:nvSpPr>
        <p:spPr>
          <a:xfrm>
            <a:off x="4629150" y="1691354"/>
            <a:ext cx="3887788" cy="419289"/>
          </a:xfrm>
          <a:prstGeom prst="rect">
            <a:avLst/>
          </a:prstGeom>
        </p:spPr>
        <p:txBody>
          <a:bodyPr anchor="b"/>
          <a:lstStyle>
            <a:lvl1pPr marL="0" indent="0">
              <a:buNone/>
              <a:defRPr sz="2300" b="1">
                <a:solidFill>
                  <a:srgbClr val="000000"/>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A79D4D1-3D40-4EB3-87BE-66DCD06F3399}"/>
              </a:ext>
            </a:extLst>
          </p:cNvPr>
          <p:cNvSpPr>
            <a:spLocks noGrp="1"/>
          </p:cNvSpPr>
          <p:nvPr>
            <p:ph sz="quarter" idx="4"/>
          </p:nvPr>
        </p:nvSpPr>
        <p:spPr>
          <a:xfrm>
            <a:off x="4629150" y="2110645"/>
            <a:ext cx="3887788" cy="3814680"/>
          </a:xfrm>
          <a:prstGeom prst="rect">
            <a:avLst/>
          </a:prstGeom>
        </p:spPr>
        <p:txBody>
          <a:bodyPr/>
          <a:lstStyle>
            <a:lvl1pPr>
              <a:defRPr>
                <a:solidFill>
                  <a:srgbClr val="000000"/>
                </a:solidFill>
                <a:latin typeface="Calibri" panose="020F0502020204030204" pitchFamily="34" charset="0"/>
                <a:cs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defRPr>
            </a:lvl2pPr>
            <a:lvl3pPr>
              <a:defRPr>
                <a:solidFill>
                  <a:srgbClr val="000000"/>
                </a:solidFill>
                <a:latin typeface="Calibri" panose="020F0502020204030204" pitchFamily="34" charset="0"/>
                <a:cs typeface="Calibri" panose="020F0502020204030204" pitchFamily="34" charset="0"/>
              </a:defRPr>
            </a:lvl3pPr>
            <a:lvl4pPr>
              <a:defRPr>
                <a:solidFill>
                  <a:srgbClr val="000000"/>
                </a:solidFill>
                <a:latin typeface="Calibri" panose="020F0502020204030204" pitchFamily="34" charset="0"/>
                <a:cs typeface="Calibri" panose="020F0502020204030204" pitchFamily="34" charset="0"/>
              </a:defRPr>
            </a:lvl4pPr>
            <a:lvl5pPr>
              <a:defRPr>
                <a:solidFill>
                  <a:srgbClr val="000000"/>
                </a:solidFill>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a:extLst>
              <a:ext uri="{FF2B5EF4-FFF2-40B4-BE49-F238E27FC236}">
                <a16:creationId xmlns:a16="http://schemas.microsoft.com/office/drawing/2014/main" id="{997AD026-CCCE-4850-A2A6-0A928F397788}"/>
              </a:ext>
            </a:extLst>
          </p:cNvPr>
          <p:cNvSpPr>
            <a:spLocks noGrp="1"/>
          </p:cNvSpPr>
          <p:nvPr>
            <p:ph type="title" hasCustomPrompt="1"/>
          </p:nvPr>
        </p:nvSpPr>
        <p:spPr>
          <a:xfrm>
            <a:off x="628650" y="871824"/>
            <a:ext cx="7886700" cy="367847"/>
          </a:xfrm>
          <a:prstGeom prst="rect">
            <a:avLst/>
          </a:prstGeom>
        </p:spPr>
        <p:txBody>
          <a:bodyPr vert="horz" lIns="91440" tIns="45720" rIns="91440" bIns="45720" rtlCol="0" anchor="b">
            <a:noAutofit/>
          </a:bodyPr>
          <a:lstStyle>
            <a:lvl1pPr>
              <a:defRPr sz="3200">
                <a:latin typeface="Calibri" panose="020F0502020204030204" pitchFamily="34" charset="0"/>
                <a:cs typeface="Calibri" panose="020F0502020204030204" pitchFamily="34" charset="0"/>
              </a:defRPr>
            </a:lvl1pPr>
          </a:lstStyle>
          <a:p>
            <a:r>
              <a:rPr lang="en-US" dirty="0"/>
              <a:t>Click to edit Master two line long title </a:t>
            </a:r>
            <a:br>
              <a:rPr lang="en-US" dirty="0"/>
            </a:br>
            <a:r>
              <a:rPr lang="en-US" dirty="0"/>
              <a:t>Click to edit Master two line long title</a:t>
            </a:r>
          </a:p>
        </p:txBody>
      </p:sp>
      <p:cxnSp>
        <p:nvCxnSpPr>
          <p:cNvPr id="12" name="Straight Connector 11">
            <a:extLst>
              <a:ext uri="{FF2B5EF4-FFF2-40B4-BE49-F238E27FC236}">
                <a16:creationId xmlns:a16="http://schemas.microsoft.com/office/drawing/2014/main" id="{1C215C3F-0AD1-4BF8-99CB-3FD20CAADF2A}"/>
              </a:ext>
            </a:extLst>
          </p:cNvPr>
          <p:cNvCxnSpPr>
            <a:cxnSpLocks/>
          </p:cNvCxnSpPr>
          <p:nvPr userDrawn="1"/>
        </p:nvCxnSpPr>
        <p:spPr>
          <a:xfrm>
            <a:off x="692935" y="1357852"/>
            <a:ext cx="7758130"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210857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ody 1 line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859A1823-E708-4AEC-8871-031463E3FA68}"/>
              </a:ext>
            </a:extLst>
          </p:cNvPr>
          <p:cNvSpPr>
            <a:spLocks noGrp="1"/>
          </p:cNvSpPr>
          <p:nvPr>
            <p:ph type="title" hasCustomPrompt="1"/>
          </p:nvPr>
        </p:nvSpPr>
        <p:spPr>
          <a:xfrm>
            <a:off x="628650" y="459470"/>
            <a:ext cx="7886700" cy="367847"/>
          </a:xfrm>
          <a:prstGeom prst="rect">
            <a:avLst/>
          </a:prstGeom>
        </p:spPr>
        <p:txBody>
          <a:bodyPr vert="horz" lIns="91440" tIns="45720" rIns="91440" bIns="45720" rtlCol="0" anchor="ctr">
            <a:noAutofit/>
          </a:bodyPr>
          <a:lstStyle>
            <a:lvl1pPr>
              <a:defRPr sz="3200">
                <a:latin typeface="Calibri" panose="020F0502020204030204" pitchFamily="34" charset="0"/>
              </a:defRPr>
            </a:lvl1pPr>
          </a:lstStyle>
          <a:p>
            <a:r>
              <a:rPr lang="en-US" dirty="0"/>
              <a:t>Only use for a single line title</a:t>
            </a:r>
          </a:p>
        </p:txBody>
      </p:sp>
      <p:cxnSp>
        <p:nvCxnSpPr>
          <p:cNvPr id="4" name="Straight Connector 3">
            <a:extLst>
              <a:ext uri="{FF2B5EF4-FFF2-40B4-BE49-F238E27FC236}">
                <a16:creationId xmlns:a16="http://schemas.microsoft.com/office/drawing/2014/main" id="{583789CC-9A59-45A8-A4E4-F37C98F50DC3}"/>
              </a:ext>
            </a:extLst>
          </p:cNvPr>
          <p:cNvCxnSpPr>
            <a:cxnSpLocks/>
          </p:cNvCxnSpPr>
          <p:nvPr userDrawn="1"/>
        </p:nvCxnSpPr>
        <p:spPr>
          <a:xfrm>
            <a:off x="692937" y="945494"/>
            <a:ext cx="7758130" cy="0"/>
          </a:xfrm>
          <a:prstGeom prst="line">
            <a:avLst/>
          </a:prstGeom>
          <a:noFill/>
          <a:ln w="19050" cap="flat" cmpd="sng" algn="ctr">
            <a:solidFill>
              <a:srgbClr val="FAAD6D"/>
            </a:solidFill>
            <a:prstDash val="solid"/>
            <a:miter lim="800000"/>
          </a:ln>
          <a:effectLst/>
        </p:spPr>
      </p:cxnSp>
      <p:sp>
        <p:nvSpPr>
          <p:cNvPr id="5" name="Text Placeholder 11">
            <a:extLst>
              <a:ext uri="{FF2B5EF4-FFF2-40B4-BE49-F238E27FC236}">
                <a16:creationId xmlns:a16="http://schemas.microsoft.com/office/drawing/2014/main" id="{DC64F0EF-D745-469D-B926-AFDCAB9FB623}"/>
              </a:ext>
            </a:extLst>
          </p:cNvPr>
          <p:cNvSpPr>
            <a:spLocks noGrp="1"/>
          </p:cNvSpPr>
          <p:nvPr>
            <p:ph type="body" sz="quarter" idx="10" hasCustomPrompt="1"/>
          </p:nvPr>
        </p:nvSpPr>
        <p:spPr>
          <a:xfrm>
            <a:off x="628650" y="1287617"/>
            <a:ext cx="7886700" cy="4629093"/>
          </a:xfrm>
          <a:prstGeom prst="rect">
            <a:avLst/>
          </a:prstGeom>
        </p:spPr>
        <p:txBody>
          <a:bodyPr/>
          <a:lstStyle>
            <a:lvl1pPr>
              <a:lnSpc>
                <a:spcPct val="100000"/>
              </a:lnSpc>
              <a:spcBef>
                <a:spcPts val="0"/>
              </a:spcBef>
              <a:spcAft>
                <a:spcPts val="450"/>
              </a:spcAft>
              <a:defRPr sz="2400">
                <a:solidFill>
                  <a:srgbClr val="000000"/>
                </a:solidFill>
                <a:latin typeface="Calibri" panose="020F0502020204030204" pitchFamily="34" charset="0"/>
              </a:defRPr>
            </a:lvl1pPr>
            <a:lvl2pPr>
              <a:lnSpc>
                <a:spcPct val="100000"/>
              </a:lnSpc>
              <a:spcBef>
                <a:spcPts val="0"/>
              </a:spcBef>
              <a:spcAft>
                <a:spcPts val="450"/>
              </a:spcAft>
              <a:defRPr sz="2400">
                <a:solidFill>
                  <a:srgbClr val="000000"/>
                </a:solidFill>
                <a:latin typeface="Calibri" panose="020F0502020204030204" pitchFamily="34" charset="0"/>
              </a:defRPr>
            </a:lvl2pPr>
            <a:lvl3pPr>
              <a:lnSpc>
                <a:spcPct val="100000"/>
              </a:lnSpc>
              <a:spcBef>
                <a:spcPts val="0"/>
              </a:spcBef>
              <a:spcAft>
                <a:spcPts val="450"/>
              </a:spcAft>
              <a:defRPr sz="2000">
                <a:solidFill>
                  <a:srgbClr val="000000"/>
                </a:solidFill>
                <a:latin typeface="Calibri" panose="020F0502020204030204" pitchFamily="34" charset="0"/>
              </a:defRPr>
            </a:lvl3pPr>
            <a:lvl4pPr>
              <a:lnSpc>
                <a:spcPct val="100000"/>
              </a:lnSpc>
              <a:spcBef>
                <a:spcPts val="0"/>
              </a:spcBef>
              <a:spcAft>
                <a:spcPts val="450"/>
              </a:spcAft>
              <a:defRPr sz="1600">
                <a:solidFill>
                  <a:srgbClr val="000000"/>
                </a:solidFill>
                <a:latin typeface="Calibri" panose="020F0502020204030204" pitchFamily="34" charset="0"/>
              </a:defRPr>
            </a:lvl4pPr>
            <a:lvl5pPr>
              <a:lnSpc>
                <a:spcPct val="100000"/>
              </a:lnSpc>
              <a:spcBef>
                <a:spcPts val="0"/>
              </a:spcBef>
              <a:spcAft>
                <a:spcPts val="450"/>
              </a:spcAft>
              <a:defRPr sz="1600">
                <a:solidFill>
                  <a:srgbClr val="000000"/>
                </a:solidFill>
                <a:latin typeface="Calibri" panose="020F0502020204030204" pitchFamily="34" charset="0"/>
              </a:defRPr>
            </a:lvl5pPr>
          </a:lstStyle>
          <a:p>
            <a:pPr lvl="0"/>
            <a:r>
              <a:rPr lang="en-US" dirty="0"/>
              <a:t>Edit sub title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AD8E59F4-BC5E-4F9B-A8BF-F75B8E7776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30032" y="6266593"/>
            <a:ext cx="1021034" cy="375626"/>
          </a:xfrm>
          <a:prstGeom prst="rect">
            <a:avLst/>
          </a:prstGeom>
        </p:spPr>
      </p:pic>
    </p:spTree>
    <p:extLst>
      <p:ext uri="{BB962C8B-B14F-4D97-AF65-F5344CB8AC3E}">
        <p14:creationId xmlns:p14="http://schemas.microsoft.com/office/powerpoint/2010/main" val="16604892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5.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3.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031288"/>
      </p:ext>
    </p:extLst>
  </p:cSld>
  <p:clrMap bg1="lt1" tx1="dk1" bg2="lt2" tx2="dk2" accent1="accent1" accent2="accent2" accent3="accent3" accent4="accent4" accent5="accent5" accent6="accent6" hlink="hlink" folHlink="folHlink"/>
  <p:sldLayoutIdLst>
    <p:sldLayoutId id="2147483689" r:id="rId1"/>
    <p:sldLayoutId id="2147483696"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016872"/>
      </p:ext>
    </p:extLst>
  </p:cSld>
  <p:clrMap bg1="lt1" tx1="dk1" bg2="lt2" tx2="dk2" accent1="accent1" accent2="accent2" accent3="accent3" accent4="accent4" accent5="accent5" accent6="accent6" hlink="hlink" folHlink="folHlink"/>
  <p:sldLayoutIdLst>
    <p:sldLayoutId id="2147483713" r:id="rId1"/>
    <p:sldLayoutId id="2147483692" r:id="rId2"/>
    <p:sldLayoutId id="2147483714" r:id="rId3"/>
    <p:sldLayoutId id="2147483693" r:id="rId4"/>
    <p:sldLayoutId id="2147483715" r:id="rId5"/>
    <p:sldLayoutId id="2147483694" r:id="rId6"/>
    <p:sldLayoutId id="2147483697" r:id="rId7"/>
    <p:sldLayoutId id="2147483716" r:id="rId8"/>
    <p:sldLayoutId id="2147483700" r:id="rId9"/>
    <p:sldLayoutId id="2147483701" r:id="rId10"/>
    <p:sldLayoutId id="2147483718"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AA2EBD-F13F-4025-8D00-293B57F13494}"/>
              </a:ext>
            </a:extLst>
          </p:cNvPr>
          <p:cNvCxnSpPr>
            <a:cxnSpLocks/>
          </p:cNvCxnSpPr>
          <p:nvPr userDrawn="1"/>
        </p:nvCxnSpPr>
        <p:spPr>
          <a:xfrm>
            <a:off x="728770" y="1815435"/>
            <a:ext cx="7734584" cy="0"/>
          </a:xfrm>
          <a:prstGeom prst="line">
            <a:avLst/>
          </a:prstGeom>
          <a:noFill/>
          <a:ln w="19050" cap="flat" cmpd="sng" algn="ctr">
            <a:solidFill>
              <a:srgbClr val="FAAD6D"/>
            </a:solidFill>
            <a:prstDash val="solid"/>
            <a:miter lim="800000"/>
          </a:ln>
          <a:effectLst/>
        </p:spPr>
      </p:cxnSp>
    </p:spTree>
    <p:extLst>
      <p:ext uri="{BB962C8B-B14F-4D97-AF65-F5344CB8AC3E}">
        <p14:creationId xmlns:p14="http://schemas.microsoft.com/office/powerpoint/2010/main" val="3553009213"/>
      </p:ext>
    </p:extLst>
  </p:cSld>
  <p:clrMap bg1="lt1" tx1="dk1" bg2="lt2" tx2="dk2" accent1="accent1" accent2="accent2" accent3="accent3" accent4="accent4" accent5="accent5" accent6="accent6" hlink="hlink" folHlink="folHlink"/>
  <p:sldLayoutIdLst>
    <p:sldLayoutId id="214748368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923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90" r:id="rId5"/>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BB16017-14D2-AA4A-A4D5-00E73FBB99F7}" type="datetimeFigureOut">
              <a:rPr lang="en-US" smtClean="0"/>
              <a:t>3/14/24</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pic>
        <p:nvPicPr>
          <p:cNvPr id="8" name="Picture 7" descr="Logo&#10;&#10;Description automatically generated">
            <a:extLst>
              <a:ext uri="{FF2B5EF4-FFF2-40B4-BE49-F238E27FC236}">
                <a16:creationId xmlns:a16="http://schemas.microsoft.com/office/drawing/2014/main" id="{58AC2799-2430-A81A-14AB-EE20F49D35FE}"/>
              </a:ext>
            </a:extLst>
          </p:cNvPr>
          <p:cNvPicPr>
            <a:picLocks noChangeAspect="1"/>
          </p:cNvPicPr>
          <p:nvPr/>
        </p:nvPicPr>
        <p:blipFill>
          <a:blip r:embed="rId23"/>
          <a:stretch>
            <a:fillRect/>
          </a:stretch>
        </p:blipFill>
        <p:spPr>
          <a:xfrm>
            <a:off x="7772400" y="6349703"/>
            <a:ext cx="1233516" cy="340346"/>
          </a:xfrm>
          <a:prstGeom prst="rect">
            <a:avLst/>
          </a:prstGeom>
        </p:spPr>
      </p:pic>
    </p:spTree>
    <p:extLst>
      <p:ext uri="{BB962C8B-B14F-4D97-AF65-F5344CB8AC3E}">
        <p14:creationId xmlns:p14="http://schemas.microsoft.com/office/powerpoint/2010/main" val="50615552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41" r:id="rId19"/>
    <p:sldLayoutId id="2147483719" r:id="rId20"/>
    <p:sldLayoutId id="2147483742" r:id="rId21"/>
  </p:sldLayoutIdLst>
  <p:hf sldNum="0" hdr="0" ftr="0" dt="0"/>
  <p:txStyles>
    <p:title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accent1"/>
        </a:buClr>
        <a:buFont typeface="Wingdings 2" pitchFamily="18" charset="2"/>
        <a:buChar char=""/>
        <a:defRPr sz="2800" kern="1200">
          <a:solidFill>
            <a:schemeClr val="tx2"/>
          </a:solidFill>
          <a:latin typeface="+mn-lt"/>
          <a:ea typeface="+mn-ea"/>
          <a:cs typeface="+mn-cs"/>
        </a:defRPr>
      </a:lvl1pPr>
      <a:lvl2pPr marL="6858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2000" kern="1200">
          <a:solidFill>
            <a:schemeClr val="tx2"/>
          </a:solidFill>
          <a:latin typeface="+mn-lt"/>
          <a:ea typeface="+mn-ea"/>
          <a:cs typeface="+mn-cs"/>
        </a:defRPr>
      </a:lvl2pPr>
      <a:lvl3pPr marL="11430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3pPr>
      <a:lvl4pPr marL="16002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4pPr>
      <a:lvl5pPr marL="2057400" indent="-182880" algn="l" defTabSz="914400" rtl="0" eaLnBrk="1" latinLnBrk="0" hangingPunct="1">
        <a:lnSpc>
          <a:spcPct val="100000"/>
        </a:lnSpc>
        <a:spcBef>
          <a:spcPts val="250"/>
        </a:spcBef>
        <a:spcAft>
          <a:spcPts val="250"/>
        </a:spcAft>
        <a:buClr>
          <a:schemeClr val="accent1"/>
        </a:buClr>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5.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Word_Document.docx"/><Relationship Id="rId1" Type="http://schemas.openxmlformats.org/officeDocument/2006/relationships/slideLayout" Target="../slideLayouts/slideLayout25.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A5178F-95B7-45C8-934B-7D1F7F5C3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211" y="188557"/>
            <a:ext cx="1643511" cy="453471"/>
          </a:xfrm>
          <a:prstGeom prst="rect">
            <a:avLst/>
          </a:prstGeom>
        </p:spPr>
      </p:pic>
      <p:sp>
        <p:nvSpPr>
          <p:cNvPr id="9" name="Title 1">
            <a:extLst>
              <a:ext uri="{FF2B5EF4-FFF2-40B4-BE49-F238E27FC236}">
                <a16:creationId xmlns:a16="http://schemas.microsoft.com/office/drawing/2014/main" id="{080740F2-FAC1-441A-8621-FA33AF7F5AF7}"/>
              </a:ext>
            </a:extLst>
          </p:cNvPr>
          <p:cNvSpPr>
            <a:spLocks noGrp="1"/>
          </p:cNvSpPr>
          <p:nvPr>
            <p:ph type="ctrTitle"/>
          </p:nvPr>
        </p:nvSpPr>
        <p:spPr/>
        <p:txBody>
          <a:bodyPr/>
          <a:lstStyle/>
          <a:p>
            <a:r>
              <a:rPr lang="en-US" dirty="0" err="1"/>
              <a:t>STeLLA</a:t>
            </a:r>
            <a:r>
              <a:rPr lang="en-US" dirty="0"/>
              <a:t> Scale Up and Sustainability Study (SSUP)</a:t>
            </a:r>
            <a:br>
              <a:rPr lang="en-US" altLang="en-US" dirty="0"/>
            </a:br>
            <a:endParaRPr lang="en-US" dirty="0"/>
          </a:p>
        </p:txBody>
      </p:sp>
      <p:sp>
        <p:nvSpPr>
          <p:cNvPr id="11" name="Text Placeholder 3">
            <a:extLst>
              <a:ext uri="{FF2B5EF4-FFF2-40B4-BE49-F238E27FC236}">
                <a16:creationId xmlns:a16="http://schemas.microsoft.com/office/drawing/2014/main" id="{99692197-066A-46A8-A61A-FBE20DC0692D}"/>
              </a:ext>
            </a:extLst>
          </p:cNvPr>
          <p:cNvSpPr>
            <a:spLocks noGrp="1"/>
          </p:cNvSpPr>
          <p:nvPr>
            <p:ph type="subTitle" idx="1"/>
          </p:nvPr>
        </p:nvSpPr>
        <p:spPr/>
        <p:txBody>
          <a:bodyPr lIns="91440" tIns="45720" rIns="91440" bIns="45720" anchor="t">
            <a:normAutofit/>
          </a:bodyPr>
          <a:lstStyle/>
          <a:p>
            <a:pPr marL="0" indent="0">
              <a:buNone/>
            </a:pPr>
            <a:r>
              <a:rPr lang="en-US" altLang="en-US" b="1" dirty="0">
                <a:solidFill>
                  <a:schemeClr val="bg1"/>
                </a:solidFill>
                <a:ea typeface="+mj-ea"/>
                <a:cs typeface="+mj-cs"/>
              </a:rPr>
              <a:t>Day 2 </a:t>
            </a:r>
          </a:p>
          <a:p>
            <a:pPr marL="0" indent="0">
              <a:buNone/>
            </a:pPr>
            <a:r>
              <a:rPr lang="en-US" altLang="en-US" b="1" dirty="0">
                <a:solidFill>
                  <a:schemeClr val="bg1"/>
                </a:solidFill>
                <a:ea typeface="+mj-ea"/>
                <a:cs typeface="+mj-cs"/>
              </a:rPr>
              <a:t>Science Teachers Learning From Lesson Analysis</a:t>
            </a:r>
            <a:endParaRPr lang="en-US" b="1" dirty="0">
              <a:solidFill>
                <a:schemeClr val="bg1"/>
              </a:solidFill>
              <a:ea typeface="+mj-ea"/>
              <a:cs typeface="+mj-cs"/>
            </a:endParaRPr>
          </a:p>
          <a:p>
            <a:endParaRPr lang="en-US" sz="2800" dirty="0">
              <a:solidFill>
                <a:schemeClr val="bg1"/>
              </a:solidFill>
            </a:endParaRPr>
          </a:p>
        </p:txBody>
      </p:sp>
    </p:spTree>
    <p:extLst>
      <p:ext uri="{BB962C8B-B14F-4D97-AF65-F5344CB8AC3E}">
        <p14:creationId xmlns:p14="http://schemas.microsoft.com/office/powerpoint/2010/main" val="1191220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10612" cy="4601183"/>
          </a:xfrm>
        </p:spPr>
        <p:txBody>
          <a:bodyPr anchor="ctr">
            <a:normAutofit/>
          </a:bodyPr>
          <a:lstStyle/>
          <a:p>
            <a:r>
              <a:rPr lang="en-US" dirty="0"/>
              <a:t>Elicit vs Probe Questions</a:t>
            </a:r>
          </a:p>
        </p:txBody>
      </p:sp>
      <p:sp>
        <p:nvSpPr>
          <p:cNvPr id="3" name="Content Placeholder 2"/>
          <p:cNvSpPr>
            <a:spLocks noGrp="1"/>
          </p:cNvSpPr>
          <p:nvPr>
            <p:ph idx="1"/>
          </p:nvPr>
        </p:nvSpPr>
        <p:spPr>
          <a:xfrm>
            <a:off x="2901951" y="864108"/>
            <a:ext cx="5486400" cy="5120640"/>
          </a:xfrm>
        </p:spPr>
        <p:txBody>
          <a:bodyPr anchor="ctr">
            <a:normAutofit/>
          </a:bodyPr>
          <a:lstStyle/>
          <a:p>
            <a:pPr marL="57150" lvl="1" indent="0">
              <a:spcBef>
                <a:spcPts val="600"/>
              </a:spcBef>
              <a:spcAft>
                <a:spcPts val="600"/>
              </a:spcAft>
              <a:buNone/>
            </a:pPr>
            <a:r>
              <a:rPr lang="en-US" sz="2800" dirty="0"/>
              <a:t>What are some key differences between questions that elicit and questions that probe student ideas and predictions?</a:t>
            </a:r>
            <a:endParaRPr lang="en-US" sz="2800"/>
          </a:p>
          <a:p>
            <a:pPr marL="57150" indent="0">
              <a:buNone/>
            </a:pPr>
            <a:endParaRPr lang="en-US"/>
          </a:p>
        </p:txBody>
      </p:sp>
    </p:spTree>
    <p:extLst>
      <p:ext uri="{BB962C8B-B14F-4D97-AF65-F5344CB8AC3E}">
        <p14:creationId xmlns:p14="http://schemas.microsoft.com/office/powerpoint/2010/main" val="95036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89" y="1123838"/>
            <a:ext cx="2210612" cy="4601183"/>
          </a:xfrm>
        </p:spPr>
        <p:txBody>
          <a:bodyPr anchor="ctr">
            <a:normAutofit/>
          </a:bodyPr>
          <a:lstStyle/>
          <a:p>
            <a:r>
              <a:rPr lang="en-US" dirty="0"/>
              <a:t>Probe vs. Challenge Questions</a:t>
            </a:r>
          </a:p>
        </p:txBody>
      </p:sp>
      <p:sp>
        <p:nvSpPr>
          <p:cNvPr id="3" name="Content Placeholder 2"/>
          <p:cNvSpPr>
            <a:spLocks noGrp="1"/>
          </p:cNvSpPr>
          <p:nvPr>
            <p:ph idx="1"/>
          </p:nvPr>
        </p:nvSpPr>
        <p:spPr>
          <a:xfrm>
            <a:off x="2901951" y="864108"/>
            <a:ext cx="5486400" cy="5120640"/>
          </a:xfrm>
        </p:spPr>
        <p:txBody>
          <a:bodyPr anchor="ctr">
            <a:normAutofit/>
          </a:bodyPr>
          <a:lstStyle/>
          <a:p>
            <a:pPr marL="457200" lvl="1" indent="-457200">
              <a:spcBef>
                <a:spcPts val="600"/>
              </a:spcBef>
              <a:spcAft>
                <a:spcPts val="600"/>
              </a:spcAft>
            </a:pPr>
            <a:r>
              <a:rPr lang="en-US" sz="2800" dirty="0"/>
              <a:t>What are some key differences between questions that probe student ideas and predictions and questions that challenge student thinking?</a:t>
            </a:r>
          </a:p>
          <a:p>
            <a:pPr marL="342900" lvl="1" indent="-342900">
              <a:spcBef>
                <a:spcPts val="600"/>
              </a:spcBef>
              <a:spcAft>
                <a:spcPts val="600"/>
              </a:spcAft>
            </a:pPr>
            <a:endParaRPr lang="en-US" sz="2800" dirty="0"/>
          </a:p>
          <a:p>
            <a:pPr marL="457200" lvl="1" indent="-457200">
              <a:spcBef>
                <a:spcPts val="600"/>
              </a:spcBef>
              <a:spcAft>
                <a:spcPts val="600"/>
              </a:spcAft>
            </a:pPr>
            <a:r>
              <a:rPr lang="en-US" sz="2800" dirty="0"/>
              <a:t>What are leading questions? What does the strategy document say about this type of question?</a:t>
            </a:r>
          </a:p>
          <a:p>
            <a:pPr marL="0" indent="0">
              <a:buNone/>
            </a:pPr>
            <a:endParaRPr lang="en-US" dirty="0"/>
          </a:p>
        </p:txBody>
      </p:sp>
    </p:spTree>
    <p:extLst>
      <p:ext uri="{BB962C8B-B14F-4D97-AF65-F5344CB8AC3E}">
        <p14:creationId xmlns:p14="http://schemas.microsoft.com/office/powerpoint/2010/main" val="24847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7615B-5550-414F-AA67-61DC2746B9AD}"/>
              </a:ext>
            </a:extLst>
          </p:cNvPr>
          <p:cNvSpPr>
            <a:spLocks noGrp="1"/>
          </p:cNvSpPr>
          <p:nvPr>
            <p:ph type="title"/>
          </p:nvPr>
        </p:nvSpPr>
        <p:spPr>
          <a:xfrm>
            <a:off x="189689" y="1123838"/>
            <a:ext cx="2210612" cy="4601183"/>
          </a:xfrm>
        </p:spPr>
        <p:txBody>
          <a:bodyPr anchor="ctr">
            <a:normAutofit/>
          </a:bodyPr>
          <a:lstStyle/>
          <a:p>
            <a:r>
              <a:rPr lang="en-US" dirty="0"/>
              <a:t>Meta Moment</a:t>
            </a:r>
          </a:p>
        </p:txBody>
      </p:sp>
      <p:sp>
        <p:nvSpPr>
          <p:cNvPr id="5" name="Text Placeholder 4">
            <a:extLst>
              <a:ext uri="{FF2B5EF4-FFF2-40B4-BE49-F238E27FC236}">
                <a16:creationId xmlns:a16="http://schemas.microsoft.com/office/drawing/2014/main" id="{3C672D74-BF76-4D16-B0BE-3C476A5B6EBD}"/>
              </a:ext>
            </a:extLst>
          </p:cNvPr>
          <p:cNvSpPr>
            <a:spLocks noGrp="1"/>
          </p:cNvSpPr>
          <p:nvPr>
            <p:ph idx="1"/>
          </p:nvPr>
        </p:nvSpPr>
        <p:spPr>
          <a:xfrm>
            <a:off x="2901951" y="864108"/>
            <a:ext cx="5486400" cy="5120640"/>
          </a:xfrm>
        </p:spPr>
        <p:txBody>
          <a:bodyPr anchor="ctr">
            <a:normAutofit/>
          </a:bodyPr>
          <a:lstStyle/>
          <a:p>
            <a:r>
              <a:rPr lang="en-US" dirty="0"/>
              <a:t>How has your thinking changed about these three questioning strategies?</a:t>
            </a:r>
          </a:p>
          <a:p>
            <a:endParaRPr lang="en-US" dirty="0"/>
          </a:p>
          <a:p>
            <a:r>
              <a:rPr lang="en-US" dirty="0"/>
              <a:t>Update your Z-fold</a:t>
            </a:r>
          </a:p>
          <a:p>
            <a:endParaRPr lang="en-US" dirty="0"/>
          </a:p>
          <a:p>
            <a:endParaRPr lang="en-US" dirty="0"/>
          </a:p>
        </p:txBody>
      </p:sp>
    </p:spTree>
    <p:extLst>
      <p:ext uri="{BB962C8B-B14F-4D97-AF65-F5344CB8AC3E}">
        <p14:creationId xmlns:p14="http://schemas.microsoft.com/office/powerpoint/2010/main" val="18122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8D2FB-61E9-4A24-9BB4-5D0B8FF1A640}"/>
              </a:ext>
            </a:extLst>
          </p:cNvPr>
          <p:cNvSpPr>
            <a:spLocks noGrp="1"/>
          </p:cNvSpPr>
          <p:nvPr>
            <p:ph type="title"/>
          </p:nvPr>
        </p:nvSpPr>
        <p:spPr/>
        <p:txBody>
          <a:bodyPr/>
          <a:lstStyle/>
          <a:p>
            <a:r>
              <a:rPr lang="en-US" dirty="0"/>
              <a:t>Preparing for Video Analysis:  The Process</a:t>
            </a:r>
          </a:p>
        </p:txBody>
      </p:sp>
      <p:sp>
        <p:nvSpPr>
          <p:cNvPr id="5" name="Text Placeholder 4">
            <a:extLst>
              <a:ext uri="{FF2B5EF4-FFF2-40B4-BE49-F238E27FC236}">
                <a16:creationId xmlns:a16="http://schemas.microsoft.com/office/drawing/2014/main" id="{4EE72157-ABF6-4818-8ACF-6B2843D3B86E}"/>
              </a:ext>
            </a:extLst>
          </p:cNvPr>
          <p:cNvSpPr>
            <a:spLocks noGrp="1"/>
          </p:cNvSpPr>
          <p:nvPr>
            <p:ph type="body" sz="half" idx="2"/>
          </p:nvPr>
        </p:nvSpPr>
        <p:spPr>
          <a:xfrm>
            <a:off x="2988018" y="1447255"/>
            <a:ext cx="5486399" cy="3780609"/>
          </a:xfrm>
        </p:spPr>
        <p:txBody>
          <a:bodyPr>
            <a:normAutofit/>
          </a:bodyPr>
          <a:lstStyle/>
          <a:p>
            <a:pPr>
              <a:spcBef>
                <a:spcPts val="0"/>
              </a:spcBef>
            </a:pPr>
            <a:r>
              <a:rPr lang="en-US" sz="2200" b="1" dirty="0"/>
              <a:t>Identify</a:t>
            </a:r>
            <a:r>
              <a:rPr lang="en-US" sz="2200" dirty="0"/>
              <a:t> - to create a shared understanding of the strategy</a:t>
            </a:r>
          </a:p>
          <a:p>
            <a:pPr marL="0" indent="0">
              <a:spcBef>
                <a:spcPts val="0"/>
              </a:spcBef>
              <a:buNone/>
            </a:pPr>
            <a:endParaRPr lang="en-US" sz="2200" b="1" dirty="0"/>
          </a:p>
          <a:p>
            <a:pPr>
              <a:spcBef>
                <a:spcPts val="0"/>
              </a:spcBef>
            </a:pPr>
            <a:r>
              <a:rPr lang="en-US" sz="2200" b="1" dirty="0"/>
              <a:t>Analyze</a:t>
            </a:r>
            <a:r>
              <a:rPr lang="en-US" sz="2200" dirty="0"/>
              <a:t> - to consider the influence of the use of strategy on student thinking and learning</a:t>
            </a:r>
          </a:p>
          <a:p>
            <a:pPr marL="0" indent="0">
              <a:spcBef>
                <a:spcPts val="0"/>
              </a:spcBef>
              <a:buNone/>
            </a:pPr>
            <a:endParaRPr lang="en-US" sz="2200" b="1" dirty="0"/>
          </a:p>
          <a:p>
            <a:r>
              <a:rPr lang="en-US" sz="2200" b="1" dirty="0"/>
              <a:t>Reflect and apply</a:t>
            </a:r>
            <a:r>
              <a:rPr lang="en-US" sz="2200" dirty="0"/>
              <a:t> - to make the strategy part of our own practice</a:t>
            </a:r>
          </a:p>
        </p:txBody>
      </p:sp>
    </p:spTree>
    <p:extLst>
      <p:ext uri="{BB962C8B-B14F-4D97-AF65-F5344CB8AC3E}">
        <p14:creationId xmlns:p14="http://schemas.microsoft.com/office/powerpoint/2010/main" val="36613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2" end="2"/>
                                            </p:txEl>
                                          </p:spTgt>
                                        </p:tgtEl>
                                        <p:attrNameLst>
                                          <p:attrName>style.color</p:attrName>
                                        </p:attrNameLst>
                                      </p:cBhvr>
                                      <p:to>
                                        <a:schemeClr val="accent1"/>
                                      </p:to>
                                    </p:animClr>
                                    <p:animClr clrSpc="rgb" dir="cw">
                                      <p:cBhvr>
                                        <p:cTn id="7" dur="500" fill="hold"/>
                                        <p:tgtEl>
                                          <p:spTgt spid="5">
                                            <p:txEl>
                                              <p:pRg st="2" end="2"/>
                                            </p:txEl>
                                          </p:spTgt>
                                        </p:tgtEl>
                                        <p:attrNameLst>
                                          <p:attrName>fillcolor</p:attrName>
                                        </p:attrNameLst>
                                      </p:cBhvr>
                                      <p:to>
                                        <a:schemeClr val="accent1"/>
                                      </p:to>
                                    </p:animClr>
                                    <p:set>
                                      <p:cBhvr>
                                        <p:cTn id="8" dur="500" fill="hold"/>
                                        <p:tgtEl>
                                          <p:spTgt spid="5">
                                            <p:txEl>
                                              <p:pRg st="2" end="2"/>
                                            </p:txEl>
                                          </p:spTgt>
                                        </p:tgtEl>
                                        <p:attrNameLst>
                                          <p:attrName>fill.type</p:attrName>
                                        </p:attrNameLst>
                                      </p:cBhvr>
                                      <p:to>
                                        <p:strVal val="solid"/>
                                      </p:to>
                                    </p:set>
                                    <p:set>
                                      <p:cBhvr>
                                        <p:cTn id="9" dur="500" fill="hold"/>
                                        <p:tgtEl>
                                          <p:spTgt spid="5">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p:txBody>
          <a:bodyPr/>
          <a:lstStyle/>
          <a:p>
            <a:r>
              <a:rPr lang="en-US" dirty="0"/>
              <a:t>Preparing for Video Analysis:  The Context</a:t>
            </a:r>
          </a:p>
        </p:txBody>
      </p:sp>
      <p:sp>
        <p:nvSpPr>
          <p:cNvPr id="4" name="Text Placeholder 3">
            <a:extLst>
              <a:ext uri="{FF2B5EF4-FFF2-40B4-BE49-F238E27FC236}">
                <a16:creationId xmlns:a16="http://schemas.microsoft.com/office/drawing/2014/main" id="{706389CA-791D-4FA4-B7AE-9EFEC749D533}"/>
              </a:ext>
            </a:extLst>
          </p:cNvPr>
          <p:cNvSpPr>
            <a:spLocks noGrp="1"/>
          </p:cNvSpPr>
          <p:nvPr>
            <p:ph sz="half" idx="1"/>
          </p:nvPr>
        </p:nvSpPr>
        <p:spPr>
          <a:xfrm>
            <a:off x="2900933" y="868680"/>
            <a:ext cx="6053377" cy="3032175"/>
          </a:xfrm>
        </p:spPr>
        <p:txBody>
          <a:bodyPr lIns="91440" tIns="45720" rIns="91440" bIns="45720" anchor="t">
            <a:normAutofit fontScale="92500" lnSpcReduction="10000"/>
          </a:bodyPr>
          <a:lstStyle/>
          <a:p>
            <a:pPr marL="0" indent="0">
              <a:buNone/>
            </a:pPr>
            <a:r>
              <a:rPr lang="en-US" b="1" dirty="0">
                <a:latin typeface="WordVisi_MSFontService"/>
                <a:cs typeface="Calibri"/>
              </a:rPr>
              <a:t>Roth/</a:t>
            </a:r>
            <a:r>
              <a:rPr lang="en-US" b="1" i="0" dirty="0">
                <a:solidFill>
                  <a:srgbClr val="000000"/>
                </a:solidFill>
                <a:effectLst/>
                <a:latin typeface="WordVisi_MSFontService"/>
                <a:cs typeface="Calibri"/>
              </a:rPr>
              <a:t>Lillian Pre-interview</a:t>
            </a:r>
          </a:p>
          <a:p>
            <a:pPr marL="0" indent="0">
              <a:buNone/>
            </a:pPr>
            <a:endParaRPr lang="en-US" sz="1300" b="1" dirty="0">
              <a:latin typeface="WordVisi_MSFontService"/>
              <a:cs typeface="Calibri"/>
            </a:endParaRPr>
          </a:p>
          <a:p>
            <a:pPr marL="0" indent="0">
              <a:buNone/>
            </a:pPr>
            <a:r>
              <a:rPr lang="en-US" i="1" dirty="0">
                <a:latin typeface="Calibri"/>
                <a:cs typeface="Calibri"/>
              </a:rPr>
              <a:t>Sun’s Effect on Climate and Seasons</a:t>
            </a:r>
            <a:r>
              <a:rPr lang="en-US" dirty="0">
                <a:latin typeface="Calibri"/>
                <a:cs typeface="Calibri"/>
              </a:rPr>
              <a:t>. </a:t>
            </a:r>
          </a:p>
          <a:p>
            <a:pPr marL="0" indent="0">
              <a:buNone/>
            </a:pPr>
            <a:endParaRPr lang="en-US" sz="1400" dirty="0">
              <a:latin typeface="Calibri"/>
              <a:cs typeface="Calibri"/>
            </a:endParaRPr>
          </a:p>
          <a:p>
            <a:pPr marL="0" indent="0">
              <a:buNone/>
            </a:pPr>
            <a:r>
              <a:rPr lang="en-US" dirty="0">
                <a:latin typeface="Calibri"/>
                <a:cs typeface="Calibri"/>
              </a:rPr>
              <a:t>Unit Central Question:</a:t>
            </a:r>
          </a:p>
          <a:p>
            <a:pPr marL="0" indent="0">
              <a:buNone/>
            </a:pPr>
            <a:r>
              <a:rPr lang="en-US" dirty="0">
                <a:latin typeface="Calibri"/>
                <a:cs typeface="Calibri"/>
              </a:rPr>
              <a:t>Why are some places on Earth hotter than others at different times of the year? </a:t>
            </a:r>
            <a:endParaRPr lang="en-US" dirty="0"/>
          </a:p>
          <a:p>
            <a:pPr marL="0" indent="0">
              <a:buNone/>
            </a:pPr>
            <a:endParaRPr lang="en-US" b="1" dirty="0">
              <a:latin typeface="WordVisi_MSFontService"/>
              <a:cs typeface="Calibri"/>
            </a:endParaRPr>
          </a:p>
          <a:p>
            <a:pPr marL="0" indent="0">
              <a:buNone/>
            </a:pPr>
            <a:endParaRPr lang="en-US" b="1" dirty="0">
              <a:latin typeface="WordVisi_MSFontService"/>
              <a:cs typeface="Calibri"/>
            </a:endParaRPr>
          </a:p>
          <a:p>
            <a:pPr marL="0" indent="0">
              <a:buNone/>
            </a:pPr>
            <a:endParaRPr lang="en-US" b="1" dirty="0">
              <a:latin typeface="WordVisi_MSFontService"/>
              <a:cs typeface="Calibri"/>
            </a:endParaRPr>
          </a:p>
        </p:txBody>
      </p:sp>
      <p:pic>
        <p:nvPicPr>
          <p:cNvPr id="3" name="Picture 4">
            <a:extLst>
              <a:ext uri="{FF2B5EF4-FFF2-40B4-BE49-F238E27FC236}">
                <a16:creationId xmlns:a16="http://schemas.microsoft.com/office/drawing/2014/main" id="{244822BE-14B0-4875-8042-0D69C809C572}"/>
              </a:ext>
            </a:extLst>
          </p:cNvPr>
          <p:cNvPicPr>
            <a:picLocks noChangeAspect="1"/>
          </p:cNvPicPr>
          <p:nvPr/>
        </p:nvPicPr>
        <p:blipFill>
          <a:blip r:embed="rId3"/>
          <a:stretch>
            <a:fillRect/>
          </a:stretch>
        </p:blipFill>
        <p:spPr>
          <a:xfrm>
            <a:off x="3531827" y="3900855"/>
            <a:ext cx="3950293" cy="2088465"/>
          </a:xfrm>
          <a:prstGeom prst="rect">
            <a:avLst/>
          </a:prstGeom>
        </p:spPr>
      </p:pic>
    </p:spTree>
    <p:extLst>
      <p:ext uri="{BB962C8B-B14F-4D97-AF65-F5344CB8AC3E}">
        <p14:creationId xmlns:p14="http://schemas.microsoft.com/office/powerpoint/2010/main" val="2364608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latin typeface="Calibri"/>
                <a:cs typeface="Calibri"/>
              </a:rPr>
              <a:t>Video Analysis: </a:t>
            </a:r>
            <a:r>
              <a:rPr lang="en-US" sz="2400" dirty="0">
                <a:latin typeface="Calibri"/>
                <a:cs typeface="Calibri"/>
              </a:rPr>
              <a:t>Roth/Lillian Pre-interview</a:t>
            </a:r>
            <a:br>
              <a:rPr lang="en-US" b="1" i="0" dirty="0">
                <a:solidFill>
                  <a:srgbClr val="000000"/>
                </a:solidFill>
                <a:effectLst/>
                <a:latin typeface="WordVisi_MSFontService"/>
                <a:cs typeface="Calibri"/>
              </a:rPr>
            </a:br>
            <a:endParaRPr lang="en-US" sz="2400" dirty="0"/>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p:txBody>
          <a:bodyPr/>
          <a:lstStyle/>
          <a:p>
            <a:pPr>
              <a:spcBef>
                <a:spcPts val="1200"/>
              </a:spcBef>
              <a:spcAft>
                <a:spcPts val="600"/>
              </a:spcAft>
            </a:pPr>
            <a:r>
              <a:rPr lang="en-US" b="1" dirty="0"/>
              <a:t>Identify</a:t>
            </a:r>
          </a:p>
          <a:p>
            <a:pPr lvl="1">
              <a:spcBef>
                <a:spcPts val="1200"/>
              </a:spcBef>
              <a:spcAft>
                <a:spcPts val="600"/>
              </a:spcAft>
            </a:pPr>
            <a:r>
              <a:rPr lang="en-US" dirty="0"/>
              <a:t>What instances do you observe of STL strategies elicit, probe, and/or challenge questions?</a:t>
            </a:r>
            <a:endParaRPr lang="en-US" b="1" dirty="0"/>
          </a:p>
          <a:p>
            <a:pPr>
              <a:spcBef>
                <a:spcPts val="1200"/>
              </a:spcBef>
              <a:spcAft>
                <a:spcPts val="600"/>
              </a:spcAft>
            </a:pPr>
            <a:r>
              <a:rPr lang="en-US" b="1" dirty="0">
                <a:solidFill>
                  <a:schemeClr val="tx1">
                    <a:lumMod val="20000"/>
                    <a:lumOff val="80000"/>
                  </a:schemeClr>
                </a:solidFill>
              </a:rPr>
              <a:t>Analyze</a:t>
            </a:r>
          </a:p>
          <a:p>
            <a:pPr>
              <a:spcBef>
                <a:spcPts val="1200"/>
              </a:spcBef>
              <a:spcAft>
                <a:spcPts val="600"/>
              </a:spcAft>
            </a:pPr>
            <a:endParaRPr lang="en-US" dirty="0">
              <a:solidFill>
                <a:schemeClr val="tx1">
                  <a:lumMod val="20000"/>
                  <a:lumOff val="80000"/>
                </a:schemeClr>
              </a:solidFill>
            </a:endParaRPr>
          </a:p>
          <a:p>
            <a:pPr marL="0" indent="0">
              <a:buNone/>
            </a:pPr>
            <a:endParaRPr lang="en-US" b="1" dirty="0">
              <a:solidFill>
                <a:schemeClr val="tx1">
                  <a:lumMod val="20000"/>
                  <a:lumOff val="80000"/>
                </a:schemeClr>
              </a:solidFill>
            </a:endParaRPr>
          </a:p>
          <a:p>
            <a:r>
              <a:rPr lang="en-US" b="1" dirty="0">
                <a:solidFill>
                  <a:schemeClr val="tx1">
                    <a:lumMod val="20000"/>
                    <a:lumOff val="80000"/>
                  </a:schemeClr>
                </a:solidFill>
              </a:rPr>
              <a:t>Reflect and apply</a:t>
            </a:r>
            <a:endParaRPr lang="en-US" dirty="0">
              <a:solidFill>
                <a:schemeClr val="tx1">
                  <a:lumMod val="20000"/>
                  <a:lumOff val="80000"/>
                </a:schemeClr>
              </a:solidFill>
            </a:endParaRPr>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961" y="6032725"/>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5851380" y="6157822"/>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102502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lang="en-US" sz="3200" dirty="0">
                <a:latin typeface="Calibri"/>
                <a:cs typeface="Calibri"/>
              </a:rPr>
              <a:t>Video Analysis: </a:t>
            </a:r>
            <a:r>
              <a:rPr lang="en-US" sz="2400" dirty="0">
                <a:latin typeface="Calibri"/>
                <a:cs typeface="Calibri"/>
              </a:rPr>
              <a:t>Roth/Lillian Pre-interview</a:t>
            </a:r>
            <a:endParaRPr lang="en-US" sz="2400"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a:bodyPr>
          <a:lstStyle/>
          <a:p>
            <a:pPr marL="0" indent="0">
              <a:spcBef>
                <a:spcPts val="1200"/>
              </a:spcBef>
              <a:spcAft>
                <a:spcPts val="600"/>
              </a:spcAft>
              <a:buNone/>
            </a:pPr>
            <a:r>
              <a:rPr lang="en-US" b="1" dirty="0">
                <a:solidFill>
                  <a:schemeClr val="tx1">
                    <a:lumMod val="20000"/>
                    <a:lumOff val="80000"/>
                  </a:schemeClr>
                </a:solidFill>
              </a:rPr>
              <a:t>Identify</a:t>
            </a:r>
          </a:p>
          <a:p>
            <a:pPr lvl="1">
              <a:spcBef>
                <a:spcPts val="1200"/>
              </a:spcBef>
              <a:spcAft>
                <a:spcPts val="600"/>
              </a:spcAft>
            </a:pPr>
            <a:r>
              <a:rPr lang="en-US" sz="2400" b="1" dirty="0">
                <a:solidFill>
                  <a:schemeClr val="tx1">
                    <a:lumMod val="20000"/>
                    <a:lumOff val="80000"/>
                  </a:schemeClr>
                </a:solidFill>
              </a:rPr>
              <a:t>What instances do you observe of STL strategies elicit, probe, and/or challenge questions?</a:t>
            </a:r>
          </a:p>
          <a:p>
            <a:pPr marL="0" indent="0">
              <a:spcAft>
                <a:spcPts val="600"/>
              </a:spcAft>
              <a:buNone/>
            </a:pPr>
            <a:r>
              <a:rPr lang="en-US" b="1" dirty="0"/>
              <a:t>Analyze</a:t>
            </a:r>
          </a:p>
          <a:p>
            <a:pPr lvl="1">
              <a:spcBef>
                <a:spcPts val="1200"/>
              </a:spcBef>
              <a:spcAft>
                <a:spcPts val="600"/>
              </a:spcAft>
            </a:pPr>
            <a:r>
              <a:rPr lang="en-US" b="1" dirty="0"/>
              <a:t>How did the interviewer’s use (or not) of elicit, probe, and/or challenge questions influence student predictions, ideas or thinking?</a:t>
            </a:r>
          </a:p>
          <a:p>
            <a:pPr marL="0" indent="0">
              <a:spcBef>
                <a:spcPts val="1200"/>
              </a:spcBef>
              <a:spcAft>
                <a:spcPts val="600"/>
              </a:spcAft>
              <a:buNone/>
            </a:pPr>
            <a:r>
              <a:rPr lang="en-US" b="1" dirty="0">
                <a:solidFill>
                  <a:schemeClr val="tx1">
                    <a:lumMod val="20000"/>
                    <a:lumOff val="80000"/>
                  </a:schemeClr>
                </a:solidFill>
              </a:rPr>
              <a:t>Reflect and apply</a:t>
            </a:r>
            <a:endParaRPr lang="en-US" dirty="0">
              <a:solidFill>
                <a:schemeClr val="tx1">
                  <a:lumMod val="20000"/>
                  <a:lumOff val="80000"/>
                </a:schemeClr>
              </a:solidFill>
            </a:endParaRPr>
          </a:p>
          <a:p>
            <a:pPr marL="0" indent="0">
              <a:buNone/>
            </a:pPr>
            <a:endParaRPr lang="en-US" dirty="0"/>
          </a:p>
        </p:txBody>
      </p:sp>
    </p:spTree>
    <p:extLst>
      <p:ext uri="{BB962C8B-B14F-4D97-AF65-F5344CB8AC3E}">
        <p14:creationId xmlns:p14="http://schemas.microsoft.com/office/powerpoint/2010/main" val="2523332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lang="en-US" sz="3200" dirty="0">
                <a:latin typeface="Calibri"/>
                <a:cs typeface="Calibri"/>
              </a:rPr>
              <a:t>Video Analysis: </a:t>
            </a:r>
            <a:r>
              <a:rPr lang="en-US" sz="2400" dirty="0">
                <a:latin typeface="Calibri"/>
                <a:cs typeface="Calibri"/>
              </a:rPr>
              <a:t>Roth/Lillian Pre-interview</a:t>
            </a:r>
            <a:endParaRPr lang="en-US" sz="2400" dirty="0"/>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fontScale="92500" lnSpcReduction="10000"/>
          </a:bodyPr>
          <a:lstStyle/>
          <a:p>
            <a:pPr marL="0" indent="0">
              <a:spcBef>
                <a:spcPts val="1200"/>
              </a:spcBef>
              <a:spcAft>
                <a:spcPts val="600"/>
              </a:spcAft>
              <a:buNone/>
            </a:pPr>
            <a:r>
              <a:rPr lang="en-US" b="1" dirty="0">
                <a:solidFill>
                  <a:schemeClr val="tx1">
                    <a:lumMod val="20000"/>
                    <a:lumOff val="80000"/>
                  </a:schemeClr>
                </a:solidFill>
              </a:rPr>
              <a:t>Identify</a:t>
            </a:r>
          </a:p>
          <a:p>
            <a:pPr lvl="1">
              <a:spcBef>
                <a:spcPts val="1200"/>
              </a:spcBef>
              <a:spcAft>
                <a:spcPts val="600"/>
              </a:spcAft>
            </a:pPr>
            <a:r>
              <a:rPr lang="en-US" sz="2400" b="1" dirty="0">
                <a:solidFill>
                  <a:schemeClr val="tx1">
                    <a:lumMod val="20000"/>
                    <a:lumOff val="80000"/>
                  </a:schemeClr>
                </a:solidFill>
              </a:rPr>
              <a:t>What instances do you observe of STL strategies elicit, probe, and/or challenge questions?</a:t>
            </a:r>
          </a:p>
          <a:p>
            <a:pPr marL="0" indent="0">
              <a:spcBef>
                <a:spcPts val="1200"/>
              </a:spcBef>
              <a:spcAft>
                <a:spcPts val="600"/>
              </a:spcAft>
              <a:buFont typeface="Arial" panose="020B0604020202020204" pitchFamily="34" charset="0"/>
              <a:buNone/>
            </a:pPr>
            <a:r>
              <a:rPr lang="en-US" b="1" dirty="0">
                <a:solidFill>
                  <a:schemeClr val="tx1">
                    <a:lumMod val="20000"/>
                    <a:lumOff val="80000"/>
                  </a:schemeClr>
                </a:solidFill>
              </a:rPr>
              <a:t>Analyze</a:t>
            </a:r>
          </a:p>
          <a:p>
            <a:pPr lvl="1">
              <a:spcBef>
                <a:spcPts val="1200"/>
              </a:spcBef>
              <a:spcAft>
                <a:spcPts val="600"/>
              </a:spcAft>
            </a:pPr>
            <a:r>
              <a:rPr lang="en-US" b="1" dirty="0">
                <a:solidFill>
                  <a:schemeClr val="tx1">
                    <a:lumMod val="20000"/>
                    <a:lumOff val="80000"/>
                  </a:schemeClr>
                </a:solidFill>
              </a:rPr>
              <a:t>How did the interviewer’s use (or not) of elicit, probe, and/or challenge questions influence student predictions, ideas or thinking? </a:t>
            </a:r>
            <a:r>
              <a:rPr lang="en-US" b="1" dirty="0">
                <a:solidFill>
                  <a:schemeClr val="bg2">
                    <a:lumMod val="60000"/>
                    <a:lumOff val="40000"/>
                  </a:schemeClr>
                </a:solidFill>
              </a:rPr>
              <a:t> scientists?</a:t>
            </a:r>
          </a:p>
          <a:p>
            <a:pPr marL="0" indent="0">
              <a:spcBef>
                <a:spcPts val="1200"/>
              </a:spcBef>
              <a:spcAft>
                <a:spcPts val="600"/>
              </a:spcAft>
              <a:buNone/>
            </a:pPr>
            <a:r>
              <a:rPr lang="en-US" b="1" dirty="0"/>
              <a:t>Reflect and apply</a:t>
            </a:r>
          </a:p>
          <a:p>
            <a:pPr lvl="1">
              <a:spcBef>
                <a:spcPts val="1200"/>
              </a:spcBef>
              <a:spcAft>
                <a:spcPts val="600"/>
              </a:spcAft>
            </a:pPr>
            <a:r>
              <a:rPr lang="en-US" b="1" dirty="0"/>
              <a:t>What did you learn from analyzing this video clip that you can apply to your own classroom?</a:t>
            </a:r>
            <a:endParaRPr lang="en-US" dirty="0"/>
          </a:p>
        </p:txBody>
      </p:sp>
    </p:spTree>
    <p:extLst>
      <p:ext uri="{BB962C8B-B14F-4D97-AF65-F5344CB8AC3E}">
        <p14:creationId xmlns:p14="http://schemas.microsoft.com/office/powerpoint/2010/main" val="835900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FA44-EDFB-47D7-A301-8A0966F12BF3}"/>
              </a:ext>
            </a:extLst>
          </p:cNvPr>
          <p:cNvSpPr>
            <a:spLocks noGrp="1"/>
          </p:cNvSpPr>
          <p:nvPr>
            <p:ph type="title"/>
          </p:nvPr>
        </p:nvSpPr>
        <p:spPr/>
        <p:txBody>
          <a:bodyPr/>
          <a:lstStyle/>
          <a:p>
            <a:r>
              <a:rPr lang="en-US" dirty="0"/>
              <a:t>Preparing for Video Analysis:  The Context</a:t>
            </a:r>
          </a:p>
        </p:txBody>
      </p:sp>
      <p:sp>
        <p:nvSpPr>
          <p:cNvPr id="4" name="Text Placeholder 3">
            <a:extLst>
              <a:ext uri="{FF2B5EF4-FFF2-40B4-BE49-F238E27FC236}">
                <a16:creationId xmlns:a16="http://schemas.microsoft.com/office/drawing/2014/main" id="{706389CA-791D-4FA4-B7AE-9EFEC749D533}"/>
              </a:ext>
            </a:extLst>
          </p:cNvPr>
          <p:cNvSpPr>
            <a:spLocks noGrp="1"/>
          </p:cNvSpPr>
          <p:nvPr>
            <p:ph idx="1"/>
          </p:nvPr>
        </p:nvSpPr>
        <p:spPr/>
        <p:txBody>
          <a:bodyPr lIns="91440" tIns="45720" rIns="91440" bIns="45720" anchor="t">
            <a:normAutofit fontScale="92500" lnSpcReduction="10000"/>
          </a:bodyPr>
          <a:lstStyle/>
          <a:p>
            <a:pPr marL="0" indent="0">
              <a:buNone/>
            </a:pPr>
            <a:r>
              <a:rPr lang="en-US" dirty="0">
                <a:latin typeface="Calibri"/>
                <a:cs typeface="Calibri"/>
              </a:rPr>
              <a:t>Wade EPC- Lesson 1</a:t>
            </a:r>
            <a:endParaRPr lang="en-US" dirty="0"/>
          </a:p>
          <a:p>
            <a:pPr marL="0" indent="0">
              <a:buNone/>
            </a:pPr>
            <a:r>
              <a:rPr lang="en-US" dirty="0">
                <a:latin typeface="Calibri"/>
                <a:ea typeface="Times New Roman" panose="02020603050405020304" pitchFamily="18" charset="0"/>
                <a:cs typeface="Calibri"/>
              </a:rPr>
              <a:t>This clip is from Lesson</a:t>
            </a:r>
            <a:r>
              <a:rPr lang="en-US" sz="2400" dirty="0">
                <a:effectLst/>
                <a:latin typeface="Calibri"/>
                <a:ea typeface="Times New Roman" panose="02020603050405020304" pitchFamily="18" charset="0"/>
                <a:cs typeface="Calibri"/>
              </a:rPr>
              <a:t> 1 of</a:t>
            </a:r>
            <a:r>
              <a:rPr lang="en-US" dirty="0">
                <a:latin typeface="Calibri"/>
                <a:ea typeface="Times New Roman" panose="02020603050405020304" pitchFamily="18" charset="0"/>
                <a:cs typeface="Calibri"/>
              </a:rPr>
              <a:t> 6 of</a:t>
            </a:r>
            <a:r>
              <a:rPr lang="en-US" sz="2400" dirty="0">
                <a:effectLst/>
                <a:latin typeface="Calibri"/>
                <a:ea typeface="Times New Roman" panose="02020603050405020304" pitchFamily="18" charset="0"/>
                <a:cs typeface="Calibri"/>
              </a:rPr>
              <a:t> a unit titled, </a:t>
            </a:r>
            <a:r>
              <a:rPr lang="en-US" sz="2400" i="1" dirty="0">
                <a:effectLst/>
                <a:latin typeface="Calibri"/>
                <a:ea typeface="Times New Roman" panose="02020603050405020304" pitchFamily="18" charset="0"/>
                <a:cs typeface="Calibri"/>
              </a:rPr>
              <a:t>Sun’s Effect on Climate and Seasons</a:t>
            </a:r>
            <a:r>
              <a:rPr lang="en-US" sz="2400" dirty="0">
                <a:effectLst/>
                <a:latin typeface="Calibri"/>
                <a:ea typeface="Times New Roman" panose="02020603050405020304" pitchFamily="18" charset="0"/>
                <a:cs typeface="Calibri"/>
              </a:rPr>
              <a:t>.</a:t>
            </a:r>
            <a:r>
              <a:rPr lang="en-US" dirty="0">
                <a:latin typeface="Calibri"/>
                <a:ea typeface="Times New Roman" panose="02020603050405020304" pitchFamily="18" charset="0"/>
                <a:cs typeface="Calibri"/>
              </a:rPr>
              <a:t> </a:t>
            </a:r>
            <a:endParaRPr lang="en-US" dirty="0">
              <a:ea typeface="Times New Roman" panose="02020603050405020304" pitchFamily="18" charset="0"/>
            </a:endParaRPr>
          </a:p>
          <a:p>
            <a:pPr marL="0" indent="0">
              <a:buNone/>
            </a:pPr>
            <a:r>
              <a:rPr lang="en-US" dirty="0">
                <a:latin typeface="Calibri"/>
                <a:ea typeface="Times New Roman" panose="02020603050405020304" pitchFamily="18" charset="0"/>
                <a:cs typeface="Calibri"/>
              </a:rPr>
              <a:t>The focus</a:t>
            </a:r>
            <a:r>
              <a:rPr lang="en-US" sz="2400" dirty="0">
                <a:effectLst/>
                <a:latin typeface="Calibri"/>
                <a:ea typeface="Times New Roman" panose="02020603050405020304" pitchFamily="18" charset="0"/>
                <a:cs typeface="Calibri"/>
              </a:rPr>
              <a:t> </a:t>
            </a:r>
            <a:r>
              <a:rPr lang="en-US" dirty="0">
                <a:latin typeface="Calibri"/>
                <a:ea typeface="Times New Roman" panose="02020603050405020304" pitchFamily="18" charset="0"/>
                <a:cs typeface="Calibri"/>
              </a:rPr>
              <a:t>question</a:t>
            </a:r>
            <a:r>
              <a:rPr lang="en-US" sz="2400" dirty="0">
                <a:effectLst/>
                <a:latin typeface="Calibri"/>
                <a:ea typeface="Times New Roman" panose="02020603050405020304" pitchFamily="18" charset="0"/>
                <a:cs typeface="Calibri"/>
              </a:rPr>
              <a:t> for the lesson </a:t>
            </a:r>
            <a:r>
              <a:rPr lang="en-US" dirty="0">
                <a:latin typeface="Calibri"/>
                <a:ea typeface="Times New Roman" panose="02020603050405020304" pitchFamily="18" charset="0"/>
                <a:cs typeface="Calibri"/>
              </a:rPr>
              <a:t>is</a:t>
            </a:r>
            <a:r>
              <a:rPr lang="en-US" sz="2400" dirty="0">
                <a:effectLst/>
                <a:latin typeface="Calibri"/>
                <a:ea typeface="Times New Roman" panose="02020603050405020304" pitchFamily="18" charset="0"/>
                <a:cs typeface="Calibri"/>
              </a:rPr>
              <a:t>:</a:t>
            </a:r>
            <a:r>
              <a:rPr lang="en-US" dirty="0">
                <a:latin typeface="Calibri"/>
                <a:ea typeface="Times New Roman" panose="02020603050405020304" pitchFamily="18" charset="0"/>
                <a:cs typeface="Calibri"/>
              </a:rPr>
              <a:t> </a:t>
            </a:r>
            <a:endParaRPr lang="en-US" sz="2400" dirty="0">
              <a:effectLst/>
              <a:ea typeface="Times New Roman" panose="02020603050405020304" pitchFamily="18" charset="0"/>
            </a:endParaRPr>
          </a:p>
          <a:p>
            <a:pPr marL="0" indent="0">
              <a:buNone/>
            </a:pPr>
            <a:r>
              <a:rPr lang="en-US" dirty="0">
                <a:latin typeface="Calibri"/>
                <a:ea typeface="Times New Roman" panose="02020603050405020304" pitchFamily="18" charset="0"/>
                <a:cs typeface="Calibri"/>
              </a:rPr>
              <a:t>What patterns in temperature can you find on Earth at different times of the year?</a:t>
            </a:r>
            <a:endParaRPr lang="en-US" b="0" dirty="0">
              <a:effectLst/>
              <a:ea typeface="Times New Roman" panose="02020603050405020304" pitchFamily="18" charset="0"/>
            </a:endParaRPr>
          </a:p>
          <a:p>
            <a:pPr marL="0" indent="0">
              <a:buNone/>
            </a:pPr>
            <a:r>
              <a:rPr lang="en-US" dirty="0">
                <a:latin typeface="Calibri"/>
                <a:cs typeface="Calibri"/>
              </a:rPr>
              <a:t>Students have just looked at a data table and transferred temperature data from the table onto a world map. During this clip they are sharing patterns they noticed in the data. </a:t>
            </a:r>
            <a:endParaRPr lang="en-US" dirty="0"/>
          </a:p>
        </p:txBody>
      </p:sp>
    </p:spTree>
    <p:extLst>
      <p:ext uri="{BB962C8B-B14F-4D97-AF65-F5344CB8AC3E}">
        <p14:creationId xmlns:p14="http://schemas.microsoft.com/office/powerpoint/2010/main" val="1103604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latin typeface="Calibri"/>
                <a:cs typeface="Calibri"/>
              </a:rPr>
              <a:t>Video Analysis: Wade EPC L1</a:t>
            </a:r>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p:txBody>
          <a:bodyPr/>
          <a:lstStyle/>
          <a:p>
            <a:pPr marL="0" indent="0">
              <a:spcBef>
                <a:spcPts val="1200"/>
              </a:spcBef>
              <a:spcAft>
                <a:spcPts val="600"/>
              </a:spcAft>
              <a:buNone/>
            </a:pPr>
            <a:r>
              <a:rPr lang="en-US" b="1" dirty="0"/>
              <a:t>Identify</a:t>
            </a:r>
          </a:p>
          <a:p>
            <a:pPr marL="346075" indent="-153988">
              <a:spcBef>
                <a:spcPts val="1200"/>
              </a:spcBef>
              <a:spcAft>
                <a:spcPts val="600"/>
              </a:spcAft>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 instances do you observe of STL strategies elicit, probe, and/or challenge questions?</a:t>
            </a:r>
            <a:r>
              <a:rPr lang="en-US" b="1" dirty="0">
                <a:solidFill>
                  <a:schemeClr val="tx1">
                    <a:lumMod val="20000"/>
                    <a:lumOff val="80000"/>
                  </a:schemeClr>
                </a:solidFill>
              </a:rPr>
              <a:t> </a:t>
            </a:r>
          </a:p>
          <a:p>
            <a:pPr marL="0" indent="0">
              <a:spcBef>
                <a:spcPts val="1200"/>
              </a:spcBef>
              <a:spcAft>
                <a:spcPts val="600"/>
              </a:spcAft>
              <a:buNone/>
            </a:pPr>
            <a:r>
              <a:rPr lang="en-US" b="1" dirty="0">
                <a:solidFill>
                  <a:schemeClr val="tx1">
                    <a:lumMod val="20000"/>
                    <a:lumOff val="80000"/>
                  </a:schemeClr>
                </a:solidFill>
              </a:rPr>
              <a:t>Analyze</a:t>
            </a:r>
          </a:p>
          <a:p>
            <a:pPr>
              <a:spcBef>
                <a:spcPts val="1200"/>
              </a:spcBef>
              <a:spcAft>
                <a:spcPts val="600"/>
              </a:spcAft>
            </a:pPr>
            <a:endParaRPr lang="en-US" dirty="0">
              <a:solidFill>
                <a:schemeClr val="tx1">
                  <a:lumMod val="20000"/>
                  <a:lumOff val="80000"/>
                </a:schemeClr>
              </a:solidFill>
            </a:endParaRPr>
          </a:p>
          <a:p>
            <a:pPr marL="0" indent="0">
              <a:buNone/>
            </a:pPr>
            <a:endParaRPr lang="en-US" b="1" dirty="0">
              <a:solidFill>
                <a:schemeClr val="tx1">
                  <a:lumMod val="20000"/>
                  <a:lumOff val="80000"/>
                </a:schemeClr>
              </a:solidFill>
            </a:endParaRPr>
          </a:p>
          <a:p>
            <a:pPr marL="0" indent="0">
              <a:buNone/>
            </a:pPr>
            <a:r>
              <a:rPr lang="en-US" b="1" dirty="0">
                <a:solidFill>
                  <a:schemeClr val="tx1">
                    <a:lumMod val="20000"/>
                    <a:lumOff val="80000"/>
                  </a:schemeClr>
                </a:solidFill>
              </a:rPr>
              <a:t>Reflect and apply</a:t>
            </a:r>
            <a:endParaRPr lang="en-US" dirty="0">
              <a:solidFill>
                <a:schemeClr val="tx1">
                  <a:lumMod val="20000"/>
                  <a:lumOff val="80000"/>
                </a:schemeClr>
              </a:solidFill>
            </a:endParaRPr>
          </a:p>
          <a:p>
            <a:pPr marL="685800" marR="0" lvl="1" indent="-2286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endParaRPr lang="en-US" dirty="0">
              <a:solidFill>
                <a:schemeClr val="bg2">
                  <a:lumMod val="60000"/>
                  <a:lumOff val="40000"/>
                </a:schemeClr>
              </a:solidFill>
            </a:endParaRPr>
          </a:p>
        </p:txBody>
      </p:sp>
      <p:pic>
        <p:nvPicPr>
          <p:cNvPr id="2" name="Picture 1" descr="C:\Users\jbintz\AppData\Local\Microsoft\Windows\Temporary Internet Files\Content.IE5\09Y1ZL8Y\MC900383904[1].wmf">
            <a:extLst>
              <a:ext uri="{FF2B5EF4-FFF2-40B4-BE49-F238E27FC236}">
                <a16:creationId xmlns:a16="http://schemas.microsoft.com/office/drawing/2014/main" id="{FD5FC301-D19F-4E3B-A37C-9E47447524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844" y="5832731"/>
            <a:ext cx="603190" cy="6013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412D15-914B-4C38-BECD-D253CC57BD6D}"/>
              </a:ext>
            </a:extLst>
          </p:cNvPr>
          <p:cNvSpPr txBox="1"/>
          <p:nvPr/>
        </p:nvSpPr>
        <p:spPr>
          <a:xfrm>
            <a:off x="969347" y="5948750"/>
            <a:ext cx="1207337" cy="369332"/>
          </a:xfrm>
          <a:prstGeom prst="rect">
            <a:avLst/>
          </a:prstGeom>
          <a:noFill/>
        </p:spPr>
        <p:txBody>
          <a:bodyPr wrap="square" rtlCol="0">
            <a:spAutoFit/>
          </a:bodyPr>
          <a:lstStyle/>
          <a:p>
            <a:r>
              <a:rPr lang="en-US" dirty="0">
                <a:solidFill>
                  <a:srgbClr val="FF0000"/>
                </a:solidFill>
              </a:rPr>
              <a:t>Add link</a:t>
            </a:r>
          </a:p>
        </p:txBody>
      </p:sp>
    </p:spTree>
    <p:extLst>
      <p:ext uri="{BB962C8B-B14F-4D97-AF65-F5344CB8AC3E}">
        <p14:creationId xmlns:p14="http://schemas.microsoft.com/office/powerpoint/2010/main" val="411287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7CED-8C78-462B-97F7-6370F15979BD}"/>
              </a:ext>
            </a:extLst>
          </p:cNvPr>
          <p:cNvSpPr>
            <a:spLocks noGrp="1"/>
          </p:cNvSpPr>
          <p:nvPr>
            <p:ph type="title"/>
          </p:nvPr>
        </p:nvSpPr>
        <p:spPr>
          <a:xfrm>
            <a:off x="189689" y="1123838"/>
            <a:ext cx="2210612" cy="4601183"/>
          </a:xfrm>
        </p:spPr>
        <p:txBody>
          <a:bodyPr anchor="ctr">
            <a:normAutofit/>
          </a:bodyPr>
          <a:lstStyle/>
          <a:p>
            <a:r>
              <a:rPr lang="en-US" dirty="0"/>
              <a:t>Day 1 Reflections</a:t>
            </a:r>
          </a:p>
        </p:txBody>
      </p:sp>
      <p:sp>
        <p:nvSpPr>
          <p:cNvPr id="8" name="Content Placeholder 2">
            <a:extLst>
              <a:ext uri="{FF2B5EF4-FFF2-40B4-BE49-F238E27FC236}">
                <a16:creationId xmlns:a16="http://schemas.microsoft.com/office/drawing/2014/main" id="{29383E18-9249-F640-331E-B1538F1070D0}"/>
              </a:ext>
            </a:extLst>
          </p:cNvPr>
          <p:cNvSpPr>
            <a:spLocks noGrp="1"/>
          </p:cNvSpPr>
          <p:nvPr>
            <p:ph idx="1"/>
          </p:nvPr>
        </p:nvSpPr>
        <p:spPr>
          <a:xfrm>
            <a:off x="2901951" y="864108"/>
            <a:ext cx="5486400" cy="5120640"/>
          </a:xfrm>
        </p:spPr>
        <p:txBody>
          <a:bodyPr/>
          <a:lstStyle/>
          <a:p>
            <a:r>
              <a:rPr lang="en-US" dirty="0">
                <a:solidFill>
                  <a:srgbClr val="FF0000"/>
                </a:solidFill>
              </a:rPr>
              <a:t>Add day 1 reflections</a:t>
            </a:r>
          </a:p>
        </p:txBody>
      </p:sp>
    </p:spTree>
    <p:extLst>
      <p:ext uri="{BB962C8B-B14F-4D97-AF65-F5344CB8AC3E}">
        <p14:creationId xmlns:p14="http://schemas.microsoft.com/office/powerpoint/2010/main" val="1484064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87FD7-55E5-4E04-A7AE-5A9F81E5CE0B}"/>
              </a:ext>
            </a:extLst>
          </p:cNvPr>
          <p:cNvSpPr>
            <a:spLocks noGrp="1"/>
          </p:cNvSpPr>
          <p:nvPr>
            <p:ph type="title"/>
          </p:nvPr>
        </p:nvSpPr>
        <p:spPr/>
        <p:txBody>
          <a:bodyPr/>
          <a:lstStyle/>
          <a:p>
            <a:r>
              <a:rPr lang="en-US" dirty="0">
                <a:latin typeface="Calibri"/>
                <a:cs typeface="Calibri"/>
              </a:rPr>
              <a:t>Video Analysis: Wade EPC L1</a:t>
            </a:r>
            <a:endParaRPr lang="en-US" dirty="0"/>
          </a:p>
        </p:txBody>
      </p:sp>
      <p:sp>
        <p:nvSpPr>
          <p:cNvPr id="9" name="Text Placeholder 8">
            <a:extLst>
              <a:ext uri="{FF2B5EF4-FFF2-40B4-BE49-F238E27FC236}">
                <a16:creationId xmlns:a16="http://schemas.microsoft.com/office/drawing/2014/main" id="{8BB02176-108A-4E11-9EE8-2B31E4688386}"/>
              </a:ext>
            </a:extLst>
          </p:cNvPr>
          <p:cNvSpPr>
            <a:spLocks noGrp="1"/>
          </p:cNvSpPr>
          <p:nvPr>
            <p:ph idx="1"/>
          </p:nvPr>
        </p:nvSpPr>
        <p:spPr/>
        <p:txBody>
          <a:bodyPr lIns="91440" tIns="45720" rIns="91440" bIns="45720" anchor="t"/>
          <a:lstStyle/>
          <a:p>
            <a:pPr marL="0" indent="0">
              <a:spcBef>
                <a:spcPts val="1200"/>
              </a:spcBef>
              <a:spcAft>
                <a:spcPts val="600"/>
              </a:spcAft>
              <a:buNone/>
            </a:pPr>
            <a:r>
              <a:rPr lang="en-US" b="1" dirty="0">
                <a:solidFill>
                  <a:schemeClr val="tx1">
                    <a:lumMod val="20000"/>
                    <a:lumOff val="80000"/>
                  </a:schemeClr>
                </a:solidFill>
              </a:rPr>
              <a:t>Identify</a:t>
            </a:r>
          </a:p>
          <a:p>
            <a:pPr marL="685800" marR="0" lvl="1" indent="-228600" algn="l" defTabSz="914400" rtl="0" eaLnBrk="1" fontAlgn="auto" latinLnBrk="0" hangingPunct="1">
              <a:lnSpc>
                <a:spcPct val="90000"/>
              </a:lnSpc>
              <a:spcBef>
                <a:spcPts val="12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20000"/>
                    <a:lumOff val="80000"/>
                  </a:schemeClr>
                </a:solidFill>
                <a:effectLst/>
                <a:uLnTx/>
                <a:uFillTx/>
                <a:latin typeface="Calibri" panose="020F0502020204030204" pitchFamily="34" charset="0"/>
                <a:ea typeface="+mn-ea"/>
                <a:cs typeface="Calibri" panose="020F0502020204030204" pitchFamily="34" charset="0"/>
              </a:rPr>
              <a:t>What instances do you observe of STL Strategies elicit, probe, and/or challenge questions?</a:t>
            </a:r>
          </a:p>
          <a:p>
            <a:pPr marL="0" indent="0">
              <a:spcBef>
                <a:spcPts val="1200"/>
              </a:spcBef>
              <a:spcAft>
                <a:spcPts val="600"/>
              </a:spcAft>
              <a:buNone/>
            </a:pPr>
            <a:r>
              <a:rPr lang="en-US" b="1" dirty="0"/>
              <a:t>Analyze</a:t>
            </a:r>
          </a:p>
          <a:p>
            <a:pPr lvl="1">
              <a:spcBef>
                <a:spcPts val="1200"/>
              </a:spcBef>
              <a:spcAft>
                <a:spcPts val="600"/>
              </a:spcAft>
            </a:pPr>
            <a:r>
              <a:rPr lang="en-US" sz="2400" dirty="0">
                <a:latin typeface="Calibri"/>
                <a:cs typeface="Calibri"/>
              </a:rPr>
              <a:t>How did the teacher’s use (or not) of elicit, probe, and/or challenge questions influence student predictions, ideas or thinking?</a:t>
            </a:r>
          </a:p>
          <a:p>
            <a:pPr marL="0" indent="0">
              <a:buNone/>
            </a:pPr>
            <a:r>
              <a:rPr lang="en-US" b="1" dirty="0">
                <a:solidFill>
                  <a:schemeClr val="tx1">
                    <a:lumMod val="20000"/>
                    <a:lumOff val="80000"/>
                  </a:schemeClr>
                </a:solidFill>
              </a:rPr>
              <a:t>Reflect and apply</a:t>
            </a:r>
            <a:endParaRPr lang="en-US" dirty="0">
              <a:solidFill>
                <a:schemeClr val="tx1">
                  <a:lumMod val="20000"/>
                  <a:lumOff val="80000"/>
                </a:schemeClr>
              </a:solidFill>
            </a:endParaRPr>
          </a:p>
        </p:txBody>
      </p:sp>
    </p:spTree>
    <p:extLst>
      <p:ext uri="{BB962C8B-B14F-4D97-AF65-F5344CB8AC3E}">
        <p14:creationId xmlns:p14="http://schemas.microsoft.com/office/powerpoint/2010/main" val="729948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B43101-3E26-45B4-9F3A-76749198F2A2}"/>
              </a:ext>
            </a:extLst>
          </p:cNvPr>
          <p:cNvSpPr>
            <a:spLocks noGrp="1"/>
          </p:cNvSpPr>
          <p:nvPr>
            <p:ph type="title"/>
          </p:nvPr>
        </p:nvSpPr>
        <p:spPr/>
        <p:txBody>
          <a:bodyPr/>
          <a:lstStyle/>
          <a:p>
            <a:r>
              <a:rPr lang="en-US" dirty="0">
                <a:latin typeface="Calibri"/>
                <a:cs typeface="Calibri"/>
              </a:rPr>
              <a:t>Video Analysis: Wade EPC L1</a:t>
            </a:r>
          </a:p>
        </p:txBody>
      </p:sp>
      <p:sp>
        <p:nvSpPr>
          <p:cNvPr id="5" name="Text Placeholder 4">
            <a:extLst>
              <a:ext uri="{FF2B5EF4-FFF2-40B4-BE49-F238E27FC236}">
                <a16:creationId xmlns:a16="http://schemas.microsoft.com/office/drawing/2014/main" id="{1315BDB0-9AFA-49FB-920E-10B25C669406}"/>
              </a:ext>
            </a:extLst>
          </p:cNvPr>
          <p:cNvSpPr>
            <a:spLocks noGrp="1"/>
          </p:cNvSpPr>
          <p:nvPr>
            <p:ph idx="1"/>
          </p:nvPr>
        </p:nvSpPr>
        <p:spPr/>
        <p:txBody>
          <a:bodyPr>
            <a:normAutofit fontScale="92500"/>
          </a:bodyPr>
          <a:lstStyle/>
          <a:p>
            <a:pPr marL="0" indent="0">
              <a:spcBef>
                <a:spcPts val="1200"/>
              </a:spcBef>
              <a:spcAft>
                <a:spcPts val="600"/>
              </a:spcAft>
              <a:buNone/>
            </a:pPr>
            <a:r>
              <a:rPr lang="en-US" b="1" dirty="0">
                <a:solidFill>
                  <a:schemeClr val="tx1">
                    <a:lumMod val="20000"/>
                    <a:lumOff val="80000"/>
                  </a:schemeClr>
                </a:solidFill>
              </a:rPr>
              <a:t>Identify</a:t>
            </a:r>
          </a:p>
          <a:p>
            <a:pPr marL="635000" indent="-423863">
              <a:spcAft>
                <a:spcPts val="600"/>
              </a:spcAft>
            </a:pPr>
            <a:r>
              <a:rPr kumimoji="0" lang="en-US" sz="2200" b="0" i="0" u="none" strike="noStrike" kern="1200" cap="none" spc="0" normalizeH="0" baseline="0" noProof="0" dirty="0">
                <a:ln>
                  <a:noFill/>
                </a:ln>
                <a:solidFill>
                  <a:schemeClr val="tx1">
                    <a:lumMod val="20000"/>
                    <a:lumOff val="80000"/>
                  </a:schemeClr>
                </a:solidFill>
                <a:effectLst/>
                <a:uLnTx/>
                <a:uFillTx/>
                <a:latin typeface="Calibri" panose="020F0502020204030204" pitchFamily="34" charset="0"/>
                <a:ea typeface="+mn-ea"/>
                <a:cs typeface="Calibri" panose="020F0502020204030204" pitchFamily="34" charset="0"/>
              </a:rPr>
              <a:t>What instances do you observe of STL Strategies elicit, probe, and/or challenge questions?</a:t>
            </a:r>
            <a:endParaRPr lang="en-US" sz="2200" b="1" dirty="0">
              <a:solidFill>
                <a:schemeClr val="tx1">
                  <a:lumMod val="20000"/>
                  <a:lumOff val="80000"/>
                </a:schemeClr>
              </a:solidFill>
            </a:endParaRPr>
          </a:p>
          <a:p>
            <a:pPr marL="0" indent="0">
              <a:spcBef>
                <a:spcPts val="1200"/>
              </a:spcBef>
              <a:spcAft>
                <a:spcPts val="600"/>
              </a:spcAft>
              <a:buNone/>
            </a:pPr>
            <a:r>
              <a:rPr lang="en-US" b="1" dirty="0">
                <a:solidFill>
                  <a:schemeClr val="tx1">
                    <a:lumMod val="20000"/>
                    <a:lumOff val="80000"/>
                  </a:schemeClr>
                </a:solidFill>
              </a:rPr>
              <a:t>Analyze</a:t>
            </a:r>
          </a:p>
          <a:p>
            <a:pPr lvl="1">
              <a:spcBef>
                <a:spcPts val="1200"/>
              </a:spcBef>
              <a:spcAft>
                <a:spcPts val="600"/>
              </a:spcAft>
            </a:pPr>
            <a:r>
              <a:rPr lang="en-US" sz="2200" dirty="0">
                <a:solidFill>
                  <a:schemeClr val="tx1">
                    <a:lumMod val="20000"/>
                    <a:lumOff val="80000"/>
                  </a:schemeClr>
                </a:solidFill>
                <a:latin typeface="Calibri"/>
                <a:cs typeface="Calibri"/>
              </a:rPr>
              <a:t>How did the teacher’s use (or not) of elicit, probe, and/or challenge questions influence student predictions, ideas or thinking?</a:t>
            </a:r>
          </a:p>
          <a:p>
            <a:pPr marL="0" indent="0">
              <a:spcBef>
                <a:spcPts val="1200"/>
              </a:spcBef>
              <a:spcAft>
                <a:spcPts val="600"/>
              </a:spcAft>
              <a:buNone/>
            </a:pPr>
            <a:r>
              <a:rPr lang="en-US" b="1" dirty="0"/>
              <a:t>Reflect and apply</a:t>
            </a:r>
          </a:p>
          <a:p>
            <a:pPr lvl="1">
              <a:spcBef>
                <a:spcPts val="1200"/>
              </a:spcBef>
              <a:spcAft>
                <a:spcPts val="600"/>
              </a:spcAft>
            </a:pPr>
            <a:r>
              <a:rPr lang="en-US" dirty="0"/>
              <a:t>What did you learn from analyzing this video clip that you can apply to your own classroom?</a:t>
            </a:r>
          </a:p>
          <a:p>
            <a:pPr marL="0" indent="0">
              <a:buNone/>
            </a:pPr>
            <a:endParaRPr lang="en-US" dirty="0"/>
          </a:p>
        </p:txBody>
      </p:sp>
    </p:spTree>
    <p:extLst>
      <p:ext uri="{BB962C8B-B14F-4D97-AF65-F5344CB8AC3E}">
        <p14:creationId xmlns:p14="http://schemas.microsoft.com/office/powerpoint/2010/main" val="445298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anchor="ctr">
            <a:normAutofit/>
          </a:bodyPr>
          <a:lstStyle/>
          <a:p>
            <a:r>
              <a:rPr lang="en-US" dirty="0"/>
              <a:t>Meta Moment</a:t>
            </a:r>
          </a:p>
        </p:txBody>
      </p:sp>
      <p:sp>
        <p:nvSpPr>
          <p:cNvPr id="6" name="Text Placeholder 5">
            <a:extLst>
              <a:ext uri="{FF2B5EF4-FFF2-40B4-BE49-F238E27FC236}">
                <a16:creationId xmlns:a16="http://schemas.microsoft.com/office/drawing/2014/main" id="{7454631C-CF0E-490B-BE49-83B3B56F693D}"/>
              </a:ext>
            </a:extLst>
          </p:cNvPr>
          <p:cNvSpPr>
            <a:spLocks noGrp="1"/>
          </p:cNvSpPr>
          <p:nvPr>
            <p:ph idx="1"/>
          </p:nvPr>
        </p:nvSpPr>
        <p:spPr>
          <a:xfrm>
            <a:off x="2901951" y="864108"/>
            <a:ext cx="5486400" cy="5120640"/>
          </a:xfrm>
        </p:spPr>
        <p:txBody>
          <a:bodyPr anchor="ctr">
            <a:normAutofit/>
          </a:bodyPr>
          <a:lstStyle/>
          <a:p>
            <a:pPr marL="0" indent="0">
              <a:buNone/>
            </a:pPr>
            <a:r>
              <a:rPr lang="en-US" dirty="0"/>
              <a:t>Journal….</a:t>
            </a:r>
          </a:p>
          <a:p>
            <a:pPr marL="0" indent="0">
              <a:buNone/>
            </a:pPr>
            <a:endParaRPr lang="en-US" dirty="0"/>
          </a:p>
          <a:p>
            <a:pPr marL="0" indent="0">
              <a:buNone/>
            </a:pPr>
            <a:r>
              <a:rPr lang="en-US" dirty="0"/>
              <a:t>What ideas do you want to add to your effective teaching and learning charts?</a:t>
            </a:r>
          </a:p>
          <a:p>
            <a:pPr lvl="1"/>
            <a:r>
              <a:rPr lang="en-US" sz="2800"/>
              <a:t>How did the experience…</a:t>
            </a:r>
          </a:p>
        </p:txBody>
      </p:sp>
    </p:spTree>
    <p:extLst>
      <p:ext uri="{BB962C8B-B14F-4D97-AF65-F5344CB8AC3E}">
        <p14:creationId xmlns:p14="http://schemas.microsoft.com/office/powerpoint/2010/main" val="4213131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D155-EB23-4E55-A9AE-B70C8BBE3FA0}"/>
              </a:ext>
            </a:extLst>
          </p:cNvPr>
          <p:cNvSpPr>
            <a:spLocks noGrp="1"/>
          </p:cNvSpPr>
          <p:nvPr>
            <p:ph type="title"/>
          </p:nvPr>
        </p:nvSpPr>
        <p:spPr>
          <a:xfrm>
            <a:off x="189689" y="1123838"/>
            <a:ext cx="2210612" cy="4601183"/>
          </a:xfrm>
        </p:spPr>
        <p:txBody>
          <a:bodyPr anchor="ctr">
            <a:normAutofit/>
          </a:bodyPr>
          <a:lstStyle/>
          <a:p>
            <a:r>
              <a:rPr lang="en-US"/>
              <a:t>Content Deepening: Teacher Set-up</a:t>
            </a:r>
          </a:p>
        </p:txBody>
      </p:sp>
      <p:sp>
        <p:nvSpPr>
          <p:cNvPr id="3" name="Text Placeholder 2">
            <a:extLst>
              <a:ext uri="{FF2B5EF4-FFF2-40B4-BE49-F238E27FC236}">
                <a16:creationId xmlns:a16="http://schemas.microsoft.com/office/drawing/2014/main" id="{EB61672D-326E-429B-B415-EA84E1D38021}"/>
              </a:ext>
            </a:extLst>
          </p:cNvPr>
          <p:cNvSpPr>
            <a:spLocks noGrp="1"/>
          </p:cNvSpPr>
          <p:nvPr>
            <p:ph sz="half" idx="1"/>
          </p:nvPr>
        </p:nvSpPr>
        <p:spPr>
          <a:xfrm>
            <a:off x="2900934" y="1856508"/>
            <a:ext cx="5730448" cy="4132811"/>
          </a:xfrm>
        </p:spPr>
        <p:txBody>
          <a:bodyPr lIns="91440" tIns="45720" rIns="91440" bIns="45720" anchor="ctr">
            <a:normAutofit/>
          </a:bodyPr>
          <a:lstStyle/>
          <a:p>
            <a:pPr indent="0">
              <a:lnSpc>
                <a:spcPct val="90000"/>
              </a:lnSpc>
              <a:buNone/>
            </a:pPr>
            <a:r>
              <a:rPr lang="en-US" sz="2200" dirty="0"/>
              <a:t>What is the story of learning so far....</a:t>
            </a:r>
          </a:p>
          <a:p>
            <a:pPr marL="571500" indent="-342900">
              <a:lnSpc>
                <a:spcPct val="90000"/>
              </a:lnSpc>
            </a:pPr>
            <a:r>
              <a:rPr lang="en-US" sz="2200" dirty="0"/>
              <a:t>Open your science notebook to review the learning  from L1/Day 1.</a:t>
            </a:r>
          </a:p>
          <a:p>
            <a:pPr marL="571500" indent="-342900">
              <a:lnSpc>
                <a:spcPct val="90000"/>
              </a:lnSpc>
              <a:buFont typeface="Arial"/>
              <a:buChar char="•"/>
            </a:pPr>
            <a:endParaRPr lang="en-US" sz="2200" dirty="0"/>
          </a:p>
          <a:p>
            <a:pPr marL="571500" indent="-342900">
              <a:lnSpc>
                <a:spcPct val="90000"/>
              </a:lnSpc>
            </a:pPr>
            <a:r>
              <a:rPr lang="en-US" sz="2200" dirty="0"/>
              <a:t>Turn to a partner and practice telling the story of student learning.</a:t>
            </a:r>
          </a:p>
          <a:p>
            <a:pPr marL="971550" lvl="1" indent="-285750">
              <a:lnSpc>
                <a:spcPct val="90000"/>
              </a:lnSpc>
              <a:buFont typeface="Arial"/>
              <a:buChar char="•"/>
            </a:pPr>
            <a:endParaRPr lang="en-US" sz="2200" dirty="0"/>
          </a:p>
          <a:p>
            <a:pPr marL="0" indent="0">
              <a:lnSpc>
                <a:spcPct val="90000"/>
              </a:lnSpc>
              <a:buNone/>
            </a:pPr>
            <a:endParaRPr lang="en-US" sz="2200" dirty="0"/>
          </a:p>
        </p:txBody>
      </p:sp>
      <p:pic>
        <p:nvPicPr>
          <p:cNvPr id="4" name="Picture 3" descr="A close up of a logo&#10;&#10;Description automatically generated">
            <a:extLst>
              <a:ext uri="{FF2B5EF4-FFF2-40B4-BE49-F238E27FC236}">
                <a16:creationId xmlns:a16="http://schemas.microsoft.com/office/drawing/2014/main" id="{A2D01752-0346-A185-F0F0-FC8139207FB1}"/>
              </a:ext>
            </a:extLst>
          </p:cNvPr>
          <p:cNvPicPr>
            <a:picLocks noChangeAspect="1"/>
          </p:cNvPicPr>
          <p:nvPr/>
        </p:nvPicPr>
        <p:blipFill>
          <a:blip r:embed="rId2"/>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079999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Content Deepening: Teacher Set-up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a:normAutofit fontScale="85000" lnSpcReduction="20000"/>
          </a:bodyPr>
          <a:lstStyle/>
          <a:p>
            <a:pPr defTabSz="685800">
              <a:lnSpc>
                <a:spcPct val="100000"/>
              </a:lnSpc>
              <a:spcBef>
                <a:spcPts val="1200"/>
              </a:spcBef>
              <a:spcAft>
                <a:spcPts val="1800"/>
              </a:spcAft>
            </a:pPr>
            <a:r>
              <a:rPr lang="en-US" dirty="0"/>
              <a:t>Lesson 1: What patterns in temperature can you find on Earth at different times of the year? </a:t>
            </a:r>
          </a:p>
          <a:p>
            <a:pPr defTabSz="685800">
              <a:lnSpc>
                <a:spcPct val="100000"/>
              </a:lnSpc>
              <a:spcBef>
                <a:spcPts val="1200"/>
              </a:spcBef>
              <a:spcAft>
                <a:spcPts val="1800"/>
              </a:spcAft>
            </a:pPr>
            <a:r>
              <a:rPr lang="en-US" dirty="0"/>
              <a:t>Lesson 2: What causes the average temperatures on Earth near the equator to be higher than the average temperatures on Earth far from the equator?</a:t>
            </a:r>
          </a:p>
          <a:p>
            <a:pPr defTabSz="685800">
              <a:lnSpc>
                <a:spcPct val="100000"/>
              </a:lnSpc>
              <a:spcBef>
                <a:spcPts val="1200"/>
              </a:spcBef>
              <a:spcAft>
                <a:spcPts val="1800"/>
              </a:spcAft>
            </a:pPr>
            <a:r>
              <a:rPr lang="en-US" dirty="0"/>
              <a:t>Lesson 3: Why is it summer in the United States (North America) when it is winter in Argentina (South America)?</a:t>
            </a:r>
          </a:p>
          <a:p>
            <a:pPr marL="0" indent="0">
              <a:buNone/>
            </a:pPr>
            <a:r>
              <a:rPr lang="en-US" dirty="0"/>
              <a:t> </a:t>
            </a:r>
            <a:endParaRPr lang="en-US" dirty="0">
              <a:solidFill>
                <a:srgbClr val="FF0000"/>
              </a:solidFill>
            </a:endParaRP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934284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189689" y="1123838"/>
            <a:ext cx="2210612" cy="4601183"/>
          </a:xfrm>
        </p:spPr>
        <p:txBody>
          <a:bodyPr vert="horz" lIns="91440" tIns="45720" rIns="91440" bIns="45720" rtlCol="0" anchor="ctr">
            <a:normAutofit/>
          </a:bodyPr>
          <a:lstStyle/>
          <a:p>
            <a:r>
              <a:rPr lang="en-US" b="1" kern="1200" spc="-60" baseline="0">
                <a:latin typeface="+mj-lt"/>
                <a:ea typeface="+mj-ea"/>
                <a:cs typeface="+mj-cs"/>
              </a:rPr>
              <a:t>Unit Central Question</a:t>
            </a:r>
          </a:p>
        </p:txBody>
      </p:sp>
      <p:sp>
        <p:nvSpPr>
          <p:cNvPr id="8" name="Rectangle 7">
            <a:extLst>
              <a:ext uri="{FF2B5EF4-FFF2-40B4-BE49-F238E27FC236}">
                <a16:creationId xmlns:a16="http://schemas.microsoft.com/office/drawing/2014/main" id="{1935F688-C951-2A4C-1095-E4896159120F}"/>
              </a:ext>
            </a:extLst>
          </p:cNvPr>
          <p:cNvSpPr/>
          <p:nvPr/>
        </p:nvSpPr>
        <p:spPr>
          <a:xfrm>
            <a:off x="3169137" y="1899612"/>
            <a:ext cx="5185703" cy="28381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182880" indent="-182880" algn="ctr" defTabSz="914400">
              <a:spcBef>
                <a:spcPts val="1200"/>
              </a:spcBef>
              <a:buClr>
                <a:schemeClr val="accent1"/>
              </a:buClr>
              <a:buFont typeface="Wingdings 2" pitchFamily="18" charset="2"/>
              <a:buChar char=""/>
            </a:pPr>
            <a:r>
              <a:rPr lang="en-US" sz="2800" b="1" dirty="0">
                <a:solidFill>
                  <a:schemeClr val="bg1"/>
                </a:solidFill>
              </a:rPr>
              <a:t>Why are some places on Earth hotter than others at different times of the year? </a:t>
            </a:r>
          </a:p>
        </p:txBody>
      </p:sp>
      <p:pic>
        <p:nvPicPr>
          <p:cNvPr id="11" name="Content Placeholder 4" descr="A close up of a hat&#10;&#10;Description generated with high confidence">
            <a:extLst>
              <a:ext uri="{FF2B5EF4-FFF2-40B4-BE49-F238E27FC236}">
                <a16:creationId xmlns:a16="http://schemas.microsoft.com/office/drawing/2014/main" id="{80EF2AF8-EC49-0EEA-5591-26F461427861}"/>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82676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60147"/>
            <a:ext cx="7334250" cy="528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97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Angles Investigation</a:t>
            </a:r>
          </a:p>
        </p:txBody>
      </p:sp>
      <p:sp>
        <p:nvSpPr>
          <p:cNvPr id="3" name="Content Placeholder 2"/>
          <p:cNvSpPr>
            <a:spLocks noGrp="1"/>
          </p:cNvSpPr>
          <p:nvPr>
            <p:ph idx="1"/>
          </p:nvPr>
        </p:nvSpPr>
        <p:spPr/>
        <p:txBody>
          <a:bodyPr/>
          <a:lstStyle/>
          <a:p>
            <a:pPr marL="0" indent="0">
              <a:buNone/>
            </a:pPr>
            <a:r>
              <a:rPr lang="en-US" dirty="0"/>
              <a:t>What causes the average temperatures on Earth near the equator to be higher than the average temperatures on Earth far from the equator?</a:t>
            </a:r>
          </a:p>
          <a:p>
            <a:pPr marL="0" indent="0">
              <a:buNone/>
            </a:pPr>
            <a:endParaRPr lang="en-US" dirty="0"/>
          </a:p>
        </p:txBody>
      </p:sp>
      <p:pic>
        <p:nvPicPr>
          <p:cNvPr id="5" name="Content Placeholder 4" descr="A close up of a hat&#10;&#10;Description generated with high confidence">
            <a:extLst>
              <a:ext uri="{FF2B5EF4-FFF2-40B4-BE49-F238E27FC236}">
                <a16:creationId xmlns:a16="http://schemas.microsoft.com/office/drawing/2014/main" id="{9D9C1A8F-767A-41B8-B96D-7FA41BC405AC}"/>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256632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you notice?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20850670"/>
              </p:ext>
            </p:extLst>
          </p:nvPr>
        </p:nvGraphicFramePr>
        <p:xfrm>
          <a:off x="2921946" y="1252729"/>
          <a:ext cx="5593404" cy="4343400"/>
        </p:xfrm>
        <a:graphic>
          <a:graphicData uri="http://schemas.openxmlformats.org/drawingml/2006/table">
            <a:tbl>
              <a:tblPr firstRow="1" bandRow="1">
                <a:tableStyleId>{5C22544A-7EE6-4342-B048-85BDC9FD1C3A}</a:tableStyleId>
              </a:tblPr>
              <a:tblGrid>
                <a:gridCol w="2840476">
                  <a:extLst>
                    <a:ext uri="{9D8B030D-6E8A-4147-A177-3AD203B41FA5}">
                      <a16:colId xmlns:a16="http://schemas.microsoft.com/office/drawing/2014/main" val="20000"/>
                    </a:ext>
                  </a:extLst>
                </a:gridCol>
                <a:gridCol w="2752928">
                  <a:extLst>
                    <a:ext uri="{9D8B030D-6E8A-4147-A177-3AD203B41FA5}">
                      <a16:colId xmlns:a16="http://schemas.microsoft.com/office/drawing/2014/main" val="20001"/>
                    </a:ext>
                  </a:extLst>
                </a:gridCol>
              </a:tblGrid>
              <a:tr h="609600">
                <a:tc>
                  <a:txBody>
                    <a:bodyPr/>
                    <a:lstStyle/>
                    <a:p>
                      <a:pPr algn="ctr"/>
                      <a:r>
                        <a:rPr lang="en-US" sz="2800" b="1" dirty="0"/>
                        <a:t>Straight</a:t>
                      </a:r>
                      <a:r>
                        <a:rPr lang="en-US" sz="2800" b="1" baseline="0" dirty="0"/>
                        <a:t> On</a:t>
                      </a:r>
                      <a:endParaRPr lang="en-US" sz="2800" b="1" dirty="0"/>
                    </a:p>
                  </a:txBody>
                  <a:tcPr/>
                </a:tc>
                <a:tc>
                  <a:txBody>
                    <a:bodyPr/>
                    <a:lstStyle/>
                    <a:p>
                      <a:pPr algn="ctr"/>
                      <a:r>
                        <a:rPr lang="en-US" sz="2800" b="1" dirty="0"/>
                        <a:t>At an Angle</a:t>
                      </a:r>
                    </a:p>
                  </a:txBody>
                  <a:tcPr/>
                </a:tc>
                <a:extLst>
                  <a:ext uri="{0D108BD9-81ED-4DB2-BD59-A6C34878D82A}">
                    <a16:rowId xmlns:a16="http://schemas.microsoft.com/office/drawing/2014/main" val="10000"/>
                  </a:ext>
                </a:extLst>
              </a:tr>
              <a:tr h="373380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6" name="Content Placeholder 4" descr="A close up of a hat&#10;&#10;Description generated with high confidence">
            <a:extLst>
              <a:ext uri="{FF2B5EF4-FFF2-40B4-BE49-F238E27FC236}">
                <a16:creationId xmlns:a16="http://schemas.microsoft.com/office/drawing/2014/main" id="{9EE09AC5-28E0-45CC-B359-2E71B984323B}"/>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966573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 Map: Forest Fire</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125537647"/>
              </p:ext>
            </p:extLst>
          </p:nvPr>
        </p:nvGraphicFramePr>
        <p:xfrm>
          <a:off x="539885" y="1991813"/>
          <a:ext cx="8064229" cy="4195559"/>
        </p:xfrm>
        <a:graphic>
          <a:graphicData uri="http://schemas.openxmlformats.org/drawingml/2006/table">
            <a:tbl>
              <a:tblPr firstRow="1" firstCol="1" bandRow="1"/>
              <a:tblGrid>
                <a:gridCol w="1612677">
                  <a:extLst>
                    <a:ext uri="{9D8B030D-6E8A-4147-A177-3AD203B41FA5}">
                      <a16:colId xmlns:a16="http://schemas.microsoft.com/office/drawing/2014/main" val="20000"/>
                    </a:ext>
                  </a:extLst>
                </a:gridCol>
                <a:gridCol w="1103189">
                  <a:extLst>
                    <a:ext uri="{9D8B030D-6E8A-4147-A177-3AD203B41FA5}">
                      <a16:colId xmlns:a16="http://schemas.microsoft.com/office/drawing/2014/main" val="20001"/>
                    </a:ext>
                  </a:extLst>
                </a:gridCol>
                <a:gridCol w="1430495">
                  <a:extLst>
                    <a:ext uri="{9D8B030D-6E8A-4147-A177-3AD203B41FA5}">
                      <a16:colId xmlns:a16="http://schemas.microsoft.com/office/drawing/2014/main" val="20002"/>
                    </a:ext>
                  </a:extLst>
                </a:gridCol>
                <a:gridCol w="2304349">
                  <a:extLst>
                    <a:ext uri="{9D8B030D-6E8A-4147-A177-3AD203B41FA5}">
                      <a16:colId xmlns:a16="http://schemas.microsoft.com/office/drawing/2014/main" val="20003"/>
                    </a:ext>
                  </a:extLst>
                </a:gridCol>
                <a:gridCol w="1613519">
                  <a:extLst>
                    <a:ext uri="{9D8B030D-6E8A-4147-A177-3AD203B41FA5}">
                      <a16:colId xmlns:a16="http://schemas.microsoft.com/office/drawing/2014/main" val="20004"/>
                    </a:ext>
                  </a:extLst>
                </a:gridCol>
              </a:tblGrid>
              <a:tr h="778850">
                <a:tc>
                  <a:txBody>
                    <a:bodyPr/>
                    <a:lstStyle/>
                    <a:p>
                      <a:pPr marL="0" marR="0">
                        <a:spcBef>
                          <a:spcPts val="600"/>
                        </a:spcBef>
                        <a:spcAft>
                          <a:spcPts val="600"/>
                        </a:spcAft>
                      </a:pPr>
                      <a:r>
                        <a:rPr lang="en-US" sz="1800" dirty="0">
                          <a:effectLst/>
                          <a:latin typeface="Arial"/>
                          <a:ea typeface="Times New Roman"/>
                        </a:rPr>
                        <a:t>Part of the model</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rowSpan="4">
                  <a:txBody>
                    <a:bodyPr/>
                    <a:lstStyle/>
                    <a:p>
                      <a:pPr marL="0" marR="0" algn="ctr">
                        <a:spcBef>
                          <a:spcPts val="600"/>
                        </a:spcBef>
                        <a:spcAft>
                          <a:spcPts val="600"/>
                        </a:spcAft>
                      </a:pPr>
                      <a:r>
                        <a:rPr lang="en-US" sz="1800" dirty="0">
                          <a:effectLst/>
                          <a:latin typeface="Arial"/>
                          <a:ea typeface="Times New Roman"/>
                        </a:rPr>
                        <a:t>...is/are like…</a:t>
                      </a:r>
                      <a:endParaRPr lang="en-US" sz="18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600"/>
                        </a:spcBef>
                        <a:spcAft>
                          <a:spcPts val="600"/>
                        </a:spcAft>
                      </a:pPr>
                      <a:r>
                        <a:rPr lang="en-US" sz="1800" dirty="0">
                          <a:effectLst/>
                          <a:latin typeface="Arial"/>
                          <a:ea typeface="Times New Roman"/>
                        </a:rPr>
                        <a:t>part of the real world</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600"/>
                        </a:spcBef>
                        <a:spcAft>
                          <a:spcPts val="600"/>
                        </a:spcAft>
                      </a:pPr>
                      <a:r>
                        <a:rPr lang="en-US" sz="1800" dirty="0">
                          <a:effectLst/>
                          <a:latin typeface="Arial"/>
                          <a:ea typeface="Times New Roman"/>
                        </a:rPr>
                        <a:t>They are alike because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600"/>
                        </a:spcBef>
                        <a:spcAft>
                          <a:spcPts val="600"/>
                        </a:spcAft>
                      </a:pPr>
                      <a:r>
                        <a:rPr lang="en-US" sz="1800" dirty="0">
                          <a:effectLst/>
                          <a:latin typeface="Arial"/>
                          <a:ea typeface="Times New Roman"/>
                        </a:rPr>
                        <a:t>They are different because</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00"/>
                  </a:ext>
                </a:extLst>
              </a:tr>
              <a:tr h="987278">
                <a:tc>
                  <a:txBody>
                    <a:bodyPr/>
                    <a:lstStyle/>
                    <a:p>
                      <a:r>
                        <a:rPr lang="en-US" dirty="0"/>
                        <a:t>A block of wood covered in clay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r>
                        <a:rPr lang="en-US" dirty="0"/>
                        <a:t>the ground in the forest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they both hold up the tree</a:t>
                      </a:r>
                      <a:r>
                        <a:rPr lang="en-US" baseline="0" dirty="0"/>
                        <a:t> and matches.</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the</a:t>
                      </a:r>
                      <a:r>
                        <a:rPr lang="en-US" baseline="0" dirty="0"/>
                        <a:t> ground of the forest is not made of clay.</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32284">
                <a:tc>
                  <a:txBody>
                    <a:bodyPr/>
                    <a:lstStyle/>
                    <a:p>
                      <a:r>
                        <a:rPr lang="en-US" dirty="0"/>
                        <a:t>Matches standing up in the clay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r>
                        <a:rPr lang="en-US" dirty="0"/>
                        <a:t>the trees in the forest.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They are both standing up close to each other at different heights.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trees are bigger than matches and living things.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53037">
                <a:tc>
                  <a:txBody>
                    <a:bodyPr/>
                    <a:lstStyle/>
                    <a:p>
                      <a:r>
                        <a:rPr lang="en-US" dirty="0"/>
                        <a:t>A hand with a lit match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r>
                        <a:rPr lang="en-US" dirty="0"/>
                        <a:t>lightning that</a:t>
                      </a:r>
                      <a:r>
                        <a:rPr lang="en-US" baseline="0" dirty="0"/>
                        <a:t> could start a forest fire.</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they</a:t>
                      </a:r>
                      <a:r>
                        <a:rPr lang="en-US" baseline="0" dirty="0"/>
                        <a:t> can both cause a fire to start in a small area.</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dirty="0"/>
                        <a:t>lightning</a:t>
                      </a:r>
                      <a:r>
                        <a:rPr lang="en-US" baseline="0" dirty="0"/>
                        <a:t> just happens, you have to light a match.</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6850628"/>
                  </a:ext>
                </a:extLst>
              </a:tr>
            </a:tbl>
          </a:graphicData>
        </a:graphic>
      </p:graphicFrame>
      <p:pic>
        <p:nvPicPr>
          <p:cNvPr id="5" name="Content Placeholder 4" descr="A close up of a hat&#10;&#10;Description generated with high confidence">
            <a:extLst>
              <a:ext uri="{FF2B5EF4-FFF2-40B4-BE49-F238E27FC236}">
                <a16:creationId xmlns:a16="http://schemas.microsoft.com/office/drawing/2014/main" id="{A97C9193-ACF9-4ECA-B04D-D27BE17ED9B0}"/>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42964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3D0E9-6AAE-4E81-AE58-E948C3A8DB40}"/>
              </a:ext>
            </a:extLst>
          </p:cNvPr>
          <p:cNvSpPr>
            <a:spLocks noGrp="1"/>
          </p:cNvSpPr>
          <p:nvPr>
            <p:ph type="title"/>
          </p:nvPr>
        </p:nvSpPr>
        <p:spPr>
          <a:xfrm>
            <a:off x="189689" y="1123838"/>
            <a:ext cx="2210612" cy="4601183"/>
          </a:xfrm>
        </p:spPr>
        <p:txBody>
          <a:bodyPr anchor="ctr">
            <a:normAutofit/>
          </a:bodyPr>
          <a:lstStyle/>
          <a:p>
            <a:r>
              <a:rPr lang="en-US" dirty="0" err="1"/>
              <a:t>STeLLA</a:t>
            </a:r>
            <a:r>
              <a:rPr lang="en-US" dirty="0"/>
              <a:t> Program Goals</a:t>
            </a:r>
          </a:p>
        </p:txBody>
      </p:sp>
      <p:sp>
        <p:nvSpPr>
          <p:cNvPr id="5" name="Text Placeholder 4">
            <a:extLst>
              <a:ext uri="{FF2B5EF4-FFF2-40B4-BE49-F238E27FC236}">
                <a16:creationId xmlns:a16="http://schemas.microsoft.com/office/drawing/2014/main" id="{7C9A0401-5C29-424C-B647-EF79339B9770}"/>
              </a:ext>
            </a:extLst>
          </p:cNvPr>
          <p:cNvSpPr>
            <a:spLocks noGrp="1"/>
          </p:cNvSpPr>
          <p:nvPr>
            <p:ph idx="1"/>
          </p:nvPr>
        </p:nvSpPr>
        <p:spPr>
          <a:xfrm>
            <a:off x="2901951" y="864108"/>
            <a:ext cx="5486400" cy="5120640"/>
          </a:xfrm>
        </p:spPr>
        <p:txBody>
          <a:bodyPr anchor="ctr">
            <a:normAutofit/>
          </a:bodyPr>
          <a:lstStyle/>
          <a:p>
            <a:pPr>
              <a:lnSpc>
                <a:spcPct val="90000"/>
              </a:lnSpc>
              <a:spcBef>
                <a:spcPts val="900"/>
              </a:spcBef>
              <a:spcAft>
                <a:spcPts val="1350"/>
              </a:spcAft>
            </a:pPr>
            <a:r>
              <a:rPr lang="en-US" sz="2600"/>
              <a:t>Deepen knowledge of teaching and learning </a:t>
            </a:r>
          </a:p>
          <a:p>
            <a:pPr>
              <a:lnSpc>
                <a:spcPct val="90000"/>
              </a:lnSpc>
              <a:spcBef>
                <a:spcPts val="900"/>
              </a:spcBef>
              <a:spcAft>
                <a:spcPts val="1350"/>
              </a:spcAft>
            </a:pPr>
            <a:r>
              <a:rPr lang="en-US" sz="2600"/>
              <a:t>Increase ability to analyze and reflect on teaching and learning</a:t>
            </a:r>
          </a:p>
          <a:p>
            <a:pPr>
              <a:lnSpc>
                <a:spcPct val="90000"/>
              </a:lnSpc>
              <a:spcBef>
                <a:spcPts val="900"/>
              </a:spcBef>
              <a:spcAft>
                <a:spcPts val="1350"/>
              </a:spcAft>
            </a:pPr>
            <a:r>
              <a:rPr lang="en-US" sz="2600"/>
              <a:t>Increase ability to use content knowledge and knowledge of teaching and learning to transform classroom practice </a:t>
            </a:r>
          </a:p>
          <a:p>
            <a:pPr>
              <a:lnSpc>
                <a:spcPct val="90000"/>
              </a:lnSpc>
              <a:spcBef>
                <a:spcPts val="900"/>
              </a:spcBef>
              <a:spcAft>
                <a:spcPts val="1350"/>
              </a:spcAft>
            </a:pPr>
            <a:r>
              <a:rPr lang="en-US" sz="2600"/>
              <a:t>Deepen teacher content knowledge </a:t>
            </a:r>
          </a:p>
          <a:p>
            <a:pPr>
              <a:lnSpc>
                <a:spcPct val="90000"/>
              </a:lnSpc>
              <a:spcBef>
                <a:spcPts val="900"/>
              </a:spcBef>
              <a:spcAft>
                <a:spcPts val="1350"/>
              </a:spcAft>
            </a:pPr>
            <a:r>
              <a:rPr lang="en-US" sz="2600"/>
              <a:t>Increase student learning in science</a:t>
            </a:r>
          </a:p>
        </p:txBody>
      </p:sp>
    </p:spTree>
    <p:extLst>
      <p:ext uri="{BB962C8B-B14F-4D97-AF65-F5344CB8AC3E}">
        <p14:creationId xmlns:p14="http://schemas.microsoft.com/office/powerpoint/2010/main" val="1195720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Make connections…</a:t>
            </a:r>
          </a:p>
        </p:txBody>
      </p:sp>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2769247693"/>
              </p:ext>
            </p:extLst>
          </p:nvPr>
        </p:nvGraphicFramePr>
        <p:xfrm>
          <a:off x="2709863" y="939197"/>
          <a:ext cx="6434137" cy="4970463"/>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Exch.Document.7">
                  <p:embed/>
                </p:oleObj>
              </mc:Choice>
              <mc:Fallback>
                <p:oleObj name="Acrobat Document" r:id="rId2" imgW="7543800" imgH="5829300" progId="AcroExch.Document.7">
                  <p:embed/>
                  <p:pic>
                    <p:nvPicPr>
                      <p:cNvPr id="4" name="Content Placeholder 3"/>
                      <p:cNvPicPr/>
                      <p:nvPr/>
                    </p:nvPicPr>
                    <p:blipFill>
                      <a:blip r:embed="rId3"/>
                      <a:stretch>
                        <a:fillRect/>
                      </a:stretch>
                    </p:blipFill>
                    <p:spPr>
                      <a:xfrm>
                        <a:off x="2709863" y="939197"/>
                        <a:ext cx="6434137" cy="4970463"/>
                      </a:xfrm>
                      <a:prstGeom prst="rect">
                        <a:avLst/>
                      </a:prstGeom>
                    </p:spPr>
                  </p:pic>
                </p:oleObj>
              </mc:Fallback>
            </mc:AlternateContent>
          </a:graphicData>
        </a:graphic>
      </p:graphicFrame>
      <p:pic>
        <p:nvPicPr>
          <p:cNvPr id="6" name="Content Placeholder 4" descr="A close up of a hat&#10;&#10;Description generated with high confidence">
            <a:extLst>
              <a:ext uri="{FF2B5EF4-FFF2-40B4-BE49-F238E27FC236}">
                <a16:creationId xmlns:a16="http://schemas.microsoft.com/office/drawing/2014/main" id="{624FBEBF-8ABC-485B-8B1E-63398E881677}"/>
              </a:ext>
            </a:extLst>
          </p:cNvPr>
          <p:cNvPicPr>
            <a:picLocks noChangeAspect="1"/>
          </p:cNvPicPr>
          <p:nvPr/>
        </p:nvPicPr>
        <p:blipFill>
          <a:blip r:embed="rId4"/>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416130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Make connections…</a:t>
            </a:r>
          </a:p>
        </p:txBody>
      </p:sp>
      <p:graphicFrame>
        <p:nvGraphicFramePr>
          <p:cNvPr id="4" name="Content Placeholder 3"/>
          <p:cNvGraphicFramePr>
            <a:graphicFrameLocks noGrp="1" noChangeAspect="1"/>
          </p:cNvGraphicFramePr>
          <p:nvPr>
            <p:ph idx="4294967295"/>
            <p:extLst>
              <p:ext uri="{D42A27DB-BD31-4B8C-83A1-F6EECF244321}">
                <p14:modId xmlns:p14="http://schemas.microsoft.com/office/powerpoint/2010/main" val="2488580891"/>
              </p:ext>
            </p:extLst>
          </p:nvPr>
        </p:nvGraphicFramePr>
        <p:xfrm>
          <a:off x="2806700" y="937268"/>
          <a:ext cx="6337300" cy="4525962"/>
        </p:xfrm>
        <a:graphic>
          <a:graphicData uri="http://schemas.openxmlformats.org/presentationml/2006/ole">
            <mc:AlternateContent xmlns:mc="http://schemas.openxmlformats.org/markup-compatibility/2006">
              <mc:Choice xmlns:v="urn:schemas-microsoft-com:vml" Requires="v">
                <p:oleObj name="Document" r:id="rId2" imgW="8226581" imgH="5874763" progId="Word.Document.12">
                  <p:embed/>
                </p:oleObj>
              </mc:Choice>
              <mc:Fallback>
                <p:oleObj name="Document" r:id="rId2" imgW="8226581" imgH="5874763" progId="Word.Document.12">
                  <p:embed/>
                  <p:pic>
                    <p:nvPicPr>
                      <p:cNvPr id="4" name="Content Placeholder 3"/>
                      <p:cNvPicPr/>
                      <p:nvPr/>
                    </p:nvPicPr>
                    <p:blipFill>
                      <a:blip r:embed="rId3"/>
                      <a:stretch>
                        <a:fillRect/>
                      </a:stretch>
                    </p:blipFill>
                    <p:spPr>
                      <a:xfrm>
                        <a:off x="2806700" y="937268"/>
                        <a:ext cx="6337300" cy="4525962"/>
                      </a:xfrm>
                      <a:prstGeom prst="rect">
                        <a:avLst/>
                      </a:prstGeom>
                    </p:spPr>
                  </p:pic>
                </p:oleObj>
              </mc:Fallback>
            </mc:AlternateContent>
          </a:graphicData>
        </a:graphic>
      </p:graphicFrame>
      <p:pic>
        <p:nvPicPr>
          <p:cNvPr id="6" name="Content Placeholder 4" descr="A close up of a hat&#10;&#10;Description generated with high confidence">
            <a:extLst>
              <a:ext uri="{FF2B5EF4-FFF2-40B4-BE49-F238E27FC236}">
                <a16:creationId xmlns:a16="http://schemas.microsoft.com/office/drawing/2014/main" id="{B5B6F679-91D5-452D-AEB2-A4610234FC26}"/>
              </a:ext>
            </a:extLst>
          </p:cNvPr>
          <p:cNvPicPr>
            <a:picLocks noChangeAspect="1"/>
          </p:cNvPicPr>
          <p:nvPr/>
        </p:nvPicPr>
        <p:blipFill>
          <a:blip r:embed="rId4"/>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224729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t>Respond to the question and be prepared to share your answer.</a:t>
            </a:r>
          </a:p>
          <a:p>
            <a:pPr lvl="1">
              <a:buFont typeface="Calibri" panose="020F0502020204030204" pitchFamily="34" charset="0"/>
              <a:buChar char="–"/>
            </a:pPr>
            <a:r>
              <a:rPr lang="en-US" dirty="0"/>
              <a:t>What causes the average temperatures on Earth near the equator to be higher than the average temperatures on Earth far from the equator?</a:t>
            </a:r>
          </a:p>
          <a:p>
            <a:endParaRPr lang="en-US" sz="1400" dirty="0"/>
          </a:p>
          <a:p>
            <a:pPr>
              <a:buFont typeface="Wingdings" panose="05000000000000000000" pitchFamily="2" charset="2"/>
              <a:buChar char="§"/>
            </a:pPr>
            <a:r>
              <a:rPr lang="en-US" dirty="0"/>
              <a:t>On chart paper</a:t>
            </a:r>
          </a:p>
          <a:p>
            <a:pPr lvl="1">
              <a:buFont typeface="Calibri" panose="020F0502020204030204" pitchFamily="34" charset="0"/>
              <a:buChar char="–"/>
            </a:pPr>
            <a:r>
              <a:rPr lang="en-US" dirty="0"/>
              <a:t>Post your group’s response to the scientific question</a:t>
            </a:r>
          </a:p>
          <a:p>
            <a:pPr lvl="2"/>
            <a:r>
              <a:rPr lang="en-US" dirty="0"/>
              <a:t>Include a statement that answers the question.</a:t>
            </a:r>
          </a:p>
          <a:p>
            <a:pPr lvl="2"/>
            <a:r>
              <a:rPr lang="en-US" dirty="0"/>
              <a:t>Include the evidence you gathered from your investigation and use of models.</a:t>
            </a:r>
          </a:p>
          <a:p>
            <a:pPr lvl="2"/>
            <a:r>
              <a:rPr lang="en-US" dirty="0"/>
              <a:t>Include a representation to show how you make sense of what’s happening in the real world.</a:t>
            </a:r>
          </a:p>
        </p:txBody>
      </p:sp>
      <p:pic>
        <p:nvPicPr>
          <p:cNvPr id="5" name="Content Placeholder 4" descr="A close up of a hat&#10;&#10;Description generated with high confidence">
            <a:extLst>
              <a:ext uri="{FF2B5EF4-FFF2-40B4-BE49-F238E27FC236}">
                <a16:creationId xmlns:a16="http://schemas.microsoft.com/office/drawing/2014/main" id="{92E67B42-D4D8-49CE-8413-09EBC0F9F8C8}"/>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413287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Gallery Walk</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a:t>Read what others have written</a:t>
            </a:r>
          </a:p>
          <a:p>
            <a:pPr>
              <a:buFont typeface="Wingdings" panose="05000000000000000000" pitchFamily="2" charset="2"/>
              <a:buChar char="§"/>
            </a:pPr>
            <a:endParaRPr lang="en-US" dirty="0"/>
          </a:p>
          <a:p>
            <a:pPr>
              <a:buFont typeface="Wingdings" panose="05000000000000000000" pitchFamily="2" charset="2"/>
              <a:buChar char="§"/>
            </a:pPr>
            <a:r>
              <a:rPr lang="en-US" dirty="0"/>
              <a:t>Provide at least one piece of feedback or advice</a:t>
            </a:r>
          </a:p>
          <a:p>
            <a:pPr lvl="1">
              <a:buFont typeface="Calibri" panose="020F0502020204030204" pitchFamily="34" charset="0"/>
              <a:buChar char="−"/>
            </a:pPr>
            <a:r>
              <a:rPr lang="en-US" dirty="0"/>
              <a:t>I wonder…</a:t>
            </a:r>
          </a:p>
          <a:p>
            <a:pPr lvl="1">
              <a:buFont typeface="Calibri" panose="020F0502020204030204" pitchFamily="34" charset="0"/>
              <a:buChar char="−"/>
            </a:pPr>
            <a:r>
              <a:rPr lang="en-US" dirty="0"/>
              <a:t>I noticed…</a:t>
            </a:r>
          </a:p>
          <a:p>
            <a:pPr lvl="1">
              <a:buFont typeface="Calibri" panose="020F0502020204030204" pitchFamily="34" charset="0"/>
              <a:buChar char="−"/>
            </a:pPr>
            <a:r>
              <a:rPr lang="en-US" dirty="0"/>
              <a:t>Pose a question</a:t>
            </a:r>
          </a:p>
          <a:p>
            <a:pPr lvl="1"/>
            <a:endParaRPr lang="en-US" dirty="0"/>
          </a:p>
          <a:p>
            <a:pPr>
              <a:buFont typeface="Wingdings" panose="05000000000000000000" pitchFamily="2" charset="2"/>
              <a:buChar char="§"/>
            </a:pPr>
            <a:r>
              <a:rPr lang="en-US" dirty="0"/>
              <a:t>Gather ideas from others to revise your explanation</a:t>
            </a:r>
          </a:p>
        </p:txBody>
      </p:sp>
      <p:pic>
        <p:nvPicPr>
          <p:cNvPr id="5" name="Content Placeholder 4" descr="A close up of a hat&#10;&#10;Description generated with high confidence">
            <a:extLst>
              <a:ext uri="{FF2B5EF4-FFF2-40B4-BE49-F238E27FC236}">
                <a16:creationId xmlns:a16="http://schemas.microsoft.com/office/drawing/2014/main" id="{ABDB77AB-C138-4140-9E06-D6711CB1036C}"/>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3452881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 Moment</a:t>
            </a:r>
          </a:p>
        </p:txBody>
      </p:sp>
      <p:sp>
        <p:nvSpPr>
          <p:cNvPr id="3" name="Content Placeholder 2"/>
          <p:cNvSpPr>
            <a:spLocks noGrp="1"/>
          </p:cNvSpPr>
          <p:nvPr>
            <p:ph idx="1"/>
          </p:nvPr>
        </p:nvSpPr>
        <p:spPr/>
        <p:txBody>
          <a:bodyPr/>
          <a:lstStyle/>
          <a:p>
            <a:pPr marL="0" indent="0">
              <a:buNone/>
            </a:pPr>
            <a:r>
              <a:rPr lang="en-US" dirty="0"/>
              <a:t>Think about the representations you’ve used during this experience so far.</a:t>
            </a:r>
          </a:p>
          <a:p>
            <a:pPr marL="971550" lvl="1" indent="-514350">
              <a:buFont typeface="+mj-lt"/>
              <a:buAutoNum type="arabicPeriod"/>
            </a:pPr>
            <a:r>
              <a:rPr lang="en-US" dirty="0"/>
              <a:t>How did each representation influence your thinking?</a:t>
            </a:r>
          </a:p>
          <a:p>
            <a:pPr marL="971550" lvl="1" indent="-514350">
              <a:buFont typeface="+mj-lt"/>
              <a:buAutoNum type="arabicPeriod"/>
            </a:pPr>
            <a:r>
              <a:rPr lang="en-US" dirty="0"/>
              <a:t>Which representations were easy to use? Harder to use? Why do you think so?</a:t>
            </a:r>
          </a:p>
          <a:p>
            <a:pPr marL="971550" lvl="1" indent="-514350">
              <a:buFont typeface="+mj-lt"/>
              <a:buAutoNum type="arabicPeriod"/>
            </a:pPr>
            <a:r>
              <a:rPr lang="en-US" dirty="0"/>
              <a:t>What were the strengths and limitations of each representation?</a:t>
            </a:r>
          </a:p>
        </p:txBody>
      </p:sp>
      <p:pic>
        <p:nvPicPr>
          <p:cNvPr id="5" name="Content Placeholder 4" descr="A close up of a hat&#10;&#10;Description generated with high confidence">
            <a:extLst>
              <a:ext uri="{FF2B5EF4-FFF2-40B4-BE49-F238E27FC236}">
                <a16:creationId xmlns:a16="http://schemas.microsoft.com/office/drawing/2014/main" id="{18923B27-95B1-4229-AA00-AACFADFB53A8}"/>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17041136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p>
        </p:txBody>
      </p:sp>
      <p:sp>
        <p:nvSpPr>
          <p:cNvPr id="3" name="Content Placeholder 2"/>
          <p:cNvSpPr>
            <a:spLocks noGrp="1"/>
          </p:cNvSpPr>
          <p:nvPr>
            <p:ph idx="1"/>
          </p:nvPr>
        </p:nvSpPr>
        <p:spPr/>
        <p:txBody>
          <a:bodyPr/>
          <a:lstStyle/>
          <a:p>
            <a:pPr marL="0" indent="0">
              <a:buNone/>
            </a:pPr>
            <a:r>
              <a:rPr lang="en-US" dirty="0"/>
              <a:t>What can we say now about our unit central question: Why are some places on Earth hotter than others at different times of the year?</a:t>
            </a:r>
          </a:p>
        </p:txBody>
      </p:sp>
      <p:pic>
        <p:nvPicPr>
          <p:cNvPr id="5" name="Content Placeholder 4" descr="A close up of a hat&#10;&#10;Description generated with high confidence">
            <a:extLst>
              <a:ext uri="{FF2B5EF4-FFF2-40B4-BE49-F238E27FC236}">
                <a16:creationId xmlns:a16="http://schemas.microsoft.com/office/drawing/2014/main" id="{DADCCEAD-7ACA-4569-9AEA-B588970F2D07}"/>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25519971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a:xfrm>
            <a:off x="206717" y="1813496"/>
            <a:ext cx="2125980" cy="2194560"/>
          </a:xfrm>
        </p:spPr>
        <p:txBody>
          <a:bodyPr/>
          <a:lstStyle/>
          <a:p>
            <a:r>
              <a:rPr lang="en-US" dirty="0"/>
              <a:t>Driving Question Board (DQB)</a:t>
            </a:r>
          </a:p>
        </p:txBody>
      </p:sp>
      <p:pic>
        <p:nvPicPr>
          <p:cNvPr id="6" name="Content Placeholder 4" descr="A close up of a hat&#10;&#10;Description generated with high confidence">
            <a:extLst>
              <a:ext uri="{FF2B5EF4-FFF2-40B4-BE49-F238E27FC236}">
                <a16:creationId xmlns:a16="http://schemas.microsoft.com/office/drawing/2014/main" id="{D5067900-8DA2-4DD3-AC6E-040E24AE6D09}"/>
              </a:ext>
            </a:extLst>
          </p:cNvPr>
          <p:cNvPicPr>
            <a:picLocks noChangeAspect="1"/>
          </p:cNvPicPr>
          <p:nvPr/>
        </p:nvPicPr>
        <p:blipFill>
          <a:blip r:embed="rId2"/>
          <a:stretch>
            <a:fillRect/>
          </a:stretch>
        </p:blipFill>
        <p:spPr>
          <a:xfrm>
            <a:off x="8190271" y="134387"/>
            <a:ext cx="650158" cy="650158"/>
          </a:xfrm>
          <a:prstGeom prst="rect">
            <a:avLst/>
          </a:prstGeom>
        </p:spPr>
      </p:pic>
      <p:grpSp>
        <p:nvGrpSpPr>
          <p:cNvPr id="97" name="Group 96">
            <a:extLst>
              <a:ext uri="{FF2B5EF4-FFF2-40B4-BE49-F238E27FC236}">
                <a16:creationId xmlns:a16="http://schemas.microsoft.com/office/drawing/2014/main" id="{59F57DA2-BA95-4ED4-ADAE-F43700D32740}"/>
              </a:ext>
            </a:extLst>
          </p:cNvPr>
          <p:cNvGrpSpPr/>
          <p:nvPr/>
        </p:nvGrpSpPr>
        <p:grpSpPr>
          <a:xfrm>
            <a:off x="2844800" y="1625307"/>
            <a:ext cx="5822410" cy="3607385"/>
            <a:chOff x="151579" y="967810"/>
            <a:chExt cx="8820432" cy="5585975"/>
          </a:xfrm>
        </p:grpSpPr>
        <p:grpSp>
          <p:nvGrpSpPr>
            <p:cNvPr id="98" name="Group 97">
              <a:extLst>
                <a:ext uri="{FF2B5EF4-FFF2-40B4-BE49-F238E27FC236}">
                  <a16:creationId xmlns:a16="http://schemas.microsoft.com/office/drawing/2014/main" id="{6E17AF0C-F1F6-4108-B479-D9B3FA601A12}"/>
                </a:ext>
              </a:extLst>
            </p:cNvPr>
            <p:cNvGrpSpPr>
              <a:grpSpLocks noChangeAspect="1"/>
            </p:cNvGrpSpPr>
            <p:nvPr/>
          </p:nvGrpSpPr>
          <p:grpSpPr>
            <a:xfrm>
              <a:off x="219083" y="1081782"/>
              <a:ext cx="1453019" cy="1565754"/>
              <a:chOff x="739036" y="1503123"/>
              <a:chExt cx="1453019" cy="1565754"/>
            </a:xfrm>
          </p:grpSpPr>
          <p:sp>
            <p:nvSpPr>
              <p:cNvPr id="183" name="Rectangle 182">
                <a:extLst>
                  <a:ext uri="{FF2B5EF4-FFF2-40B4-BE49-F238E27FC236}">
                    <a16:creationId xmlns:a16="http://schemas.microsoft.com/office/drawing/2014/main" id="{F442243A-D25F-40DD-960A-5EDF454D268E}"/>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4" name="Group 183">
                <a:extLst>
                  <a:ext uri="{FF2B5EF4-FFF2-40B4-BE49-F238E27FC236}">
                    <a16:creationId xmlns:a16="http://schemas.microsoft.com/office/drawing/2014/main" id="{0FCBD23E-1F98-4D7C-A036-BC2ED8DE3D42}"/>
                  </a:ext>
                </a:extLst>
              </p:cNvPr>
              <p:cNvGrpSpPr/>
              <p:nvPr/>
            </p:nvGrpSpPr>
            <p:grpSpPr>
              <a:xfrm>
                <a:off x="958240" y="1828780"/>
                <a:ext cx="1183711" cy="506148"/>
                <a:chOff x="958240" y="1828780"/>
                <a:chExt cx="1183711" cy="506148"/>
              </a:xfrm>
            </p:grpSpPr>
            <p:sp>
              <p:nvSpPr>
                <p:cNvPr id="185" name="Freeform: Shape 184">
                  <a:extLst>
                    <a:ext uri="{FF2B5EF4-FFF2-40B4-BE49-F238E27FC236}">
                      <a16:creationId xmlns:a16="http://schemas.microsoft.com/office/drawing/2014/main" id="{E25B64C4-6E3C-46DA-9D5B-1587FB81D927}"/>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6C471DD1-7D5D-4CDF-A7D8-68AFAC42FA03}"/>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7" name="TextBox 186">
                  <a:extLst>
                    <a:ext uri="{FF2B5EF4-FFF2-40B4-BE49-F238E27FC236}">
                      <a16:creationId xmlns:a16="http://schemas.microsoft.com/office/drawing/2014/main" id="{3A4850E5-6018-45ED-B833-22403E1A43F2}"/>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99" name="Group 98">
              <a:extLst>
                <a:ext uri="{FF2B5EF4-FFF2-40B4-BE49-F238E27FC236}">
                  <a16:creationId xmlns:a16="http://schemas.microsoft.com/office/drawing/2014/main" id="{C6E56B64-FAC4-4597-90FB-004E1A2F1F68}"/>
                </a:ext>
              </a:extLst>
            </p:cNvPr>
            <p:cNvGrpSpPr>
              <a:grpSpLocks noChangeAspect="1"/>
            </p:cNvGrpSpPr>
            <p:nvPr/>
          </p:nvGrpSpPr>
          <p:grpSpPr>
            <a:xfrm rot="771833">
              <a:off x="1473285" y="1842378"/>
              <a:ext cx="1453019" cy="1565754"/>
              <a:chOff x="739036" y="1503123"/>
              <a:chExt cx="1453019" cy="1565754"/>
            </a:xfrm>
          </p:grpSpPr>
          <p:sp>
            <p:nvSpPr>
              <p:cNvPr id="178" name="Rectangle 177">
                <a:extLst>
                  <a:ext uri="{FF2B5EF4-FFF2-40B4-BE49-F238E27FC236}">
                    <a16:creationId xmlns:a16="http://schemas.microsoft.com/office/drawing/2014/main" id="{3BC822A7-010F-42F2-AFD6-647A13ABFB2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9" name="Group 178">
                <a:extLst>
                  <a:ext uri="{FF2B5EF4-FFF2-40B4-BE49-F238E27FC236}">
                    <a16:creationId xmlns:a16="http://schemas.microsoft.com/office/drawing/2014/main" id="{EDC34DC6-267C-494B-9F60-1C6E534911F5}"/>
                  </a:ext>
                </a:extLst>
              </p:cNvPr>
              <p:cNvGrpSpPr/>
              <p:nvPr/>
            </p:nvGrpSpPr>
            <p:grpSpPr>
              <a:xfrm>
                <a:off x="958240" y="1828780"/>
                <a:ext cx="1183711" cy="506148"/>
                <a:chOff x="958240" y="1828780"/>
                <a:chExt cx="1183711" cy="506148"/>
              </a:xfrm>
            </p:grpSpPr>
            <p:sp>
              <p:nvSpPr>
                <p:cNvPr id="180" name="Freeform: Shape 179">
                  <a:extLst>
                    <a:ext uri="{FF2B5EF4-FFF2-40B4-BE49-F238E27FC236}">
                      <a16:creationId xmlns:a16="http://schemas.microsoft.com/office/drawing/2014/main" id="{8A3E1C75-2509-486F-B9E6-1A2F92F3D06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1" name="Freeform: Shape 180">
                  <a:extLst>
                    <a:ext uri="{FF2B5EF4-FFF2-40B4-BE49-F238E27FC236}">
                      <a16:creationId xmlns:a16="http://schemas.microsoft.com/office/drawing/2014/main" id="{F359E69C-902F-4A20-868E-D060F20C1A2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82" name="TextBox 181">
                  <a:extLst>
                    <a:ext uri="{FF2B5EF4-FFF2-40B4-BE49-F238E27FC236}">
                      <a16:creationId xmlns:a16="http://schemas.microsoft.com/office/drawing/2014/main" id="{DC0704BB-4921-4C2E-BFFA-841B3D8FB6AE}"/>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0" name="Group 99">
              <a:extLst>
                <a:ext uri="{FF2B5EF4-FFF2-40B4-BE49-F238E27FC236}">
                  <a16:creationId xmlns:a16="http://schemas.microsoft.com/office/drawing/2014/main" id="{0AA76E4B-D800-48B0-9196-4CBB10280EF0}"/>
                </a:ext>
              </a:extLst>
            </p:cNvPr>
            <p:cNvGrpSpPr>
              <a:grpSpLocks noChangeAspect="1"/>
            </p:cNvGrpSpPr>
            <p:nvPr/>
          </p:nvGrpSpPr>
          <p:grpSpPr>
            <a:xfrm>
              <a:off x="7518992" y="3022167"/>
              <a:ext cx="1453019" cy="1565754"/>
              <a:chOff x="739036" y="1503123"/>
              <a:chExt cx="1453019" cy="1565754"/>
            </a:xfrm>
          </p:grpSpPr>
          <p:sp>
            <p:nvSpPr>
              <p:cNvPr id="173" name="Rectangle 172">
                <a:extLst>
                  <a:ext uri="{FF2B5EF4-FFF2-40B4-BE49-F238E27FC236}">
                    <a16:creationId xmlns:a16="http://schemas.microsoft.com/office/drawing/2014/main" id="{03C7A550-5BA0-4083-B065-3A1FFEE1EEB0}"/>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4" name="Group 173">
                <a:extLst>
                  <a:ext uri="{FF2B5EF4-FFF2-40B4-BE49-F238E27FC236}">
                    <a16:creationId xmlns:a16="http://schemas.microsoft.com/office/drawing/2014/main" id="{080D8A85-AE85-47A6-AA3F-4F9DF9A9A8D0}"/>
                  </a:ext>
                </a:extLst>
              </p:cNvPr>
              <p:cNvGrpSpPr/>
              <p:nvPr/>
            </p:nvGrpSpPr>
            <p:grpSpPr>
              <a:xfrm>
                <a:off x="958240" y="1828780"/>
                <a:ext cx="1183711" cy="506148"/>
                <a:chOff x="958240" y="1828780"/>
                <a:chExt cx="1183711" cy="506148"/>
              </a:xfrm>
            </p:grpSpPr>
            <p:sp>
              <p:nvSpPr>
                <p:cNvPr id="175" name="Freeform: Shape 174">
                  <a:extLst>
                    <a:ext uri="{FF2B5EF4-FFF2-40B4-BE49-F238E27FC236}">
                      <a16:creationId xmlns:a16="http://schemas.microsoft.com/office/drawing/2014/main" id="{4188F6A5-5516-4CE6-9B33-776658BFDF18}"/>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D34577A-2ACA-44CB-B5AF-02AA7FC961ED}"/>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704768FD-261B-49A0-B5E4-EEA499900583}"/>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1" name="Group 100">
              <a:extLst>
                <a:ext uri="{FF2B5EF4-FFF2-40B4-BE49-F238E27FC236}">
                  <a16:creationId xmlns:a16="http://schemas.microsoft.com/office/drawing/2014/main" id="{7EEF514A-E635-4CD1-A51C-EC80CBD9260B}"/>
                </a:ext>
              </a:extLst>
            </p:cNvPr>
            <p:cNvGrpSpPr>
              <a:grpSpLocks noChangeAspect="1"/>
            </p:cNvGrpSpPr>
            <p:nvPr/>
          </p:nvGrpSpPr>
          <p:grpSpPr>
            <a:xfrm>
              <a:off x="151579" y="4883378"/>
              <a:ext cx="1453019" cy="1565754"/>
              <a:chOff x="739036" y="1503123"/>
              <a:chExt cx="1453019" cy="1565754"/>
            </a:xfrm>
          </p:grpSpPr>
          <p:sp>
            <p:nvSpPr>
              <p:cNvPr id="168" name="Rectangle 167">
                <a:extLst>
                  <a:ext uri="{FF2B5EF4-FFF2-40B4-BE49-F238E27FC236}">
                    <a16:creationId xmlns:a16="http://schemas.microsoft.com/office/drawing/2014/main" id="{2D2F5DC1-734F-457C-BB15-DFB931357432}"/>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9" name="Group 168">
                <a:extLst>
                  <a:ext uri="{FF2B5EF4-FFF2-40B4-BE49-F238E27FC236}">
                    <a16:creationId xmlns:a16="http://schemas.microsoft.com/office/drawing/2014/main" id="{1A716E94-CC3D-4B67-B5AC-67E189B794B0}"/>
                  </a:ext>
                </a:extLst>
              </p:cNvPr>
              <p:cNvGrpSpPr/>
              <p:nvPr/>
            </p:nvGrpSpPr>
            <p:grpSpPr>
              <a:xfrm>
                <a:off x="958240" y="1828780"/>
                <a:ext cx="1183711" cy="506148"/>
                <a:chOff x="958240" y="1828780"/>
                <a:chExt cx="1183711" cy="506148"/>
              </a:xfrm>
            </p:grpSpPr>
            <p:sp>
              <p:nvSpPr>
                <p:cNvPr id="170" name="Freeform: Shape 169">
                  <a:extLst>
                    <a:ext uri="{FF2B5EF4-FFF2-40B4-BE49-F238E27FC236}">
                      <a16:creationId xmlns:a16="http://schemas.microsoft.com/office/drawing/2014/main" id="{D7838909-EB11-4D16-B8C4-F9EF8FB59523}"/>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C0C320AE-363E-46B0-863C-AF01E78F4EB9}"/>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2" name="TextBox 171">
                  <a:extLst>
                    <a:ext uri="{FF2B5EF4-FFF2-40B4-BE49-F238E27FC236}">
                      <a16:creationId xmlns:a16="http://schemas.microsoft.com/office/drawing/2014/main" id="{567E7C10-E836-433B-9755-686889B92736}"/>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2" name="Group 101">
              <a:extLst>
                <a:ext uri="{FF2B5EF4-FFF2-40B4-BE49-F238E27FC236}">
                  <a16:creationId xmlns:a16="http://schemas.microsoft.com/office/drawing/2014/main" id="{917F6EF9-40ED-490E-817A-1BED05C1F768}"/>
                </a:ext>
              </a:extLst>
            </p:cNvPr>
            <p:cNvGrpSpPr>
              <a:grpSpLocks noChangeAspect="1"/>
            </p:cNvGrpSpPr>
            <p:nvPr/>
          </p:nvGrpSpPr>
          <p:grpSpPr>
            <a:xfrm rot="20877903">
              <a:off x="5180249" y="1502316"/>
              <a:ext cx="1453019" cy="1565754"/>
              <a:chOff x="739036" y="1503123"/>
              <a:chExt cx="1453019" cy="1565754"/>
            </a:xfrm>
          </p:grpSpPr>
          <p:sp>
            <p:nvSpPr>
              <p:cNvPr id="163" name="Rectangle 162">
                <a:extLst>
                  <a:ext uri="{FF2B5EF4-FFF2-40B4-BE49-F238E27FC236}">
                    <a16:creationId xmlns:a16="http://schemas.microsoft.com/office/drawing/2014/main" id="{61FB9D2D-C8C5-4499-9116-376B576559D3}"/>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4" name="Group 163">
                <a:extLst>
                  <a:ext uri="{FF2B5EF4-FFF2-40B4-BE49-F238E27FC236}">
                    <a16:creationId xmlns:a16="http://schemas.microsoft.com/office/drawing/2014/main" id="{E5153C1C-DFF5-4375-B09E-84141B2C0D00}"/>
                  </a:ext>
                </a:extLst>
              </p:cNvPr>
              <p:cNvGrpSpPr/>
              <p:nvPr/>
            </p:nvGrpSpPr>
            <p:grpSpPr>
              <a:xfrm>
                <a:off x="958240" y="1828780"/>
                <a:ext cx="1183711" cy="506148"/>
                <a:chOff x="958240" y="1828780"/>
                <a:chExt cx="1183711" cy="506148"/>
              </a:xfrm>
            </p:grpSpPr>
            <p:sp>
              <p:nvSpPr>
                <p:cNvPr id="165" name="Freeform: Shape 164">
                  <a:extLst>
                    <a:ext uri="{FF2B5EF4-FFF2-40B4-BE49-F238E27FC236}">
                      <a16:creationId xmlns:a16="http://schemas.microsoft.com/office/drawing/2014/main" id="{BAF97591-2BFA-4B10-BBED-89AD8DFD3232}"/>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76F6972A-83E5-43ED-B52D-45DB14C0CE0F}"/>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7" name="TextBox 166">
                  <a:extLst>
                    <a:ext uri="{FF2B5EF4-FFF2-40B4-BE49-F238E27FC236}">
                      <a16:creationId xmlns:a16="http://schemas.microsoft.com/office/drawing/2014/main" id="{E1D4D05A-9B18-41F7-A468-E0A837D9739B}"/>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3" name="Group 102">
              <a:extLst>
                <a:ext uri="{FF2B5EF4-FFF2-40B4-BE49-F238E27FC236}">
                  <a16:creationId xmlns:a16="http://schemas.microsoft.com/office/drawing/2014/main" id="{E1635F4D-E178-41D0-BCDA-C4AA54C96BB0}"/>
                </a:ext>
              </a:extLst>
            </p:cNvPr>
            <p:cNvGrpSpPr>
              <a:grpSpLocks noChangeAspect="1"/>
            </p:cNvGrpSpPr>
            <p:nvPr/>
          </p:nvGrpSpPr>
          <p:grpSpPr>
            <a:xfrm rot="20947720">
              <a:off x="4374733" y="4653447"/>
              <a:ext cx="1453019" cy="1565754"/>
              <a:chOff x="739036" y="1503123"/>
              <a:chExt cx="1453019" cy="1565754"/>
            </a:xfrm>
          </p:grpSpPr>
          <p:sp>
            <p:nvSpPr>
              <p:cNvPr id="158" name="Rectangle 157">
                <a:extLst>
                  <a:ext uri="{FF2B5EF4-FFF2-40B4-BE49-F238E27FC236}">
                    <a16:creationId xmlns:a16="http://schemas.microsoft.com/office/drawing/2014/main" id="{E61A5607-77B7-4CCA-8468-D6FAD5B670FC}"/>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9" name="Group 158">
                <a:extLst>
                  <a:ext uri="{FF2B5EF4-FFF2-40B4-BE49-F238E27FC236}">
                    <a16:creationId xmlns:a16="http://schemas.microsoft.com/office/drawing/2014/main" id="{C98F5379-647B-40FB-B84A-EE13E803276A}"/>
                  </a:ext>
                </a:extLst>
              </p:cNvPr>
              <p:cNvGrpSpPr/>
              <p:nvPr/>
            </p:nvGrpSpPr>
            <p:grpSpPr>
              <a:xfrm>
                <a:off x="958240" y="1828780"/>
                <a:ext cx="1183711" cy="506148"/>
                <a:chOff x="958240" y="1828780"/>
                <a:chExt cx="1183711" cy="506148"/>
              </a:xfrm>
            </p:grpSpPr>
            <p:sp>
              <p:nvSpPr>
                <p:cNvPr id="160" name="Freeform: Shape 159">
                  <a:extLst>
                    <a:ext uri="{FF2B5EF4-FFF2-40B4-BE49-F238E27FC236}">
                      <a16:creationId xmlns:a16="http://schemas.microsoft.com/office/drawing/2014/main" id="{E86128DD-41ED-4C9F-AC6D-E60D465B789D}"/>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D73C8BA2-6F5D-44E5-8C4F-7860EE0918CB}"/>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2" name="TextBox 161">
                  <a:extLst>
                    <a:ext uri="{FF2B5EF4-FFF2-40B4-BE49-F238E27FC236}">
                      <a16:creationId xmlns:a16="http://schemas.microsoft.com/office/drawing/2014/main" id="{0ED439B2-30A0-4DE5-A4C5-5ACE15AC1519}"/>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4" name="Group 103">
              <a:extLst>
                <a:ext uri="{FF2B5EF4-FFF2-40B4-BE49-F238E27FC236}">
                  <a16:creationId xmlns:a16="http://schemas.microsoft.com/office/drawing/2014/main" id="{9D7757A5-4DE3-479A-821A-FC5E1051E822}"/>
                </a:ext>
              </a:extLst>
            </p:cNvPr>
            <p:cNvGrpSpPr>
              <a:grpSpLocks noChangeAspect="1"/>
            </p:cNvGrpSpPr>
            <p:nvPr/>
          </p:nvGrpSpPr>
          <p:grpSpPr>
            <a:xfrm rot="893649">
              <a:off x="1278885" y="4009170"/>
              <a:ext cx="1453019" cy="1565754"/>
              <a:chOff x="739036" y="1503123"/>
              <a:chExt cx="1453019" cy="1565754"/>
            </a:xfrm>
          </p:grpSpPr>
          <p:sp>
            <p:nvSpPr>
              <p:cNvPr id="153" name="Rectangle 152">
                <a:extLst>
                  <a:ext uri="{FF2B5EF4-FFF2-40B4-BE49-F238E27FC236}">
                    <a16:creationId xmlns:a16="http://schemas.microsoft.com/office/drawing/2014/main" id="{B6BAA59C-0034-428D-8678-608E6B3A4EFB}"/>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4" name="Group 153">
                <a:extLst>
                  <a:ext uri="{FF2B5EF4-FFF2-40B4-BE49-F238E27FC236}">
                    <a16:creationId xmlns:a16="http://schemas.microsoft.com/office/drawing/2014/main" id="{C79E7EAF-0012-4386-BBE5-C081DB612B06}"/>
                  </a:ext>
                </a:extLst>
              </p:cNvPr>
              <p:cNvGrpSpPr/>
              <p:nvPr/>
            </p:nvGrpSpPr>
            <p:grpSpPr>
              <a:xfrm>
                <a:off x="958240" y="1828780"/>
                <a:ext cx="1183711" cy="506148"/>
                <a:chOff x="958240" y="1828780"/>
                <a:chExt cx="1183711" cy="506148"/>
              </a:xfrm>
            </p:grpSpPr>
            <p:sp>
              <p:nvSpPr>
                <p:cNvPr id="155" name="Freeform: Shape 154">
                  <a:extLst>
                    <a:ext uri="{FF2B5EF4-FFF2-40B4-BE49-F238E27FC236}">
                      <a16:creationId xmlns:a16="http://schemas.microsoft.com/office/drawing/2014/main" id="{2711819E-4CBA-47B9-B147-D5691B5C5FCD}"/>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AD8A9CA8-1655-44F7-A469-4BE019CE8998}"/>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7" name="TextBox 156">
                  <a:extLst>
                    <a:ext uri="{FF2B5EF4-FFF2-40B4-BE49-F238E27FC236}">
                      <a16:creationId xmlns:a16="http://schemas.microsoft.com/office/drawing/2014/main" id="{5FB22DF2-09E8-4B9B-AAF0-69DDF15FFFFE}"/>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5" name="Group 104">
              <a:extLst>
                <a:ext uri="{FF2B5EF4-FFF2-40B4-BE49-F238E27FC236}">
                  <a16:creationId xmlns:a16="http://schemas.microsoft.com/office/drawing/2014/main" id="{0963FFC8-77B7-4118-9C3A-D50F543369BE}"/>
                </a:ext>
              </a:extLst>
            </p:cNvPr>
            <p:cNvGrpSpPr>
              <a:grpSpLocks noChangeAspect="1"/>
            </p:cNvGrpSpPr>
            <p:nvPr/>
          </p:nvGrpSpPr>
          <p:grpSpPr>
            <a:xfrm>
              <a:off x="7516722" y="967810"/>
              <a:ext cx="1453019" cy="1565754"/>
              <a:chOff x="739036" y="1503123"/>
              <a:chExt cx="1453019" cy="1565754"/>
            </a:xfrm>
          </p:grpSpPr>
          <p:sp>
            <p:nvSpPr>
              <p:cNvPr id="148" name="Rectangle 147">
                <a:extLst>
                  <a:ext uri="{FF2B5EF4-FFF2-40B4-BE49-F238E27FC236}">
                    <a16:creationId xmlns:a16="http://schemas.microsoft.com/office/drawing/2014/main" id="{6C090D42-CCFA-4C1C-A514-972FBDFA77D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9" name="Group 148">
                <a:extLst>
                  <a:ext uri="{FF2B5EF4-FFF2-40B4-BE49-F238E27FC236}">
                    <a16:creationId xmlns:a16="http://schemas.microsoft.com/office/drawing/2014/main" id="{3BC19F9C-9914-45F9-B423-84C9BF6E7585}"/>
                  </a:ext>
                </a:extLst>
              </p:cNvPr>
              <p:cNvGrpSpPr/>
              <p:nvPr/>
            </p:nvGrpSpPr>
            <p:grpSpPr>
              <a:xfrm>
                <a:off x="958240" y="1828780"/>
                <a:ext cx="1183711" cy="506148"/>
                <a:chOff x="958240" y="1828780"/>
                <a:chExt cx="1183711" cy="506148"/>
              </a:xfrm>
            </p:grpSpPr>
            <p:sp>
              <p:nvSpPr>
                <p:cNvPr id="150" name="Freeform: Shape 149">
                  <a:extLst>
                    <a:ext uri="{FF2B5EF4-FFF2-40B4-BE49-F238E27FC236}">
                      <a16:creationId xmlns:a16="http://schemas.microsoft.com/office/drawing/2014/main" id="{8F89673E-BF8C-401E-838E-E44A2B1EE04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56C1D341-1F60-4009-813D-A39823C386E7}"/>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2" name="TextBox 151">
                  <a:extLst>
                    <a:ext uri="{FF2B5EF4-FFF2-40B4-BE49-F238E27FC236}">
                      <a16:creationId xmlns:a16="http://schemas.microsoft.com/office/drawing/2014/main" id="{778CD191-872A-4D35-9AD7-50110D2603E1}"/>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6" name="Group 105">
              <a:extLst>
                <a:ext uri="{FF2B5EF4-FFF2-40B4-BE49-F238E27FC236}">
                  <a16:creationId xmlns:a16="http://schemas.microsoft.com/office/drawing/2014/main" id="{2A8DC8AF-F379-4FF7-BCD9-F5E0105C8F53}"/>
                </a:ext>
              </a:extLst>
            </p:cNvPr>
            <p:cNvGrpSpPr>
              <a:grpSpLocks noChangeAspect="1"/>
            </p:cNvGrpSpPr>
            <p:nvPr/>
          </p:nvGrpSpPr>
          <p:grpSpPr>
            <a:xfrm rot="20947720">
              <a:off x="7195439" y="1926681"/>
              <a:ext cx="1453019" cy="1565754"/>
              <a:chOff x="739036" y="1503123"/>
              <a:chExt cx="1453019" cy="1565754"/>
            </a:xfrm>
          </p:grpSpPr>
          <p:sp>
            <p:nvSpPr>
              <p:cNvPr id="143" name="Rectangle 142">
                <a:extLst>
                  <a:ext uri="{FF2B5EF4-FFF2-40B4-BE49-F238E27FC236}">
                    <a16:creationId xmlns:a16="http://schemas.microsoft.com/office/drawing/2014/main" id="{6557EE36-656E-4B28-900B-61B8A663EB94}"/>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4" name="Group 143">
                <a:extLst>
                  <a:ext uri="{FF2B5EF4-FFF2-40B4-BE49-F238E27FC236}">
                    <a16:creationId xmlns:a16="http://schemas.microsoft.com/office/drawing/2014/main" id="{B9550642-1879-4CFD-B416-AE57CEDEB97B}"/>
                  </a:ext>
                </a:extLst>
              </p:cNvPr>
              <p:cNvGrpSpPr/>
              <p:nvPr/>
            </p:nvGrpSpPr>
            <p:grpSpPr>
              <a:xfrm>
                <a:off x="958240" y="1828780"/>
                <a:ext cx="1183711" cy="506148"/>
                <a:chOff x="958240" y="1828780"/>
                <a:chExt cx="1183711" cy="506148"/>
              </a:xfrm>
            </p:grpSpPr>
            <p:sp>
              <p:nvSpPr>
                <p:cNvPr id="145" name="Freeform: Shape 144">
                  <a:extLst>
                    <a:ext uri="{FF2B5EF4-FFF2-40B4-BE49-F238E27FC236}">
                      <a16:creationId xmlns:a16="http://schemas.microsoft.com/office/drawing/2014/main" id="{2F0A7234-16C7-497E-8327-351093E7756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6EFFE04-5D8C-49EE-9399-73DFEF4C69C1}"/>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7" name="TextBox 146">
                  <a:extLst>
                    <a:ext uri="{FF2B5EF4-FFF2-40B4-BE49-F238E27FC236}">
                      <a16:creationId xmlns:a16="http://schemas.microsoft.com/office/drawing/2014/main" id="{47E2361C-23F6-4C7E-A9B6-E1D38BA9F9A8}"/>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7" name="Group 106">
              <a:extLst>
                <a:ext uri="{FF2B5EF4-FFF2-40B4-BE49-F238E27FC236}">
                  <a16:creationId xmlns:a16="http://schemas.microsoft.com/office/drawing/2014/main" id="{9CCA55C2-F3E5-44F9-99D1-70043F800E19}"/>
                </a:ext>
              </a:extLst>
            </p:cNvPr>
            <p:cNvGrpSpPr>
              <a:grpSpLocks noChangeAspect="1"/>
            </p:cNvGrpSpPr>
            <p:nvPr/>
          </p:nvGrpSpPr>
          <p:grpSpPr>
            <a:xfrm>
              <a:off x="3522602" y="1029168"/>
              <a:ext cx="1453019" cy="1565754"/>
              <a:chOff x="739036" y="1503123"/>
              <a:chExt cx="1453019" cy="1565754"/>
            </a:xfrm>
          </p:grpSpPr>
          <p:sp>
            <p:nvSpPr>
              <p:cNvPr id="138" name="Rectangle 137">
                <a:extLst>
                  <a:ext uri="{FF2B5EF4-FFF2-40B4-BE49-F238E27FC236}">
                    <a16:creationId xmlns:a16="http://schemas.microsoft.com/office/drawing/2014/main" id="{CFBD683F-AA17-4305-AB98-1B38FD7E4750}"/>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9" name="Group 138">
                <a:extLst>
                  <a:ext uri="{FF2B5EF4-FFF2-40B4-BE49-F238E27FC236}">
                    <a16:creationId xmlns:a16="http://schemas.microsoft.com/office/drawing/2014/main" id="{70CE049A-F5F9-421A-B87F-DE6DE2B1DB28}"/>
                  </a:ext>
                </a:extLst>
              </p:cNvPr>
              <p:cNvGrpSpPr/>
              <p:nvPr/>
            </p:nvGrpSpPr>
            <p:grpSpPr>
              <a:xfrm>
                <a:off x="958240" y="1828780"/>
                <a:ext cx="1183711" cy="506148"/>
                <a:chOff x="958240" y="1828780"/>
                <a:chExt cx="1183711" cy="506148"/>
              </a:xfrm>
            </p:grpSpPr>
            <p:sp>
              <p:nvSpPr>
                <p:cNvPr id="140" name="Freeform: Shape 139">
                  <a:extLst>
                    <a:ext uri="{FF2B5EF4-FFF2-40B4-BE49-F238E27FC236}">
                      <a16:creationId xmlns:a16="http://schemas.microsoft.com/office/drawing/2014/main" id="{C0904E71-C121-4F81-8ED2-F7A73F0EA665}"/>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3EAC6CBA-9B54-428F-8E5A-5F71F2647463}"/>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2" name="TextBox 141">
                  <a:extLst>
                    <a:ext uri="{FF2B5EF4-FFF2-40B4-BE49-F238E27FC236}">
                      <a16:creationId xmlns:a16="http://schemas.microsoft.com/office/drawing/2014/main" id="{C3EA4E0B-E1F3-4A83-BB4C-9A3570C58682}"/>
                    </a:ext>
                  </a:extLst>
                </p:cNvPr>
                <p:cNvSpPr txBox="1"/>
                <p:nvPr/>
              </p:nvSpPr>
              <p:spPr>
                <a:xfrm>
                  <a:off x="1922747" y="1965596"/>
                  <a:ext cx="219204" cy="369332"/>
                </a:xfrm>
                <a:prstGeom prst="rect">
                  <a:avLst/>
                </a:prstGeom>
                <a:noFill/>
              </p:spPr>
              <p:txBody>
                <a:bodyPr wrap="square" rtlCol="0">
                  <a:spAutoFit/>
                </a:bodyPr>
                <a:lstStyle/>
                <a:p>
                  <a:r>
                    <a:rPr lang="en-US" dirty="0"/>
                    <a:t>?</a:t>
                  </a:r>
                </a:p>
              </p:txBody>
            </p:sp>
          </p:grpSp>
        </p:grpSp>
        <p:grpSp>
          <p:nvGrpSpPr>
            <p:cNvPr id="108" name="Group 107">
              <a:extLst>
                <a:ext uri="{FF2B5EF4-FFF2-40B4-BE49-F238E27FC236}">
                  <a16:creationId xmlns:a16="http://schemas.microsoft.com/office/drawing/2014/main" id="{62D3E103-A884-411A-962C-A115793391BB}"/>
                </a:ext>
              </a:extLst>
            </p:cNvPr>
            <p:cNvGrpSpPr>
              <a:grpSpLocks noChangeAspect="1"/>
            </p:cNvGrpSpPr>
            <p:nvPr/>
          </p:nvGrpSpPr>
          <p:grpSpPr>
            <a:xfrm>
              <a:off x="5633680" y="4670972"/>
              <a:ext cx="1453019" cy="1565754"/>
              <a:chOff x="739036" y="1503123"/>
              <a:chExt cx="1453019" cy="1565754"/>
            </a:xfrm>
          </p:grpSpPr>
          <p:sp>
            <p:nvSpPr>
              <p:cNvPr id="133" name="Rectangle 132">
                <a:extLst>
                  <a:ext uri="{FF2B5EF4-FFF2-40B4-BE49-F238E27FC236}">
                    <a16:creationId xmlns:a16="http://schemas.microsoft.com/office/drawing/2014/main" id="{98975878-3530-46B1-B473-F1BEAEEFC44D}"/>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oup 133">
                <a:extLst>
                  <a:ext uri="{FF2B5EF4-FFF2-40B4-BE49-F238E27FC236}">
                    <a16:creationId xmlns:a16="http://schemas.microsoft.com/office/drawing/2014/main" id="{75D86EC0-1A1F-47E4-859C-6EDFD3C821DF}"/>
                  </a:ext>
                </a:extLst>
              </p:cNvPr>
              <p:cNvGrpSpPr/>
              <p:nvPr/>
            </p:nvGrpSpPr>
            <p:grpSpPr>
              <a:xfrm>
                <a:off x="958240" y="1828780"/>
                <a:ext cx="1183711" cy="506148"/>
                <a:chOff x="958240" y="1828780"/>
                <a:chExt cx="1183711" cy="506148"/>
              </a:xfrm>
            </p:grpSpPr>
            <p:sp>
              <p:nvSpPr>
                <p:cNvPr id="135" name="Freeform: Shape 134">
                  <a:extLst>
                    <a:ext uri="{FF2B5EF4-FFF2-40B4-BE49-F238E27FC236}">
                      <a16:creationId xmlns:a16="http://schemas.microsoft.com/office/drawing/2014/main" id="{6BB5F265-5025-42A6-AC81-F373B06C94BB}"/>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F4BD6CF8-2A61-4142-BC80-1228ED415735}"/>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7" name="TextBox 136">
                  <a:extLst>
                    <a:ext uri="{FF2B5EF4-FFF2-40B4-BE49-F238E27FC236}">
                      <a16:creationId xmlns:a16="http://schemas.microsoft.com/office/drawing/2014/main" id="{1D27F70F-7581-45FE-BC5A-BE03B7D96A31}"/>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09" name="Group 108">
              <a:extLst>
                <a:ext uri="{FF2B5EF4-FFF2-40B4-BE49-F238E27FC236}">
                  <a16:creationId xmlns:a16="http://schemas.microsoft.com/office/drawing/2014/main" id="{9F8CF3ED-7753-4599-BE2B-49D317AD945D}"/>
                </a:ext>
              </a:extLst>
            </p:cNvPr>
            <p:cNvGrpSpPr>
              <a:grpSpLocks noChangeAspect="1"/>
            </p:cNvGrpSpPr>
            <p:nvPr/>
          </p:nvGrpSpPr>
          <p:grpSpPr>
            <a:xfrm rot="20915137">
              <a:off x="1892400" y="4988031"/>
              <a:ext cx="1453019" cy="1565754"/>
              <a:chOff x="739036" y="1503123"/>
              <a:chExt cx="1453019" cy="1565754"/>
            </a:xfrm>
          </p:grpSpPr>
          <p:sp>
            <p:nvSpPr>
              <p:cNvPr id="128" name="Rectangle 127">
                <a:extLst>
                  <a:ext uri="{FF2B5EF4-FFF2-40B4-BE49-F238E27FC236}">
                    <a16:creationId xmlns:a16="http://schemas.microsoft.com/office/drawing/2014/main" id="{F6B78626-353F-4716-B011-C91A68518A42}"/>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9" name="Group 128">
                <a:extLst>
                  <a:ext uri="{FF2B5EF4-FFF2-40B4-BE49-F238E27FC236}">
                    <a16:creationId xmlns:a16="http://schemas.microsoft.com/office/drawing/2014/main" id="{2D45C924-F69E-47A8-A03C-DB65F844CC8F}"/>
                  </a:ext>
                </a:extLst>
              </p:cNvPr>
              <p:cNvGrpSpPr/>
              <p:nvPr/>
            </p:nvGrpSpPr>
            <p:grpSpPr>
              <a:xfrm>
                <a:off x="958240" y="1828780"/>
                <a:ext cx="1183711" cy="506148"/>
                <a:chOff x="958240" y="1828780"/>
                <a:chExt cx="1183711" cy="506148"/>
              </a:xfrm>
            </p:grpSpPr>
            <p:sp>
              <p:nvSpPr>
                <p:cNvPr id="130" name="Freeform: Shape 129">
                  <a:extLst>
                    <a:ext uri="{FF2B5EF4-FFF2-40B4-BE49-F238E27FC236}">
                      <a16:creationId xmlns:a16="http://schemas.microsoft.com/office/drawing/2014/main" id="{922288FE-B1AD-49DE-B675-50D54D3C5E69}"/>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C9F1F668-1E09-4BE9-B677-AE1ABA5C3D31}"/>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2" name="TextBox 131">
                  <a:extLst>
                    <a:ext uri="{FF2B5EF4-FFF2-40B4-BE49-F238E27FC236}">
                      <a16:creationId xmlns:a16="http://schemas.microsoft.com/office/drawing/2014/main" id="{F59F4139-CFF3-4875-B7D2-4CB02CBBD7B7}"/>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10" name="Group 109">
              <a:extLst>
                <a:ext uri="{FF2B5EF4-FFF2-40B4-BE49-F238E27FC236}">
                  <a16:creationId xmlns:a16="http://schemas.microsoft.com/office/drawing/2014/main" id="{32AA96A5-7573-4A35-9EBD-E13221252131}"/>
                </a:ext>
              </a:extLst>
            </p:cNvPr>
            <p:cNvGrpSpPr>
              <a:grpSpLocks noChangeAspect="1"/>
            </p:cNvGrpSpPr>
            <p:nvPr/>
          </p:nvGrpSpPr>
          <p:grpSpPr>
            <a:xfrm rot="20877903">
              <a:off x="224186" y="2309308"/>
              <a:ext cx="1453019" cy="1565754"/>
              <a:chOff x="739036" y="1503123"/>
              <a:chExt cx="1453019" cy="1565754"/>
            </a:xfrm>
          </p:grpSpPr>
          <p:sp>
            <p:nvSpPr>
              <p:cNvPr id="123" name="Rectangle 122">
                <a:extLst>
                  <a:ext uri="{FF2B5EF4-FFF2-40B4-BE49-F238E27FC236}">
                    <a16:creationId xmlns:a16="http://schemas.microsoft.com/office/drawing/2014/main" id="{F822BCA0-E53A-4A98-A273-9B5FB6632188}"/>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4" name="Group 123">
                <a:extLst>
                  <a:ext uri="{FF2B5EF4-FFF2-40B4-BE49-F238E27FC236}">
                    <a16:creationId xmlns:a16="http://schemas.microsoft.com/office/drawing/2014/main" id="{63ED3129-4FEF-4291-B271-64537D56FB4A}"/>
                  </a:ext>
                </a:extLst>
              </p:cNvPr>
              <p:cNvGrpSpPr/>
              <p:nvPr/>
            </p:nvGrpSpPr>
            <p:grpSpPr>
              <a:xfrm>
                <a:off x="958240" y="1828780"/>
                <a:ext cx="1183711" cy="506148"/>
                <a:chOff x="958240" y="1828780"/>
                <a:chExt cx="1183711" cy="506148"/>
              </a:xfrm>
            </p:grpSpPr>
            <p:sp>
              <p:nvSpPr>
                <p:cNvPr id="125" name="Freeform: Shape 124">
                  <a:extLst>
                    <a:ext uri="{FF2B5EF4-FFF2-40B4-BE49-F238E27FC236}">
                      <a16:creationId xmlns:a16="http://schemas.microsoft.com/office/drawing/2014/main" id="{2D9D049A-A0C9-4EBA-853E-642AEA58AC12}"/>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37C8A209-38E4-483D-9F19-35CA22760067}"/>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7" name="TextBox 126">
                  <a:extLst>
                    <a:ext uri="{FF2B5EF4-FFF2-40B4-BE49-F238E27FC236}">
                      <a16:creationId xmlns:a16="http://schemas.microsoft.com/office/drawing/2014/main" id="{CC5BFCA9-6971-403A-BCD3-9B95A73B7C7F}"/>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nvGrpSpPr>
            <p:cNvPr id="111" name="Group 110">
              <a:extLst>
                <a:ext uri="{FF2B5EF4-FFF2-40B4-BE49-F238E27FC236}">
                  <a16:creationId xmlns:a16="http://schemas.microsoft.com/office/drawing/2014/main" id="{6FE5551F-A209-40CC-81EF-B638ED1876C5}"/>
                </a:ext>
              </a:extLst>
            </p:cNvPr>
            <p:cNvGrpSpPr>
              <a:grpSpLocks noChangeAspect="1"/>
            </p:cNvGrpSpPr>
            <p:nvPr/>
          </p:nvGrpSpPr>
          <p:grpSpPr>
            <a:xfrm>
              <a:off x="3672265" y="2057820"/>
              <a:ext cx="1519456" cy="1565754"/>
              <a:chOff x="739036" y="1503123"/>
              <a:chExt cx="1519456" cy="1565754"/>
            </a:xfrm>
          </p:grpSpPr>
          <p:sp>
            <p:nvSpPr>
              <p:cNvPr id="118" name="Rectangle 117">
                <a:extLst>
                  <a:ext uri="{FF2B5EF4-FFF2-40B4-BE49-F238E27FC236}">
                    <a16:creationId xmlns:a16="http://schemas.microsoft.com/office/drawing/2014/main" id="{9DC9965D-9DCA-4D5F-9ADA-551BCF4B8669}"/>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9" name="Group 118">
                <a:extLst>
                  <a:ext uri="{FF2B5EF4-FFF2-40B4-BE49-F238E27FC236}">
                    <a16:creationId xmlns:a16="http://schemas.microsoft.com/office/drawing/2014/main" id="{A72EB654-73AA-43D3-A2B8-4B428EA9F4FB}"/>
                  </a:ext>
                </a:extLst>
              </p:cNvPr>
              <p:cNvGrpSpPr/>
              <p:nvPr/>
            </p:nvGrpSpPr>
            <p:grpSpPr>
              <a:xfrm>
                <a:off x="958240" y="1828780"/>
                <a:ext cx="1300252" cy="515113"/>
                <a:chOff x="958240" y="1828780"/>
                <a:chExt cx="1300252" cy="515113"/>
              </a:xfrm>
            </p:grpSpPr>
            <p:sp>
              <p:nvSpPr>
                <p:cNvPr id="120" name="Freeform: Shape 119">
                  <a:extLst>
                    <a:ext uri="{FF2B5EF4-FFF2-40B4-BE49-F238E27FC236}">
                      <a16:creationId xmlns:a16="http://schemas.microsoft.com/office/drawing/2014/main" id="{A104F69A-7B53-4D87-B481-5CE523A5BE94}"/>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B68EFD22-DC7B-4438-B1D5-3BE86C5D8E44}"/>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2" name="TextBox 121">
                  <a:extLst>
                    <a:ext uri="{FF2B5EF4-FFF2-40B4-BE49-F238E27FC236}">
                      <a16:creationId xmlns:a16="http://schemas.microsoft.com/office/drawing/2014/main" id="{D73F3901-6EC2-4A1B-B061-C0291925492B}"/>
                    </a:ext>
                  </a:extLst>
                </p:cNvPr>
                <p:cNvSpPr txBox="1"/>
                <p:nvPr/>
              </p:nvSpPr>
              <p:spPr>
                <a:xfrm>
                  <a:off x="2039288" y="1974561"/>
                  <a:ext cx="219204" cy="369332"/>
                </a:xfrm>
                <a:prstGeom prst="rect">
                  <a:avLst/>
                </a:prstGeom>
                <a:noFill/>
                <a:ln>
                  <a:noFill/>
                </a:ln>
              </p:spPr>
              <p:txBody>
                <a:bodyPr wrap="square" rtlCol="0">
                  <a:spAutoFit/>
                </a:bodyPr>
                <a:lstStyle/>
                <a:p>
                  <a:r>
                    <a:rPr lang="en-US" dirty="0"/>
                    <a:t>?</a:t>
                  </a:r>
                </a:p>
              </p:txBody>
            </p:sp>
          </p:grpSp>
        </p:grpSp>
        <p:grpSp>
          <p:nvGrpSpPr>
            <p:cNvPr id="112" name="Group 111">
              <a:extLst>
                <a:ext uri="{FF2B5EF4-FFF2-40B4-BE49-F238E27FC236}">
                  <a16:creationId xmlns:a16="http://schemas.microsoft.com/office/drawing/2014/main" id="{0B7C4ACB-76BF-4AD3-BE42-387835CB3AD6}"/>
                </a:ext>
              </a:extLst>
            </p:cNvPr>
            <p:cNvGrpSpPr>
              <a:grpSpLocks noChangeAspect="1"/>
            </p:cNvGrpSpPr>
            <p:nvPr/>
          </p:nvGrpSpPr>
          <p:grpSpPr>
            <a:xfrm rot="771833">
              <a:off x="4730410" y="2559184"/>
              <a:ext cx="1453019" cy="1565754"/>
              <a:chOff x="739036" y="1503123"/>
              <a:chExt cx="1453019" cy="1565754"/>
            </a:xfrm>
          </p:grpSpPr>
          <p:sp>
            <p:nvSpPr>
              <p:cNvPr id="113" name="Rectangle 112">
                <a:extLst>
                  <a:ext uri="{FF2B5EF4-FFF2-40B4-BE49-F238E27FC236}">
                    <a16:creationId xmlns:a16="http://schemas.microsoft.com/office/drawing/2014/main" id="{25C3C8A7-D6C7-4AF8-B0ED-5C7F7DAAA7A1}"/>
                  </a:ext>
                </a:extLst>
              </p:cNvPr>
              <p:cNvSpPr/>
              <p:nvPr/>
            </p:nvSpPr>
            <p:spPr>
              <a:xfrm>
                <a:off x="739036" y="1503123"/>
                <a:ext cx="1453019" cy="1565754"/>
              </a:xfrm>
              <a:prstGeom prst="rect">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4" name="Group 113">
                <a:extLst>
                  <a:ext uri="{FF2B5EF4-FFF2-40B4-BE49-F238E27FC236}">
                    <a16:creationId xmlns:a16="http://schemas.microsoft.com/office/drawing/2014/main" id="{A370931B-89DA-49FF-8657-BB909052F3B6}"/>
                  </a:ext>
                </a:extLst>
              </p:cNvPr>
              <p:cNvGrpSpPr/>
              <p:nvPr/>
            </p:nvGrpSpPr>
            <p:grpSpPr>
              <a:xfrm>
                <a:off x="958240" y="1828780"/>
                <a:ext cx="1183711" cy="506148"/>
                <a:chOff x="958240" y="1828780"/>
                <a:chExt cx="1183711" cy="506148"/>
              </a:xfrm>
            </p:grpSpPr>
            <p:sp>
              <p:nvSpPr>
                <p:cNvPr id="115" name="Freeform: Shape 114">
                  <a:extLst>
                    <a:ext uri="{FF2B5EF4-FFF2-40B4-BE49-F238E27FC236}">
                      <a16:creationId xmlns:a16="http://schemas.microsoft.com/office/drawing/2014/main" id="{A3866126-3E53-439E-BFB6-5EC45A4E2941}"/>
                    </a:ext>
                  </a:extLst>
                </p:cNvPr>
                <p:cNvSpPr/>
                <p:nvPr/>
              </p:nvSpPr>
              <p:spPr>
                <a:xfrm>
                  <a:off x="1127342" y="1828780"/>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02D15C91-873C-4978-B491-67066BAA6A7E}"/>
                    </a:ext>
                  </a:extLst>
                </p:cNvPr>
                <p:cNvSpPr/>
                <p:nvPr/>
              </p:nvSpPr>
              <p:spPr>
                <a:xfrm>
                  <a:off x="958240" y="2150262"/>
                  <a:ext cx="1014609" cy="112754"/>
                </a:xfrm>
                <a:custGeom>
                  <a:avLst/>
                  <a:gdLst>
                    <a:gd name="connsiteX0" fmla="*/ 0 w 1014609"/>
                    <a:gd name="connsiteY0" fmla="*/ 12546 h 112754"/>
                    <a:gd name="connsiteX1" fmla="*/ 100209 w 1014609"/>
                    <a:gd name="connsiteY1" fmla="*/ 12546 h 112754"/>
                    <a:gd name="connsiteX2" fmla="*/ 150313 w 1014609"/>
                    <a:gd name="connsiteY2" fmla="*/ 87702 h 112754"/>
                    <a:gd name="connsiteX3" fmla="*/ 175365 w 1014609"/>
                    <a:gd name="connsiteY3" fmla="*/ 50124 h 112754"/>
                    <a:gd name="connsiteX4" fmla="*/ 212943 w 1014609"/>
                    <a:gd name="connsiteY4" fmla="*/ 75176 h 112754"/>
                    <a:gd name="connsiteX5" fmla="*/ 250521 w 1014609"/>
                    <a:gd name="connsiteY5" fmla="*/ 87702 h 112754"/>
                    <a:gd name="connsiteX6" fmla="*/ 363255 w 1014609"/>
                    <a:gd name="connsiteY6" fmla="*/ 37598 h 112754"/>
                    <a:gd name="connsiteX7" fmla="*/ 400833 w 1014609"/>
                    <a:gd name="connsiteY7" fmla="*/ 50124 h 112754"/>
                    <a:gd name="connsiteX8" fmla="*/ 413359 w 1014609"/>
                    <a:gd name="connsiteY8" fmla="*/ 87702 h 112754"/>
                    <a:gd name="connsiteX9" fmla="*/ 488516 w 1014609"/>
                    <a:gd name="connsiteY9" fmla="*/ 62650 h 112754"/>
                    <a:gd name="connsiteX10" fmla="*/ 601250 w 1014609"/>
                    <a:gd name="connsiteY10" fmla="*/ 50124 h 112754"/>
                    <a:gd name="connsiteX11" fmla="*/ 638828 w 1014609"/>
                    <a:gd name="connsiteY11" fmla="*/ 37598 h 112754"/>
                    <a:gd name="connsiteX12" fmla="*/ 676406 w 1014609"/>
                    <a:gd name="connsiteY12" fmla="*/ 50124 h 112754"/>
                    <a:gd name="connsiteX13" fmla="*/ 713984 w 1014609"/>
                    <a:gd name="connsiteY13" fmla="*/ 87702 h 112754"/>
                    <a:gd name="connsiteX14" fmla="*/ 751562 w 1014609"/>
                    <a:gd name="connsiteY14" fmla="*/ 62650 h 112754"/>
                    <a:gd name="connsiteX15" fmla="*/ 789140 w 1014609"/>
                    <a:gd name="connsiteY15" fmla="*/ 50124 h 112754"/>
                    <a:gd name="connsiteX16" fmla="*/ 814192 w 1014609"/>
                    <a:gd name="connsiteY16" fmla="*/ 87702 h 112754"/>
                    <a:gd name="connsiteX17" fmla="*/ 914400 w 1014609"/>
                    <a:gd name="connsiteY17" fmla="*/ 112754 h 112754"/>
                    <a:gd name="connsiteX18" fmla="*/ 989557 w 1014609"/>
                    <a:gd name="connsiteY18" fmla="*/ 100228 h 112754"/>
                    <a:gd name="connsiteX19" fmla="*/ 1014609 w 1014609"/>
                    <a:gd name="connsiteY19" fmla="*/ 62650 h 11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609" h="112754">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ln>
                  <a:solidFill>
                    <a:schemeClr val="accent6"/>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7" name="TextBox 116">
                  <a:extLst>
                    <a:ext uri="{FF2B5EF4-FFF2-40B4-BE49-F238E27FC236}">
                      <a16:creationId xmlns:a16="http://schemas.microsoft.com/office/drawing/2014/main" id="{415CEA97-45FA-4AE7-A042-1C04B88946D3}"/>
                    </a:ext>
                  </a:extLst>
                </p:cNvPr>
                <p:cNvSpPr txBox="1"/>
                <p:nvPr/>
              </p:nvSpPr>
              <p:spPr>
                <a:xfrm>
                  <a:off x="1922747" y="1965596"/>
                  <a:ext cx="219204" cy="369332"/>
                </a:xfrm>
                <a:prstGeom prst="rect">
                  <a:avLst/>
                </a:prstGeom>
                <a:noFill/>
                <a:ln>
                  <a:noFill/>
                </a:ln>
              </p:spPr>
              <p:txBody>
                <a:bodyPr wrap="square" rtlCol="0">
                  <a:spAutoFit/>
                </a:bodyPr>
                <a:lstStyle/>
                <a:p>
                  <a:r>
                    <a:rPr lang="en-US" dirty="0"/>
                    <a:t>?</a:t>
                  </a:r>
                </a:p>
              </p:txBody>
            </p:sp>
          </p:grpSp>
        </p:grpSp>
      </p:grpSp>
    </p:spTree>
    <p:extLst>
      <p:ext uri="{BB962C8B-B14F-4D97-AF65-F5344CB8AC3E}">
        <p14:creationId xmlns:p14="http://schemas.microsoft.com/office/powerpoint/2010/main" val="19049749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Explore the Earth-Sun System</a:t>
            </a:r>
          </a:p>
        </p:txBody>
      </p:sp>
      <p:sp>
        <p:nvSpPr>
          <p:cNvPr id="3" name="Content Placeholder 2"/>
          <p:cNvSpPr>
            <a:spLocks noGrp="1"/>
          </p:cNvSpPr>
          <p:nvPr>
            <p:ph idx="1"/>
          </p:nvPr>
        </p:nvSpPr>
        <p:spPr/>
        <p:txBody>
          <a:bodyPr/>
          <a:lstStyle/>
          <a:p>
            <a:pPr marL="0" indent="0">
              <a:buNone/>
            </a:pPr>
            <a:r>
              <a:rPr lang="en-US" dirty="0"/>
              <a:t>Use the provided materials to see if you can tell more of the story…</a:t>
            </a:r>
          </a:p>
          <a:p>
            <a:endParaRPr lang="en-US" dirty="0"/>
          </a:p>
          <a:p>
            <a:pPr lvl="1">
              <a:buFont typeface="Calibri" panose="020F0502020204030204" pitchFamily="34" charset="0"/>
              <a:buChar char="–"/>
            </a:pPr>
            <a:r>
              <a:rPr lang="en-US" dirty="0"/>
              <a:t>Why are some places on Earth hotter than others </a:t>
            </a:r>
            <a:r>
              <a:rPr lang="en-US" b="1" i="1" dirty="0"/>
              <a:t>at different times of the year</a:t>
            </a:r>
            <a:r>
              <a:rPr lang="en-US" dirty="0"/>
              <a:t>?</a:t>
            </a:r>
          </a:p>
        </p:txBody>
      </p:sp>
      <p:pic>
        <p:nvPicPr>
          <p:cNvPr id="5" name="Content Placeholder 4" descr="A close up of a hat&#10;&#10;Description generated with high confidence">
            <a:extLst>
              <a:ext uri="{FF2B5EF4-FFF2-40B4-BE49-F238E27FC236}">
                <a16:creationId xmlns:a16="http://schemas.microsoft.com/office/drawing/2014/main" id="{7D149599-A3F3-42DC-99F7-76047550B302}"/>
              </a:ext>
            </a:extLst>
          </p:cNvPr>
          <p:cNvPicPr>
            <a:picLocks noChangeAspect="1"/>
          </p:cNvPicPr>
          <p:nvPr/>
        </p:nvPicPr>
        <p:blipFill>
          <a:blip r:embed="rId2"/>
          <a:stretch>
            <a:fillRect/>
          </a:stretch>
        </p:blipFill>
        <p:spPr>
          <a:xfrm>
            <a:off x="8190271" y="134387"/>
            <a:ext cx="650158" cy="650158"/>
          </a:xfrm>
          <a:prstGeom prst="rect">
            <a:avLst/>
          </a:prstGeom>
        </p:spPr>
      </p:pic>
    </p:spTree>
    <p:extLst>
      <p:ext uri="{BB962C8B-B14F-4D97-AF65-F5344CB8AC3E}">
        <p14:creationId xmlns:p14="http://schemas.microsoft.com/office/powerpoint/2010/main" val="434875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DD9-7D71-491B-806C-7192A472A7E1}"/>
              </a:ext>
            </a:extLst>
          </p:cNvPr>
          <p:cNvSpPr>
            <a:spLocks noGrp="1"/>
          </p:cNvSpPr>
          <p:nvPr>
            <p:ph type="title"/>
          </p:nvPr>
        </p:nvSpPr>
        <p:spPr/>
        <p:txBody>
          <a:bodyPr/>
          <a:lstStyle/>
          <a:p>
            <a:r>
              <a:rPr lang="en-US" dirty="0"/>
              <a:t>Content Deepening: Teacher Follow-up</a:t>
            </a:r>
          </a:p>
        </p:txBody>
      </p:sp>
      <p:sp>
        <p:nvSpPr>
          <p:cNvPr id="4" name="Text Placeholder 3">
            <a:extLst>
              <a:ext uri="{FF2B5EF4-FFF2-40B4-BE49-F238E27FC236}">
                <a16:creationId xmlns:a16="http://schemas.microsoft.com/office/drawing/2014/main" id="{E7A8B25D-F4A4-4CFC-8391-D9CF31ABF7E2}"/>
              </a:ext>
            </a:extLst>
          </p:cNvPr>
          <p:cNvSpPr>
            <a:spLocks noGrp="1"/>
          </p:cNvSpPr>
          <p:nvPr>
            <p:ph idx="1"/>
          </p:nvPr>
        </p:nvSpPr>
        <p:spPr/>
        <p:txBody>
          <a:bodyPr/>
          <a:lstStyle/>
          <a:p>
            <a:r>
              <a:rPr lang="en-US" dirty="0"/>
              <a:t>What could one learn through this experience?</a:t>
            </a:r>
          </a:p>
          <a:p>
            <a:endParaRPr lang="en-US" dirty="0"/>
          </a:p>
          <a:p>
            <a:r>
              <a:rPr lang="en-US" dirty="0"/>
              <a:t>What were examples of key elicit, probe, and challenge questions used during lessons 2 and 3?</a:t>
            </a:r>
          </a:p>
        </p:txBody>
      </p:sp>
      <p:pic>
        <p:nvPicPr>
          <p:cNvPr id="5" name="Picture 4">
            <a:extLst>
              <a:ext uri="{FF2B5EF4-FFF2-40B4-BE49-F238E27FC236}">
                <a16:creationId xmlns:a16="http://schemas.microsoft.com/office/drawing/2014/main" id="{CA1B32B1-ABCD-47ED-97C4-6D8E8B745E9C}"/>
              </a:ext>
            </a:extLst>
          </p:cNvPr>
          <p:cNvPicPr>
            <a:picLocks noChangeAspect="1"/>
          </p:cNvPicPr>
          <p:nvPr/>
        </p:nvPicPr>
        <p:blipFill>
          <a:blip r:embed="rId3"/>
          <a:stretch>
            <a:fillRect/>
          </a:stretch>
        </p:blipFill>
        <p:spPr>
          <a:xfrm>
            <a:off x="8095118" y="100830"/>
            <a:ext cx="840464" cy="840464"/>
          </a:xfrm>
          <a:prstGeom prst="rect">
            <a:avLst/>
          </a:prstGeom>
        </p:spPr>
      </p:pic>
    </p:spTree>
    <p:extLst>
      <p:ext uri="{BB962C8B-B14F-4D97-AF65-F5344CB8AC3E}">
        <p14:creationId xmlns:p14="http://schemas.microsoft.com/office/powerpoint/2010/main" val="226354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5C983-32FA-4399-A00F-470F038CA59A}"/>
              </a:ext>
            </a:extLst>
          </p:cNvPr>
          <p:cNvSpPr>
            <a:spLocks noGrp="1"/>
          </p:cNvSpPr>
          <p:nvPr>
            <p:ph type="title"/>
          </p:nvPr>
        </p:nvSpPr>
        <p:spPr/>
        <p:txBody>
          <a:bodyPr/>
          <a:lstStyle/>
          <a:p>
            <a:r>
              <a:rPr lang="en-US" dirty="0" err="1"/>
              <a:t>STeLLA</a:t>
            </a:r>
            <a:r>
              <a:rPr lang="en-US" dirty="0"/>
              <a:t> STL Strategies 1, 2, and 3</a:t>
            </a:r>
          </a:p>
        </p:txBody>
      </p:sp>
      <p:sp>
        <p:nvSpPr>
          <p:cNvPr id="3" name="Text Placeholder 2">
            <a:extLst>
              <a:ext uri="{FF2B5EF4-FFF2-40B4-BE49-F238E27FC236}">
                <a16:creationId xmlns:a16="http://schemas.microsoft.com/office/drawing/2014/main" id="{F22861F7-8044-4671-81F9-68A7D350EF56}"/>
              </a:ext>
            </a:extLst>
          </p:cNvPr>
          <p:cNvSpPr>
            <a:spLocks noGrp="1"/>
          </p:cNvSpPr>
          <p:nvPr>
            <p:ph idx="1"/>
          </p:nvPr>
        </p:nvSpPr>
        <p:spPr/>
        <p:txBody>
          <a:bodyPr/>
          <a:lstStyle/>
          <a:p>
            <a:r>
              <a:rPr lang="en-US" b="0" i="0" u="none" strike="noStrike" dirty="0">
                <a:solidFill>
                  <a:srgbClr val="000000"/>
                </a:solidFill>
                <a:effectLst/>
                <a:latin typeface="Calibri" panose="020F0502020204030204" pitchFamily="34" charset="0"/>
              </a:rPr>
              <a:t>What are the key similarities &amp; differences between probe and challenge questions? Leading questions?</a:t>
            </a:r>
            <a:endParaRPr lang="en-US" sz="3200" dirty="0"/>
          </a:p>
        </p:txBody>
      </p:sp>
    </p:spTree>
    <p:extLst>
      <p:ext uri="{BB962C8B-B14F-4D97-AF65-F5344CB8AC3E}">
        <p14:creationId xmlns:p14="http://schemas.microsoft.com/office/powerpoint/2010/main" val="330078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6BAD-F35E-42E6-BEBA-B8C357A5E90F}"/>
              </a:ext>
            </a:extLst>
          </p:cNvPr>
          <p:cNvSpPr>
            <a:spLocks noGrp="1"/>
          </p:cNvSpPr>
          <p:nvPr>
            <p:ph type="title"/>
          </p:nvPr>
        </p:nvSpPr>
        <p:spPr/>
        <p:txBody>
          <a:bodyPr/>
          <a:lstStyle/>
          <a:p>
            <a:r>
              <a:rPr lang="en-US" dirty="0"/>
              <a:t>Week-at-a-Glance</a:t>
            </a:r>
          </a:p>
        </p:txBody>
      </p:sp>
      <p:graphicFrame>
        <p:nvGraphicFramePr>
          <p:cNvPr id="3" name="Table 2">
            <a:extLst>
              <a:ext uri="{FF2B5EF4-FFF2-40B4-BE49-F238E27FC236}">
                <a16:creationId xmlns:a16="http://schemas.microsoft.com/office/drawing/2014/main" id="{96F563DC-0B1A-09D8-7F8F-F46DBE2FBA9A}"/>
              </a:ext>
            </a:extLst>
          </p:cNvPr>
          <p:cNvGraphicFramePr>
            <a:graphicFrameLocks noGrp="1"/>
          </p:cNvGraphicFramePr>
          <p:nvPr>
            <p:extLst>
              <p:ext uri="{D42A27DB-BD31-4B8C-83A1-F6EECF244321}">
                <p14:modId xmlns:p14="http://schemas.microsoft.com/office/powerpoint/2010/main" val="2857150002"/>
              </p:ext>
            </p:extLst>
          </p:nvPr>
        </p:nvGraphicFramePr>
        <p:xfrm>
          <a:off x="350042" y="2057842"/>
          <a:ext cx="8443915" cy="4174980"/>
        </p:xfrm>
        <a:graphic>
          <a:graphicData uri="http://schemas.openxmlformats.org/drawingml/2006/table">
            <a:tbl>
              <a:tblPr firstRow="1" bandRow="1">
                <a:tableStyleId>{5C22544A-7EE6-4342-B048-85BDC9FD1C3A}</a:tableStyleId>
              </a:tblPr>
              <a:tblGrid>
                <a:gridCol w="1688783">
                  <a:extLst>
                    <a:ext uri="{9D8B030D-6E8A-4147-A177-3AD203B41FA5}">
                      <a16:colId xmlns:a16="http://schemas.microsoft.com/office/drawing/2014/main" val="1426920534"/>
                    </a:ext>
                  </a:extLst>
                </a:gridCol>
                <a:gridCol w="1688783">
                  <a:extLst>
                    <a:ext uri="{9D8B030D-6E8A-4147-A177-3AD203B41FA5}">
                      <a16:colId xmlns:a16="http://schemas.microsoft.com/office/drawing/2014/main" val="2207825688"/>
                    </a:ext>
                  </a:extLst>
                </a:gridCol>
                <a:gridCol w="1688783">
                  <a:extLst>
                    <a:ext uri="{9D8B030D-6E8A-4147-A177-3AD203B41FA5}">
                      <a16:colId xmlns:a16="http://schemas.microsoft.com/office/drawing/2014/main" val="3018311937"/>
                    </a:ext>
                  </a:extLst>
                </a:gridCol>
                <a:gridCol w="1688783">
                  <a:extLst>
                    <a:ext uri="{9D8B030D-6E8A-4147-A177-3AD203B41FA5}">
                      <a16:colId xmlns:a16="http://schemas.microsoft.com/office/drawing/2014/main" val="1483880741"/>
                    </a:ext>
                  </a:extLst>
                </a:gridCol>
                <a:gridCol w="1688783">
                  <a:extLst>
                    <a:ext uri="{9D8B030D-6E8A-4147-A177-3AD203B41FA5}">
                      <a16:colId xmlns:a16="http://schemas.microsoft.com/office/drawing/2014/main" val="2718327311"/>
                    </a:ext>
                  </a:extLst>
                </a:gridCol>
              </a:tblGrid>
              <a:tr h="370840">
                <a:tc>
                  <a:txBody>
                    <a:bodyPr/>
                    <a:lstStyle/>
                    <a:p>
                      <a:pPr algn="ctr"/>
                      <a:r>
                        <a:rPr lang="en-US" dirty="0">
                          <a:solidFill>
                            <a:schemeClr val="bg1"/>
                          </a:solidFill>
                        </a:rPr>
                        <a:t>Day 1</a:t>
                      </a:r>
                    </a:p>
                  </a:txBody>
                  <a:tcPr/>
                </a:tc>
                <a:tc>
                  <a:txBody>
                    <a:bodyPr/>
                    <a:lstStyle/>
                    <a:p>
                      <a:pPr algn="ctr"/>
                      <a:r>
                        <a:rPr lang="en-US" dirty="0">
                          <a:solidFill>
                            <a:schemeClr val="bg1"/>
                          </a:solidFill>
                        </a:rPr>
                        <a:t>Day 2</a:t>
                      </a:r>
                    </a:p>
                  </a:txBody>
                  <a:tcPr/>
                </a:tc>
                <a:tc>
                  <a:txBody>
                    <a:bodyPr/>
                    <a:lstStyle/>
                    <a:p>
                      <a:pPr algn="ctr"/>
                      <a:r>
                        <a:rPr lang="en-US" dirty="0">
                          <a:solidFill>
                            <a:schemeClr val="bg1"/>
                          </a:solidFill>
                        </a:rPr>
                        <a:t>Day 3</a:t>
                      </a:r>
                    </a:p>
                  </a:txBody>
                  <a:tcPr/>
                </a:tc>
                <a:tc>
                  <a:txBody>
                    <a:bodyPr/>
                    <a:lstStyle/>
                    <a:p>
                      <a:pPr algn="ctr"/>
                      <a:r>
                        <a:rPr lang="en-US" dirty="0">
                          <a:solidFill>
                            <a:schemeClr val="bg1"/>
                          </a:solidFill>
                        </a:rPr>
                        <a:t>Day 4</a:t>
                      </a:r>
                    </a:p>
                  </a:txBody>
                  <a:tcPr/>
                </a:tc>
                <a:tc>
                  <a:txBody>
                    <a:bodyPr/>
                    <a:lstStyle/>
                    <a:p>
                      <a:pPr algn="ctr"/>
                      <a:r>
                        <a:rPr lang="en-US" dirty="0">
                          <a:solidFill>
                            <a:schemeClr val="bg1"/>
                          </a:solidFill>
                        </a:rPr>
                        <a:t>Day 5</a:t>
                      </a:r>
                    </a:p>
                  </a:txBody>
                  <a:tcPr/>
                </a:tc>
                <a:extLst>
                  <a:ext uri="{0D108BD9-81ED-4DB2-BD59-A6C34878D82A}">
                    <a16:rowId xmlns:a16="http://schemas.microsoft.com/office/drawing/2014/main" val="4075013759"/>
                  </a:ext>
                </a:extLst>
              </a:tr>
              <a:tr h="370840">
                <a:tc>
                  <a:txBody>
                    <a:bodyPr/>
                    <a:lstStyle/>
                    <a:p>
                      <a:endParaRPr lang="en-US" sz="1000" b="1" dirty="0"/>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tc>
                  <a:txBody>
                    <a:bodyPr/>
                    <a:lstStyle/>
                    <a:p>
                      <a:r>
                        <a:rPr lang="en-US" sz="1000" b="1" dirty="0"/>
                        <a:t>Opening</a:t>
                      </a:r>
                    </a:p>
                  </a:txBody>
                  <a:tcPr>
                    <a:solidFill>
                      <a:schemeClr val="bg2">
                        <a:lumMod val="85000"/>
                      </a:schemeClr>
                    </a:solidFill>
                  </a:tcPr>
                </a:tc>
                <a:extLst>
                  <a:ext uri="{0D108BD9-81ED-4DB2-BD59-A6C34878D82A}">
                    <a16:rowId xmlns:a16="http://schemas.microsoft.com/office/drawing/2014/main" val="31408391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Opening</a:t>
                      </a:r>
                    </a:p>
                    <a:p>
                      <a:endParaRPr lang="en-US" sz="1000" b="1" dirty="0"/>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STL Strategies 1, 2, 3</a:t>
                      </a:r>
                    </a:p>
                  </a:txBody>
                  <a:tcPr>
                    <a:solidFill>
                      <a:schemeClr val="bg2">
                        <a:lumMod val="85000"/>
                      </a:schemeClr>
                    </a:solidFill>
                  </a:tcPr>
                </a:tc>
                <a:tc rowSpan="3">
                  <a:txBody>
                    <a:bodyPr/>
                    <a:lstStyle/>
                    <a:p>
                      <a:r>
                        <a:rPr lang="en-US" sz="1000" b="1" dirty="0"/>
                        <a:t>Lesson Analysis</a:t>
                      </a:r>
                    </a:p>
                    <a:p>
                      <a:pPr marL="171450" indent="-171450">
                        <a:buFont typeface="Arial" panose="020B0604020202020204" pitchFamily="34" charset="0"/>
                        <a:buChar char="•"/>
                      </a:pPr>
                      <a:r>
                        <a:rPr lang="en-US" sz="1000" b="1" dirty="0"/>
                        <a:t>Purposes &amp; Key Features SCSL Strategies A, B, I/STL Strategy 9 </a:t>
                      </a:r>
                    </a:p>
                  </a:txBody>
                  <a:tcPr>
                    <a:solidFill>
                      <a:schemeClr val="bg2">
                        <a:lumMod val="85000"/>
                      </a:schemeClr>
                    </a:solidFill>
                  </a:tcPr>
                </a:tc>
                <a:tc rowSpan="2">
                  <a:txBody>
                    <a:bodyPr/>
                    <a:lstStyle/>
                    <a:p>
                      <a:r>
                        <a:rPr lang="en-US" sz="1000" b="1" dirty="0"/>
                        <a:t>Lesson Analysis </a:t>
                      </a:r>
                    </a:p>
                    <a:p>
                      <a:pPr marL="171450" indent="-171450">
                        <a:buFont typeface="Arial" panose="020B0604020202020204" pitchFamily="34" charset="0"/>
                        <a:buChar char="•"/>
                      </a:pPr>
                      <a:r>
                        <a:rPr lang="en-US" sz="1000" b="1" dirty="0"/>
                        <a:t>Purpose &amp; Key Features SCSL Strategy 6/STL D</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tc rowSpan="2">
                  <a:txBody>
                    <a:bodyPr/>
                    <a:lstStyle/>
                    <a:p>
                      <a:r>
                        <a:rPr lang="en-US" sz="1000" b="1" dirty="0"/>
                        <a:t>Lesson Analysis</a:t>
                      </a:r>
                    </a:p>
                    <a:p>
                      <a:pPr marL="171450" indent="-171450">
                        <a:buFont typeface="Arial" panose="020B0604020202020204" pitchFamily="34" charset="0"/>
                        <a:buChar char="•"/>
                      </a:pPr>
                      <a:r>
                        <a:rPr lang="en-US" sz="1000" b="1" dirty="0"/>
                        <a:t>Purpose &amp; Key Features SCSL Strategies F, G, H</a:t>
                      </a:r>
                    </a:p>
                    <a:p>
                      <a:pPr marL="171450" indent="-171450">
                        <a:buFont typeface="Arial" panose="020B0604020202020204" pitchFamily="34" charset="0"/>
                        <a:buChar char="•"/>
                      </a:pPr>
                      <a:r>
                        <a:rPr lang="en-US" sz="1000" b="1" dirty="0"/>
                        <a:t>Video Analysis</a:t>
                      </a:r>
                    </a:p>
                  </a:txBody>
                  <a:tcPr>
                    <a:solidFill>
                      <a:schemeClr val="bg2">
                        <a:lumMod val="85000"/>
                      </a:schemeClr>
                    </a:solidFill>
                  </a:tcPr>
                </a:tc>
                <a:extLst>
                  <a:ext uri="{0D108BD9-81ED-4DB2-BD59-A6C34878D82A}">
                    <a16:rowId xmlns:a16="http://schemas.microsoft.com/office/drawing/2014/main" val="2240333064"/>
                  </a:ext>
                </a:extLst>
              </a:tr>
              <a:tr h="370840">
                <a:tc rowSpan="2">
                  <a:txBody>
                    <a:bodyPr/>
                    <a:lstStyle/>
                    <a:p>
                      <a:r>
                        <a:rPr lang="en-US" sz="1000" b="1" dirty="0"/>
                        <a:t>Content Deepening through curriculum immersion</a:t>
                      </a:r>
                    </a:p>
                    <a:p>
                      <a:endParaRPr lang="en-US" sz="1000" b="1" dirty="0"/>
                    </a:p>
                  </a:txBody>
                  <a:tcPr>
                    <a:solidFill>
                      <a:schemeClr val="bg2">
                        <a:lumMod val="85000"/>
                      </a:schemeClr>
                    </a:solidFill>
                  </a:tcPr>
                </a:tc>
                <a:tc vMerge="1">
                  <a:txBody>
                    <a:bodyPr/>
                    <a:lstStyle/>
                    <a:p>
                      <a:endParaRPr lang="en-US" sz="1000" dirty="0"/>
                    </a:p>
                  </a:txBody>
                  <a:tcPr/>
                </a:tc>
                <a:tc vMerge="1">
                  <a:txBody>
                    <a:bodyPr/>
                    <a:lstStyle/>
                    <a:p>
                      <a:endParaRPr lang="en-US" sz="1000"/>
                    </a:p>
                  </a:txBody>
                  <a:tcPr/>
                </a:tc>
                <a:tc vMerge="1">
                  <a:txBody>
                    <a:bodyPr/>
                    <a:lstStyle/>
                    <a:p>
                      <a:endParaRPr lang="en-US" sz="1000" dirty="0"/>
                    </a:p>
                  </a:txBody>
                  <a:tcPr/>
                </a:tc>
                <a:tc vMerge="1">
                  <a:txBody>
                    <a:bodyPr/>
                    <a:lstStyle/>
                    <a:p>
                      <a:endParaRPr lang="en-US" sz="1000" dirty="0"/>
                    </a:p>
                  </a:txBody>
                  <a:tcPr/>
                </a:tc>
                <a:extLst>
                  <a:ext uri="{0D108BD9-81ED-4DB2-BD59-A6C34878D82A}">
                    <a16:rowId xmlns:a16="http://schemas.microsoft.com/office/drawing/2014/main" val="3986851845"/>
                  </a:ext>
                </a:extLst>
              </a:tr>
              <a:tr h="370840">
                <a:tc vMerge="1">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a:t>
                      </a:r>
                    </a:p>
                    <a:p>
                      <a:pPr marL="171450" indent="-171450">
                        <a:buFont typeface="Arial" panose="020B0604020202020204" pitchFamily="34" charset="0"/>
                        <a:buChar char="•"/>
                      </a:pPr>
                      <a:r>
                        <a:rPr lang="en-US" sz="1000" b="1" dirty="0"/>
                        <a:t>Teacher Set-up</a:t>
                      </a:r>
                    </a:p>
                  </a:txBody>
                  <a:tcPr>
                    <a:solidFill>
                      <a:schemeClr val="bg2">
                        <a:lumMod val="85000"/>
                      </a:schemeClr>
                    </a:solidFill>
                  </a:tcPr>
                </a:tc>
                <a:tc vMerge="1">
                  <a:txBody>
                    <a:bodyPr/>
                    <a:lstStyle/>
                    <a:p>
                      <a:endParaRPr lang="en-US" sz="1000" dirty="0"/>
                    </a:p>
                  </a:txBody>
                  <a:tcPr/>
                </a:tc>
                <a:tc>
                  <a:txBody>
                    <a:bodyPr/>
                    <a:lstStyle/>
                    <a:p>
                      <a:r>
                        <a:rPr lang="en-US" sz="1000" b="1" dirty="0"/>
                        <a:t>Content deepening through curriculum immersion </a:t>
                      </a:r>
                    </a:p>
                  </a:txBody>
                  <a:tcPr>
                    <a:solidFill>
                      <a:schemeClr val="bg2">
                        <a:lumMod val="85000"/>
                      </a:schemeClr>
                    </a:solidFill>
                  </a:tcPr>
                </a:tc>
                <a:tc>
                  <a:txBody>
                    <a:bodyPr/>
                    <a:lstStyle/>
                    <a:p>
                      <a:r>
                        <a:rPr lang="en-US" sz="1000" b="1" dirty="0"/>
                        <a:t>Lesson Analysis: Tell the Story</a:t>
                      </a:r>
                    </a:p>
                  </a:txBody>
                  <a:tcPr>
                    <a:solidFill>
                      <a:schemeClr val="bg2">
                        <a:lumMod val="85000"/>
                      </a:schemeClr>
                    </a:solidFill>
                  </a:tcPr>
                </a:tc>
                <a:extLst>
                  <a:ext uri="{0D108BD9-81ED-4DB2-BD59-A6C34878D82A}">
                    <a16:rowId xmlns:a16="http://schemas.microsoft.com/office/drawing/2014/main" val="2910369010"/>
                  </a:ext>
                </a:extLst>
              </a:tr>
              <a:tr h="370840">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Lunch</a:t>
                      </a:r>
                    </a:p>
                  </a:txBody>
                  <a:tcPr>
                    <a:solidFill>
                      <a:schemeClr val="bg2">
                        <a:lumMod val="85000"/>
                      </a:schemeClr>
                    </a:solidFill>
                  </a:tcPr>
                </a:tc>
                <a:tc>
                  <a:txBody>
                    <a:bodyPr/>
                    <a:lstStyle/>
                    <a:p>
                      <a:r>
                        <a:rPr lang="en-US" sz="1000" b="1" dirty="0"/>
                        <a:t>Working Lunch: Prepare for Study Groups </a:t>
                      </a:r>
                    </a:p>
                  </a:txBody>
                  <a:tcPr>
                    <a:solidFill>
                      <a:schemeClr val="bg2">
                        <a:lumMod val="85000"/>
                      </a:schemeClr>
                    </a:solidFill>
                  </a:tcPr>
                </a:tc>
                <a:extLst>
                  <a:ext uri="{0D108BD9-81ED-4DB2-BD59-A6C34878D82A}">
                    <a16:rowId xmlns:a16="http://schemas.microsoft.com/office/drawing/2014/main" val="316178110"/>
                  </a:ext>
                </a:extLst>
              </a:tr>
              <a:tr h="513860">
                <a:tc>
                  <a:txBody>
                    <a:bodyPr/>
                    <a:lstStyle/>
                    <a:p>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Content deepening through curriculum immersion</a:t>
                      </a:r>
                    </a:p>
                  </a:txBody>
                  <a:tcPr>
                    <a:solidFill>
                      <a:schemeClr val="bg2">
                        <a:lumMod val="85000"/>
                      </a:schemeClr>
                    </a:solidFill>
                  </a:tcPr>
                </a:tc>
                <a:tc>
                  <a:txBody>
                    <a:bodyPr/>
                    <a:lstStyle/>
                    <a:p>
                      <a:r>
                        <a:rPr lang="en-US" sz="1000" b="1" dirty="0"/>
                        <a:t>Synthesize &amp; Summarize: Represent the Lenses  Strategies</a:t>
                      </a:r>
                    </a:p>
                  </a:txBody>
                  <a:tcPr>
                    <a:solidFill>
                      <a:schemeClr val="bg2">
                        <a:lumMod val="85000"/>
                      </a:schemeClr>
                    </a:solidFill>
                  </a:tcPr>
                </a:tc>
                <a:extLst>
                  <a:ext uri="{0D108BD9-81ED-4DB2-BD59-A6C34878D82A}">
                    <a16:rowId xmlns:a16="http://schemas.microsoft.com/office/drawing/2014/main" val="3591988369"/>
                  </a:ext>
                </a:extLst>
              </a:tr>
              <a:tr h="624060">
                <a:tc>
                  <a:txBody>
                    <a:bodyPr/>
                    <a:lstStyle/>
                    <a:p>
                      <a:r>
                        <a:rPr lang="en-US" sz="1000" b="1"/>
                        <a:t>Lesson Analysis</a:t>
                      </a:r>
                    </a:p>
                    <a:p>
                      <a:pPr marL="171450" indent="-171450">
                        <a:buFont typeface="Arial" panose="020B0604020202020204" pitchFamily="34" charset="0"/>
                        <a:buChar char="•"/>
                      </a:pPr>
                      <a:r>
                        <a:rPr lang="en-US" sz="1000" b="1"/>
                        <a:t>Purpose &amp; Key Features STL Strategy 4</a:t>
                      </a:r>
                      <a:endParaRPr lang="en-US" sz="1000" b="1" dirty="0"/>
                    </a:p>
                  </a:txBody>
                  <a:tcPr>
                    <a:solidFill>
                      <a:schemeClr val="bg2">
                        <a:lumMod val="85000"/>
                      </a:schemeClr>
                    </a:solidFill>
                  </a:tcPr>
                </a:tc>
                <a:tc>
                  <a:txBody>
                    <a:bodyPr/>
                    <a:lstStyle/>
                    <a:p>
                      <a:r>
                        <a:rPr lang="en-US" sz="1000" b="1" dirty="0"/>
                        <a:t>Lesson Analysis</a:t>
                      </a:r>
                    </a:p>
                    <a:p>
                      <a:pPr marL="171450" indent="-171450">
                        <a:buFont typeface="Arial" panose="020B0604020202020204" pitchFamily="34" charset="0"/>
                        <a:buChar char="•"/>
                      </a:pPr>
                      <a:r>
                        <a:rPr lang="en-US" sz="1000" b="1" dirty="0"/>
                        <a:t>Purpose &amp; Key Features</a:t>
                      </a:r>
                    </a:p>
                    <a:p>
                      <a:pPr marL="171450" indent="-171450">
                        <a:buFont typeface="Arial" panose="020B0604020202020204" pitchFamily="34" charset="0"/>
                        <a:buChar char="•"/>
                      </a:pPr>
                      <a:r>
                        <a:rPr lang="en-US" sz="1000" b="1" dirty="0"/>
                        <a:t>STL Strategies 1, 2, 3</a:t>
                      </a:r>
                    </a:p>
                  </a:txBody>
                  <a:tcPr>
                    <a:solidFill>
                      <a:schemeClr val="bg2">
                        <a:lumMod val="85000"/>
                      </a:schemeClr>
                    </a:solidFill>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Unit Study/Lesson Plan Review</a:t>
                      </a:r>
                    </a:p>
                  </a:txBody>
                  <a:tcPr>
                    <a:solidFill>
                      <a:schemeClr val="bg2">
                        <a:lumMod val="85000"/>
                      </a:schemeClr>
                    </a:solidFill>
                  </a:tcPr>
                </a:tc>
                <a:tc>
                  <a:txBody>
                    <a:bodyPr/>
                    <a:lstStyle/>
                    <a:p>
                      <a:r>
                        <a:rPr lang="en-US" sz="1000" b="1" dirty="0"/>
                        <a:t>Closing</a:t>
                      </a:r>
                    </a:p>
                  </a:txBody>
                  <a:tcPr>
                    <a:solidFill>
                      <a:schemeClr val="bg2">
                        <a:lumMod val="85000"/>
                      </a:schemeClr>
                    </a:solidFill>
                  </a:tcPr>
                </a:tc>
                <a:extLst>
                  <a:ext uri="{0D108BD9-81ED-4DB2-BD59-A6C34878D82A}">
                    <a16:rowId xmlns:a16="http://schemas.microsoft.com/office/drawing/2014/main" val="2960773370"/>
                  </a:ext>
                </a:extLst>
              </a:tr>
              <a:tr h="370840">
                <a:tc>
                  <a:txBody>
                    <a:bodyPr/>
                    <a:lstStyle/>
                    <a:p>
                      <a:r>
                        <a:rPr lang="en-US" sz="1000" b="1" dirty="0"/>
                        <a:t>Closing &amp; HW</a:t>
                      </a:r>
                    </a:p>
                    <a:p>
                      <a:r>
                        <a:rPr lang="en-US" sz="1000" b="1" dirty="0"/>
                        <a:t>STL 1, 2, 3 (read and Z-fold)</a:t>
                      </a:r>
                    </a:p>
                  </a:txBody>
                  <a:tcPr>
                    <a:solidFill>
                      <a:schemeClr val="bg2">
                        <a:lumMod val="85000"/>
                      </a:schemeClr>
                    </a:solidFill>
                  </a:tcPr>
                </a:tc>
                <a:tc>
                  <a:txBody>
                    <a:bodyPr/>
                    <a:lstStyle/>
                    <a:p>
                      <a:r>
                        <a:rPr lang="en-US" sz="1000" b="1" dirty="0"/>
                        <a:t>Closing &amp; HW</a:t>
                      </a:r>
                    </a:p>
                    <a:p>
                      <a:r>
                        <a:rPr lang="en-US" sz="1000" b="1" dirty="0"/>
                        <a:t>SCSL A, B, I/STL 9 (read &amp; Z-fold) </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STL 6/SCSL D (read &amp; Z-fold)</a:t>
                      </a:r>
                    </a:p>
                  </a:txBody>
                  <a:tcPr>
                    <a:solidFill>
                      <a:schemeClr val="bg2">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t>Closing &amp; HW</a:t>
                      </a:r>
                    </a:p>
                    <a:p>
                      <a:r>
                        <a:rPr lang="en-US" sz="1000" b="1" dirty="0"/>
                        <a:t>SCSL F, G, H (read &amp; Z-fold)</a:t>
                      </a:r>
                    </a:p>
                    <a:p>
                      <a:r>
                        <a:rPr lang="en-US" sz="1000" b="1" dirty="0"/>
                        <a:t>Study unit &amp; assigned lesson</a:t>
                      </a:r>
                    </a:p>
                  </a:txBody>
                  <a:tcPr>
                    <a:solidFill>
                      <a:schemeClr val="bg2">
                        <a:lumMod val="85000"/>
                      </a:schemeClr>
                    </a:solidFill>
                  </a:tcPr>
                </a:tc>
                <a:tc>
                  <a:txBody>
                    <a:bodyPr/>
                    <a:lstStyle/>
                    <a:p>
                      <a:endParaRPr lang="en-US" sz="1000" b="1" dirty="0"/>
                    </a:p>
                  </a:txBody>
                  <a:tcPr>
                    <a:solidFill>
                      <a:schemeClr val="bg2">
                        <a:lumMod val="85000"/>
                      </a:schemeClr>
                    </a:solidFill>
                  </a:tcPr>
                </a:tc>
                <a:extLst>
                  <a:ext uri="{0D108BD9-81ED-4DB2-BD59-A6C34878D82A}">
                    <a16:rowId xmlns:a16="http://schemas.microsoft.com/office/drawing/2014/main" val="17268200"/>
                  </a:ext>
                </a:extLst>
              </a:tr>
            </a:tbl>
          </a:graphicData>
        </a:graphic>
      </p:graphicFrame>
    </p:spTree>
    <p:extLst>
      <p:ext uri="{BB962C8B-B14F-4D97-AF65-F5344CB8AC3E}">
        <p14:creationId xmlns:p14="http://schemas.microsoft.com/office/powerpoint/2010/main" val="3493730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dirty="0"/>
              <a:t>Practice Probe Questions: </a:t>
            </a:r>
            <a:r>
              <a:rPr lang="en-US" sz="2400" dirty="0"/>
              <a:t>Interview Planning</a:t>
            </a:r>
            <a:endParaRPr lang="en-US" dirty="0"/>
          </a:p>
        </p:txBody>
      </p:sp>
      <p:sp>
        <p:nvSpPr>
          <p:cNvPr id="20483" name="Rectangle 3"/>
          <p:cNvSpPr>
            <a:spLocks noGrp="1" noChangeArrowheads="1"/>
          </p:cNvSpPr>
          <p:nvPr>
            <p:ph idx="1"/>
          </p:nvPr>
        </p:nvSpPr>
        <p:spPr/>
        <p:txBody>
          <a:bodyPr>
            <a:normAutofit fontScale="77500" lnSpcReduction="20000"/>
          </a:bodyPr>
          <a:lstStyle/>
          <a:p>
            <a:pPr marL="0" indent="0" eaLnBrk="1" hangingPunct="1">
              <a:lnSpc>
                <a:spcPct val="90000"/>
              </a:lnSpc>
              <a:spcBef>
                <a:spcPts val="600"/>
              </a:spcBef>
              <a:spcAft>
                <a:spcPts val="600"/>
              </a:spcAft>
              <a:buNone/>
            </a:pPr>
            <a:r>
              <a:rPr lang="en-US" u="sng" dirty="0">
                <a:solidFill>
                  <a:srgbClr val="000000"/>
                </a:solidFill>
              </a:rPr>
              <a:t>The Task</a:t>
            </a:r>
            <a:r>
              <a:rPr lang="en-US" dirty="0">
                <a:solidFill>
                  <a:srgbClr val="000000"/>
                </a:solidFill>
              </a:rPr>
              <a:t>: </a:t>
            </a:r>
          </a:p>
          <a:p>
            <a:pPr marL="0" indent="0" eaLnBrk="1" hangingPunct="1">
              <a:lnSpc>
                <a:spcPct val="100000"/>
              </a:lnSpc>
              <a:spcBef>
                <a:spcPts val="600"/>
              </a:spcBef>
              <a:spcAft>
                <a:spcPts val="600"/>
              </a:spcAft>
              <a:buNone/>
            </a:pPr>
            <a:r>
              <a:rPr lang="en-US" dirty="0">
                <a:solidFill>
                  <a:srgbClr val="000000"/>
                </a:solidFill>
              </a:rPr>
              <a:t>Practice using probe questions by posing an elicit question to a partner and then ask </a:t>
            </a:r>
            <a:r>
              <a:rPr lang="en-US" b="1" dirty="0">
                <a:solidFill>
                  <a:srgbClr val="000000"/>
                </a:solidFill>
              </a:rPr>
              <a:t>ONLY</a:t>
            </a:r>
            <a:r>
              <a:rPr lang="en-US" dirty="0">
                <a:solidFill>
                  <a:srgbClr val="000000"/>
                </a:solidFill>
              </a:rPr>
              <a:t> probe questions to find out what your partner thinks</a:t>
            </a:r>
            <a:r>
              <a:rPr lang="en-US" dirty="0"/>
              <a:t>.</a:t>
            </a:r>
            <a:endParaRPr lang="en-US" dirty="0">
              <a:solidFill>
                <a:srgbClr val="000000"/>
              </a:solidFill>
            </a:endParaRPr>
          </a:p>
          <a:p>
            <a:pPr marL="0" indent="0" eaLnBrk="1" hangingPunct="1">
              <a:lnSpc>
                <a:spcPct val="110000"/>
              </a:lnSpc>
              <a:spcBef>
                <a:spcPts val="600"/>
              </a:spcBef>
              <a:spcAft>
                <a:spcPts val="600"/>
              </a:spcAft>
              <a:buNone/>
            </a:pPr>
            <a:r>
              <a:rPr lang="en-US" u="sng" dirty="0">
                <a:solidFill>
                  <a:srgbClr val="000000"/>
                </a:solidFill>
              </a:rPr>
              <a:t>To prepare</a:t>
            </a:r>
            <a:r>
              <a:rPr lang="en-US" dirty="0">
                <a:solidFill>
                  <a:srgbClr val="000000"/>
                </a:solidFill>
              </a:rPr>
              <a:t>:</a:t>
            </a:r>
          </a:p>
          <a:p>
            <a:pPr lvl="1">
              <a:lnSpc>
                <a:spcPct val="110000"/>
              </a:lnSpc>
              <a:spcAft>
                <a:spcPts val="600"/>
              </a:spcAft>
              <a:buSzPct val="100000"/>
            </a:pPr>
            <a:r>
              <a:rPr lang="en-US" sz="2600" dirty="0"/>
              <a:t>Read your elicit question.</a:t>
            </a:r>
          </a:p>
          <a:p>
            <a:pPr lvl="1">
              <a:lnSpc>
                <a:spcPct val="110000"/>
              </a:lnSpc>
              <a:spcAft>
                <a:spcPts val="600"/>
              </a:spcAft>
              <a:buSzPct val="100000"/>
            </a:pPr>
            <a:r>
              <a:rPr lang="en-US" sz="2600" dirty="0"/>
              <a:t>Think about what ideas may be shared in your partner’s responses. </a:t>
            </a:r>
          </a:p>
          <a:p>
            <a:pPr lvl="1">
              <a:lnSpc>
                <a:spcPct val="110000"/>
              </a:lnSpc>
              <a:spcAft>
                <a:spcPts val="600"/>
              </a:spcAft>
              <a:buSzPct val="100000"/>
            </a:pPr>
            <a:r>
              <a:rPr lang="en-US" sz="2600" dirty="0"/>
              <a:t>Plan probe questions.</a:t>
            </a:r>
          </a:p>
          <a:p>
            <a:pPr marL="0" indent="0">
              <a:lnSpc>
                <a:spcPct val="120000"/>
              </a:lnSpc>
              <a:spcBef>
                <a:spcPts val="600"/>
              </a:spcBef>
              <a:spcAft>
                <a:spcPts val="600"/>
              </a:spcAft>
              <a:buNone/>
            </a:pPr>
            <a:r>
              <a:rPr lang="en-US" u="sng" dirty="0"/>
              <a:t>Practice:</a:t>
            </a:r>
          </a:p>
          <a:p>
            <a:pPr lvl="1">
              <a:lnSpc>
                <a:spcPct val="110000"/>
              </a:lnSpc>
              <a:spcAft>
                <a:spcPts val="600"/>
              </a:spcAft>
              <a:buSzPct val="100000"/>
            </a:pPr>
            <a:r>
              <a:rPr lang="en-US" sz="2600" dirty="0"/>
              <a:t>Round 1</a:t>
            </a:r>
          </a:p>
          <a:p>
            <a:pPr lvl="1">
              <a:lnSpc>
                <a:spcPct val="110000"/>
              </a:lnSpc>
              <a:spcAft>
                <a:spcPts val="600"/>
              </a:spcAft>
              <a:buSzPct val="100000"/>
            </a:pPr>
            <a:r>
              <a:rPr lang="en-US" sz="2600" dirty="0"/>
              <a:t>Round 2</a:t>
            </a:r>
            <a:endParaRPr lang="en-US" u="sng" dirty="0"/>
          </a:p>
          <a:p>
            <a:pPr marL="731837" indent="-457200">
              <a:lnSpc>
                <a:spcPct val="100000"/>
              </a:lnSpc>
              <a:spcBef>
                <a:spcPts val="1200"/>
              </a:spcBef>
              <a:buFont typeface="Wingdings" panose="05000000000000000000" pitchFamily="2" charset="2"/>
              <a:buChar char="§"/>
            </a:pPr>
            <a:endParaRPr lang="en-US" dirty="0">
              <a:solidFill>
                <a:srgbClr val="000000"/>
              </a:solidFill>
            </a:endParaRPr>
          </a:p>
        </p:txBody>
      </p:sp>
    </p:spTree>
    <p:extLst>
      <p:ext uri="{BB962C8B-B14F-4D97-AF65-F5344CB8AC3E}">
        <p14:creationId xmlns:p14="http://schemas.microsoft.com/office/powerpoint/2010/main" val="30018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3600" dirty="0"/>
              <a:t>Group Discussion about the Interviews</a:t>
            </a:r>
          </a:p>
        </p:txBody>
      </p:sp>
      <p:sp>
        <p:nvSpPr>
          <p:cNvPr id="22531" name="Rectangle 3"/>
          <p:cNvSpPr>
            <a:spLocks noGrp="1" noChangeArrowheads="1"/>
          </p:cNvSpPr>
          <p:nvPr>
            <p:ph idx="1"/>
          </p:nvPr>
        </p:nvSpPr>
        <p:spPr/>
        <p:txBody>
          <a:bodyPr>
            <a:normAutofit/>
          </a:bodyPr>
          <a:lstStyle/>
          <a:p>
            <a:pPr>
              <a:spcAft>
                <a:spcPts val="600"/>
              </a:spcAft>
              <a:buSzPct val="100000"/>
            </a:pPr>
            <a:r>
              <a:rPr lang="en-US" dirty="0"/>
              <a:t>How did the interviews go? What was difficult?  As an interviewer? As a responder?</a:t>
            </a:r>
          </a:p>
          <a:p>
            <a:pPr>
              <a:spcAft>
                <a:spcPts val="600"/>
              </a:spcAft>
              <a:buSzPct val="100000"/>
            </a:pPr>
            <a:r>
              <a:rPr lang="en-US" dirty="0"/>
              <a:t>What probe questions revealed interesting ideas?</a:t>
            </a:r>
          </a:p>
          <a:p>
            <a:pPr>
              <a:spcAft>
                <a:spcPts val="600"/>
              </a:spcAft>
              <a:buSzPct val="100000"/>
            </a:pPr>
            <a:r>
              <a:rPr lang="en-US" dirty="0"/>
              <a:t>Were any of your questions challenge questions? </a:t>
            </a:r>
          </a:p>
        </p:txBody>
      </p:sp>
    </p:spTree>
    <p:extLst>
      <p:ext uri="{BB962C8B-B14F-4D97-AF65-F5344CB8AC3E}">
        <p14:creationId xmlns:p14="http://schemas.microsoft.com/office/powerpoint/2010/main" val="853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dirty="0"/>
              <a:t>Practice Challenge Questions: </a:t>
            </a:r>
            <a:r>
              <a:rPr lang="en-US" sz="2400" dirty="0"/>
              <a:t>Interview Planning</a:t>
            </a:r>
            <a:endParaRPr lang="en-US" dirty="0"/>
          </a:p>
        </p:txBody>
      </p:sp>
      <p:sp>
        <p:nvSpPr>
          <p:cNvPr id="20483" name="Rectangle 3"/>
          <p:cNvSpPr>
            <a:spLocks noGrp="1" noChangeArrowheads="1"/>
          </p:cNvSpPr>
          <p:nvPr>
            <p:ph idx="1"/>
          </p:nvPr>
        </p:nvSpPr>
        <p:spPr/>
        <p:txBody>
          <a:bodyPr>
            <a:normAutofit fontScale="85000" lnSpcReduction="20000"/>
          </a:bodyPr>
          <a:lstStyle/>
          <a:p>
            <a:pPr marL="0" indent="0" eaLnBrk="1" hangingPunct="1">
              <a:lnSpc>
                <a:spcPct val="90000"/>
              </a:lnSpc>
              <a:spcBef>
                <a:spcPts val="600"/>
              </a:spcBef>
              <a:spcAft>
                <a:spcPts val="600"/>
              </a:spcAft>
              <a:buNone/>
            </a:pPr>
            <a:r>
              <a:rPr lang="en-US" u="sng" dirty="0">
                <a:solidFill>
                  <a:srgbClr val="000000"/>
                </a:solidFill>
              </a:rPr>
              <a:t>The Task</a:t>
            </a:r>
            <a:r>
              <a:rPr lang="en-US" dirty="0">
                <a:solidFill>
                  <a:srgbClr val="000000"/>
                </a:solidFill>
              </a:rPr>
              <a:t>: </a:t>
            </a:r>
          </a:p>
          <a:p>
            <a:pPr marL="0" indent="0" eaLnBrk="1" hangingPunct="1">
              <a:lnSpc>
                <a:spcPct val="100000"/>
              </a:lnSpc>
              <a:spcBef>
                <a:spcPts val="600"/>
              </a:spcBef>
              <a:spcAft>
                <a:spcPts val="600"/>
              </a:spcAft>
              <a:buNone/>
            </a:pPr>
            <a:r>
              <a:rPr lang="en-US" dirty="0">
                <a:solidFill>
                  <a:srgbClr val="000000"/>
                </a:solidFill>
              </a:rPr>
              <a:t>Practice using challenge questions by posing an elicit question to a partner, asking probe questions, and then ask at least one challenge question to find out what your partner thinks</a:t>
            </a:r>
            <a:r>
              <a:rPr lang="en-US" dirty="0"/>
              <a:t>.</a:t>
            </a:r>
            <a:endParaRPr lang="en-US" dirty="0">
              <a:solidFill>
                <a:srgbClr val="000000"/>
              </a:solidFill>
            </a:endParaRPr>
          </a:p>
          <a:p>
            <a:pPr marL="0" indent="0" eaLnBrk="1" hangingPunct="1">
              <a:lnSpc>
                <a:spcPct val="110000"/>
              </a:lnSpc>
              <a:spcBef>
                <a:spcPts val="600"/>
              </a:spcBef>
              <a:spcAft>
                <a:spcPts val="600"/>
              </a:spcAft>
              <a:buNone/>
            </a:pPr>
            <a:r>
              <a:rPr lang="en-US" u="sng" dirty="0">
                <a:solidFill>
                  <a:srgbClr val="000000"/>
                </a:solidFill>
              </a:rPr>
              <a:t>To prepare</a:t>
            </a:r>
            <a:r>
              <a:rPr lang="en-US" dirty="0">
                <a:solidFill>
                  <a:srgbClr val="000000"/>
                </a:solidFill>
              </a:rPr>
              <a:t>:</a:t>
            </a:r>
          </a:p>
          <a:p>
            <a:pPr lvl="1">
              <a:lnSpc>
                <a:spcPct val="110000"/>
              </a:lnSpc>
              <a:spcAft>
                <a:spcPts val="600"/>
              </a:spcAft>
              <a:buSzPct val="100000"/>
            </a:pPr>
            <a:r>
              <a:rPr lang="en-US" dirty="0"/>
              <a:t>Read your elicit question.</a:t>
            </a:r>
          </a:p>
          <a:p>
            <a:pPr lvl="1">
              <a:lnSpc>
                <a:spcPct val="110000"/>
              </a:lnSpc>
              <a:spcAft>
                <a:spcPts val="600"/>
              </a:spcAft>
              <a:buSzPct val="100000"/>
            </a:pPr>
            <a:r>
              <a:rPr lang="en-US" dirty="0"/>
              <a:t>Think about what ideas may be shared in your partner’s responses. </a:t>
            </a:r>
          </a:p>
          <a:p>
            <a:pPr lvl="1">
              <a:lnSpc>
                <a:spcPct val="110000"/>
              </a:lnSpc>
              <a:spcAft>
                <a:spcPts val="600"/>
              </a:spcAft>
              <a:buSzPct val="100000"/>
            </a:pPr>
            <a:r>
              <a:rPr lang="en-US" dirty="0"/>
              <a:t>Plan probe and challenge questions.</a:t>
            </a:r>
          </a:p>
          <a:p>
            <a:pPr marL="0" indent="0">
              <a:lnSpc>
                <a:spcPct val="120000"/>
              </a:lnSpc>
              <a:spcBef>
                <a:spcPts val="600"/>
              </a:spcBef>
              <a:spcAft>
                <a:spcPts val="600"/>
              </a:spcAft>
              <a:buNone/>
            </a:pPr>
            <a:r>
              <a:rPr lang="en-US" u="sng" dirty="0"/>
              <a:t>Practice:</a:t>
            </a:r>
          </a:p>
          <a:p>
            <a:pPr lvl="1">
              <a:lnSpc>
                <a:spcPct val="110000"/>
              </a:lnSpc>
              <a:spcAft>
                <a:spcPts val="600"/>
              </a:spcAft>
              <a:buSzPct val="100000"/>
            </a:pPr>
            <a:r>
              <a:rPr lang="en-US" dirty="0"/>
              <a:t>Round 1</a:t>
            </a:r>
          </a:p>
          <a:p>
            <a:pPr lvl="1">
              <a:lnSpc>
                <a:spcPct val="110000"/>
              </a:lnSpc>
              <a:spcAft>
                <a:spcPts val="600"/>
              </a:spcAft>
              <a:buSzPct val="100000"/>
            </a:pPr>
            <a:r>
              <a:rPr lang="en-US" dirty="0"/>
              <a:t>Round 2</a:t>
            </a:r>
            <a:endParaRPr lang="en-US" u="sng" dirty="0"/>
          </a:p>
          <a:p>
            <a:pPr marL="731837" indent="-457200">
              <a:lnSpc>
                <a:spcPct val="100000"/>
              </a:lnSpc>
              <a:spcBef>
                <a:spcPts val="1200"/>
              </a:spcBef>
              <a:buFont typeface="Wingdings" panose="05000000000000000000" pitchFamily="2" charset="2"/>
              <a:buChar char="§"/>
            </a:pPr>
            <a:endParaRPr lang="en-US" dirty="0">
              <a:solidFill>
                <a:srgbClr val="000000"/>
              </a:solidFill>
            </a:endParaRPr>
          </a:p>
        </p:txBody>
      </p:sp>
    </p:spTree>
    <p:extLst>
      <p:ext uri="{BB962C8B-B14F-4D97-AF65-F5344CB8AC3E}">
        <p14:creationId xmlns:p14="http://schemas.microsoft.com/office/powerpoint/2010/main" val="262250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3600" dirty="0"/>
              <a:t>Group Discussion about the Interviews</a:t>
            </a:r>
          </a:p>
        </p:txBody>
      </p:sp>
      <p:sp>
        <p:nvSpPr>
          <p:cNvPr id="22531" name="Rectangle 3"/>
          <p:cNvSpPr>
            <a:spLocks noGrp="1" noChangeArrowheads="1"/>
          </p:cNvSpPr>
          <p:nvPr>
            <p:ph idx="1"/>
          </p:nvPr>
        </p:nvSpPr>
        <p:spPr/>
        <p:txBody>
          <a:bodyPr>
            <a:normAutofit/>
          </a:bodyPr>
          <a:lstStyle/>
          <a:p>
            <a:pPr>
              <a:spcAft>
                <a:spcPts val="600"/>
              </a:spcAft>
              <a:buSzPct val="100000"/>
            </a:pPr>
            <a:r>
              <a:rPr lang="en-US" dirty="0"/>
              <a:t>How did the interviews go? What was difficult?  As an interviewer? As a responder?</a:t>
            </a:r>
          </a:p>
          <a:p>
            <a:pPr>
              <a:spcAft>
                <a:spcPts val="600"/>
              </a:spcAft>
              <a:buSzPct val="100000"/>
            </a:pPr>
            <a:r>
              <a:rPr lang="en-US" dirty="0"/>
              <a:t>What probe and challenge questions revealed interesting ideas?</a:t>
            </a:r>
          </a:p>
          <a:p>
            <a:pPr>
              <a:spcAft>
                <a:spcPts val="600"/>
              </a:spcAft>
              <a:buSzPct val="100000"/>
            </a:pPr>
            <a:r>
              <a:rPr lang="en-US" dirty="0"/>
              <a:t>What role does content knowledge play in a teachers’ ability to ask productive probe and challenge questions?</a:t>
            </a:r>
          </a:p>
          <a:p>
            <a:pPr>
              <a:spcAft>
                <a:spcPts val="600"/>
              </a:spcAft>
              <a:buSzPct val="100000"/>
            </a:pPr>
            <a:endParaRPr lang="en-US" dirty="0"/>
          </a:p>
        </p:txBody>
      </p:sp>
    </p:spTree>
    <p:extLst>
      <p:ext uri="{BB962C8B-B14F-4D97-AF65-F5344CB8AC3E}">
        <p14:creationId xmlns:p14="http://schemas.microsoft.com/office/powerpoint/2010/main" val="157417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2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defTabSz="685800">
              <a:lnSpc>
                <a:spcPct val="90000"/>
              </a:lnSpc>
              <a:spcBef>
                <a:spcPct val="0"/>
              </a:spcBef>
              <a:spcAft>
                <a:spcPts val="900"/>
              </a:spcAft>
            </a:pPr>
            <a:r>
              <a:rPr lang="en-US" sz="2700" b="1" dirty="0">
                <a:solidFill>
                  <a:schemeClr val="bg1"/>
                </a:solidFill>
              </a:rPr>
              <a:t>What causes the average temperatures on Earth near the equator to be higher than the average temperatures on Earth far from the equator?</a:t>
            </a:r>
          </a:p>
          <a:p>
            <a:pPr defTabSz="685800">
              <a:lnSpc>
                <a:spcPct val="90000"/>
              </a:lnSpc>
              <a:spcBef>
                <a:spcPct val="0"/>
              </a:spcBef>
              <a:spcAft>
                <a:spcPts val="900"/>
              </a:spcAft>
            </a:pPr>
            <a:r>
              <a:rPr lang="en-US" sz="2700" b="1" dirty="0">
                <a:solidFill>
                  <a:schemeClr val="bg1"/>
                </a:solidFill>
              </a:rPr>
              <a:t>Why is it summer in the United States (North America) when it is winter in Argentina (South America)?</a:t>
            </a:r>
          </a:p>
          <a:p>
            <a:pPr defTabSz="685800">
              <a:lnSpc>
                <a:spcPct val="90000"/>
              </a:lnSpc>
              <a:spcBef>
                <a:spcPct val="0"/>
              </a:spcBef>
              <a:spcAft>
                <a:spcPts val="900"/>
              </a:spcAft>
            </a:pPr>
            <a:r>
              <a:rPr lang="en-US" sz="2700" b="1" dirty="0">
                <a:solidFill>
                  <a:schemeClr val="bg1"/>
                </a:solidFill>
              </a:rPr>
              <a:t>How can lesson analysis help us better understand how elicit, probe, and challenge questions reveal and challenge student thinking?</a:t>
            </a:r>
          </a:p>
          <a:p>
            <a:pPr defTabSz="685800">
              <a:lnSpc>
                <a:spcPct val="90000"/>
              </a:lnSpc>
              <a:spcBef>
                <a:spcPct val="0"/>
              </a:spcBef>
              <a:spcAft>
                <a:spcPts val="900"/>
              </a:spcAft>
            </a:pPr>
            <a:r>
              <a:rPr lang="en-US" sz="2700" b="1" dirty="0">
                <a:solidFill>
                  <a:schemeClr val="bg1"/>
                </a:solidFill>
              </a:rPr>
              <a:t>How can we develop a classroom culture focused on student thinking?</a:t>
            </a: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37768545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6D4173-9519-4849-B8CE-79D5CA0905DB}"/>
              </a:ext>
            </a:extLst>
          </p:cNvPr>
          <p:cNvSpPr>
            <a:spLocks noGrp="1"/>
          </p:cNvSpPr>
          <p:nvPr>
            <p:ph type="title"/>
          </p:nvPr>
        </p:nvSpPr>
        <p:spPr/>
        <p:txBody>
          <a:bodyPr/>
          <a:lstStyle/>
          <a:p>
            <a:r>
              <a:rPr lang="en-US" dirty="0"/>
              <a:t>Summarize and Synthesize</a:t>
            </a:r>
          </a:p>
        </p:txBody>
      </p:sp>
      <p:sp>
        <p:nvSpPr>
          <p:cNvPr id="5" name="Text Placeholder 4">
            <a:extLst>
              <a:ext uri="{FF2B5EF4-FFF2-40B4-BE49-F238E27FC236}">
                <a16:creationId xmlns:a16="http://schemas.microsoft.com/office/drawing/2014/main" id="{8439C174-2010-4568-AF74-4B4CEACA59C7}"/>
              </a:ext>
            </a:extLst>
          </p:cNvPr>
          <p:cNvSpPr>
            <a:spLocks noGrp="1"/>
          </p:cNvSpPr>
          <p:nvPr>
            <p:ph idx="1"/>
          </p:nvPr>
        </p:nvSpPr>
        <p:spPr/>
        <p:txBody>
          <a:bodyPr>
            <a:normAutofit fontScale="77500" lnSpcReduction="20000"/>
          </a:bodyPr>
          <a:lstStyle/>
          <a:p>
            <a:pPr marL="0" indent="0">
              <a:buNone/>
            </a:pPr>
            <a:r>
              <a:rPr lang="en-US" dirty="0"/>
              <a:t>Journal…</a:t>
            </a:r>
          </a:p>
          <a:p>
            <a:r>
              <a:rPr lang="en-US" dirty="0"/>
              <a:t>How can lesson analysis [and other experiences] help us better understand how elicit, probe, and challenge questions reveal and challenge student thinking?</a:t>
            </a:r>
          </a:p>
          <a:p>
            <a:endParaRPr lang="en-US" dirty="0"/>
          </a:p>
          <a:p>
            <a:r>
              <a:rPr lang="en-US" dirty="0"/>
              <a:t>How can the </a:t>
            </a:r>
            <a:r>
              <a:rPr lang="en-US" dirty="0" err="1"/>
              <a:t>STeLLA</a:t>
            </a:r>
            <a:r>
              <a:rPr lang="en-US" dirty="0"/>
              <a:t> Student Thinking Lens Strategies (1-2-3-4) help us develop a culture of student thinking in our classrooms? </a:t>
            </a:r>
          </a:p>
          <a:p>
            <a:endParaRPr lang="en-US" dirty="0"/>
          </a:p>
          <a:p>
            <a:r>
              <a:rPr lang="en-US" dirty="0"/>
              <a:t>How could the strategies we’ve learned so far support our planning and enactment of lesson?</a:t>
            </a:r>
          </a:p>
          <a:p>
            <a:endParaRPr lang="en-US" sz="3200" dirty="0"/>
          </a:p>
        </p:txBody>
      </p:sp>
    </p:spTree>
    <p:extLst>
      <p:ext uri="{BB962C8B-B14F-4D97-AF65-F5344CB8AC3E}">
        <p14:creationId xmlns:p14="http://schemas.microsoft.com/office/powerpoint/2010/main" val="2893770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E413B0-C051-4F7F-9575-21234C6B8EC7}"/>
              </a:ext>
            </a:extLst>
          </p:cNvPr>
          <p:cNvSpPr>
            <a:spLocks noGrp="1"/>
          </p:cNvSpPr>
          <p:nvPr>
            <p:ph type="title"/>
          </p:nvPr>
        </p:nvSpPr>
        <p:spPr/>
        <p:txBody>
          <a:bodyPr/>
          <a:lstStyle/>
          <a:p>
            <a:r>
              <a:rPr lang="en-US" b="1" dirty="0"/>
              <a:t>Walk-n-talk</a:t>
            </a:r>
            <a:endParaRPr lang="en-US" dirty="0"/>
          </a:p>
        </p:txBody>
      </p:sp>
      <p:sp>
        <p:nvSpPr>
          <p:cNvPr id="5" name="Text Placeholder 4">
            <a:extLst>
              <a:ext uri="{FF2B5EF4-FFF2-40B4-BE49-F238E27FC236}">
                <a16:creationId xmlns:a16="http://schemas.microsoft.com/office/drawing/2014/main" id="{304313EF-8D34-44AD-8464-B1F08F888DB3}"/>
              </a:ext>
            </a:extLst>
          </p:cNvPr>
          <p:cNvSpPr>
            <a:spLocks noGrp="1"/>
          </p:cNvSpPr>
          <p:nvPr>
            <p:ph idx="1"/>
          </p:nvPr>
        </p:nvSpPr>
        <p:spPr/>
        <p:txBody>
          <a:bodyPr/>
          <a:lstStyle/>
          <a:p>
            <a:r>
              <a:rPr lang="en-US" dirty="0"/>
              <a:t>You will need </a:t>
            </a:r>
          </a:p>
          <a:p>
            <a:pPr lvl="1"/>
            <a:r>
              <a:rPr lang="en-US" dirty="0"/>
              <a:t>a partner, </a:t>
            </a:r>
          </a:p>
          <a:p>
            <a:pPr lvl="1"/>
            <a:r>
              <a:rPr lang="en-US" dirty="0"/>
              <a:t>your journal, </a:t>
            </a:r>
          </a:p>
          <a:p>
            <a:pPr lvl="1"/>
            <a:r>
              <a:rPr lang="en-US" dirty="0"/>
              <a:t>sticky notes (if you prefer), and </a:t>
            </a:r>
          </a:p>
          <a:p>
            <a:pPr lvl="1"/>
            <a:r>
              <a:rPr lang="en-US" dirty="0"/>
              <a:t>a writing utensil.</a:t>
            </a:r>
          </a:p>
          <a:p>
            <a:r>
              <a:rPr lang="en-US" dirty="0"/>
              <a:t>Instructions</a:t>
            </a:r>
          </a:p>
          <a:p>
            <a:pPr lvl="1"/>
            <a:r>
              <a:rPr lang="en-US" dirty="0"/>
              <a:t>Share your responses to the synthesize and summarize questions.</a:t>
            </a:r>
          </a:p>
          <a:p>
            <a:pPr lvl="1"/>
            <a:r>
              <a:rPr lang="en-US" dirty="0"/>
              <a:t>Capture new ideas in your journal.</a:t>
            </a:r>
          </a:p>
          <a:p>
            <a:pPr lvl="1"/>
            <a:r>
              <a:rPr lang="en-US" dirty="0"/>
              <a:t>Time: 4 min out and 4 min back. </a:t>
            </a:r>
          </a:p>
          <a:p>
            <a:endParaRPr lang="en-US" dirty="0"/>
          </a:p>
        </p:txBody>
      </p:sp>
    </p:spTree>
    <p:extLst>
      <p:ext uri="{BB962C8B-B14F-4D97-AF65-F5344CB8AC3E}">
        <p14:creationId xmlns:p14="http://schemas.microsoft.com/office/powerpoint/2010/main" val="21192302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B916F-0FF6-43E6-9F28-2C32D515AE54}"/>
              </a:ext>
            </a:extLst>
          </p:cNvPr>
          <p:cNvSpPr>
            <a:spLocks noGrp="1"/>
          </p:cNvSpPr>
          <p:nvPr>
            <p:ph type="title"/>
          </p:nvPr>
        </p:nvSpPr>
        <p:spPr/>
        <p:txBody>
          <a:bodyPr/>
          <a:lstStyle/>
          <a:p>
            <a:r>
              <a:rPr lang="en-US" dirty="0">
                <a:latin typeface="Calibri"/>
                <a:cs typeface="Calibri"/>
              </a:rPr>
              <a:t>Reflection </a:t>
            </a:r>
            <a:endParaRPr lang="en-US"/>
          </a:p>
        </p:txBody>
      </p:sp>
      <p:sp>
        <p:nvSpPr>
          <p:cNvPr id="3" name="Text Placeholder 2">
            <a:extLst>
              <a:ext uri="{FF2B5EF4-FFF2-40B4-BE49-F238E27FC236}">
                <a16:creationId xmlns:a16="http://schemas.microsoft.com/office/drawing/2014/main" id="{4259F83E-A6D1-4ED5-BF43-ED06EEA7EE02}"/>
              </a:ext>
            </a:extLst>
          </p:cNvPr>
          <p:cNvSpPr>
            <a:spLocks noGrp="1"/>
          </p:cNvSpPr>
          <p:nvPr>
            <p:ph idx="1"/>
          </p:nvPr>
        </p:nvSpPr>
        <p:spPr/>
        <p:txBody>
          <a:bodyPr lIns="91440" tIns="45720" rIns="91440" bIns="45720" anchor="t">
            <a:normAutofit fontScale="77500" lnSpcReduction="20000"/>
          </a:bodyPr>
          <a:lstStyle/>
          <a:p>
            <a:pPr marL="0" indent="0">
              <a:buNone/>
            </a:pPr>
            <a:r>
              <a:rPr lang="en-US" dirty="0">
                <a:latin typeface="Calibri"/>
                <a:cs typeface="Calibri"/>
              </a:rPr>
              <a:t>Complete the Daily Reflection</a:t>
            </a:r>
            <a:endParaRPr lang="en-US"/>
          </a:p>
          <a:p>
            <a:pPr>
              <a:buFont typeface="Arial"/>
              <a:buChar char="•"/>
            </a:pPr>
            <a:r>
              <a:rPr lang="en-US" dirty="0">
                <a:latin typeface="Calibri"/>
                <a:cs typeface="Calibri"/>
              </a:rPr>
              <a:t>We are discussing elicit, probe and challenge questions to reveal student thinking. How do these types of questions resonate with your current questioning style? What role do you think the use of these questions play in revealing student thinking? Explain your thinking.   </a:t>
            </a:r>
          </a:p>
          <a:p>
            <a:pPr>
              <a:buFont typeface="Arial"/>
              <a:buChar char="•"/>
            </a:pPr>
            <a:r>
              <a:rPr lang="en-US" dirty="0">
                <a:latin typeface="Calibri"/>
                <a:cs typeface="Calibri"/>
              </a:rPr>
              <a:t>We have focused on developing a classroom culture that values student thinking. What challenges have you encountered when attempting to develop this type of classroom culture? How do you see the </a:t>
            </a:r>
            <a:r>
              <a:rPr lang="en-US" dirty="0" err="1">
                <a:latin typeface="Calibri"/>
                <a:cs typeface="Calibri"/>
              </a:rPr>
              <a:t>STeLLA</a:t>
            </a:r>
            <a:r>
              <a:rPr lang="en-US" dirty="0">
                <a:latin typeface="Calibri"/>
                <a:cs typeface="Calibri"/>
              </a:rPr>
              <a:t> strategies contributing to a culture that values student thinking? </a:t>
            </a:r>
            <a:endParaRPr lang="en-US" dirty="0"/>
          </a:p>
          <a:p>
            <a:pPr>
              <a:buFont typeface="Arial"/>
              <a:buChar char="•"/>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180055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Autofit/>
          </a:bodyPr>
          <a:lstStyle/>
          <a:p>
            <a:r>
              <a:rPr lang="en-US" dirty="0"/>
              <a:t>Homework</a:t>
            </a:r>
          </a:p>
        </p:txBody>
      </p:sp>
      <p:sp>
        <p:nvSpPr>
          <p:cNvPr id="3" name="Content Placeholder 2"/>
          <p:cNvSpPr>
            <a:spLocks noGrp="1"/>
          </p:cNvSpPr>
          <p:nvPr>
            <p:ph idx="1"/>
          </p:nvPr>
        </p:nvSpPr>
        <p:spPr>
          <a:xfrm>
            <a:off x="2901951" y="1123838"/>
            <a:ext cx="5486400" cy="4860910"/>
          </a:xfrm>
        </p:spPr>
        <p:txBody>
          <a:bodyPr>
            <a:normAutofit fontScale="92500" lnSpcReduction="20000"/>
          </a:bodyPr>
          <a:lstStyle/>
          <a:p>
            <a:pPr marL="0" indent="0">
              <a:lnSpc>
                <a:spcPct val="100000"/>
              </a:lnSpc>
              <a:spcBef>
                <a:spcPts val="600"/>
              </a:spcBef>
              <a:spcAft>
                <a:spcPts val="600"/>
              </a:spcAft>
              <a:buNone/>
              <a:defRPr/>
            </a:pPr>
            <a:r>
              <a:rPr lang="en-US" sz="2600" dirty="0">
                <a:solidFill>
                  <a:srgbClr val="000000"/>
                </a:solidFill>
              </a:rPr>
              <a:t>Read</a:t>
            </a:r>
          </a:p>
          <a:p>
            <a:pPr lvl="1">
              <a:lnSpc>
                <a:spcPct val="100000"/>
              </a:lnSpc>
              <a:spcBef>
                <a:spcPts val="600"/>
              </a:spcBef>
              <a:spcAft>
                <a:spcPts val="600"/>
              </a:spcAft>
              <a:buFont typeface="Calibri" panose="020F0502020204030204" pitchFamily="34" charset="0"/>
              <a:buChar char="−"/>
              <a:defRPr/>
            </a:pPr>
            <a:r>
              <a:rPr lang="en-US" dirty="0">
                <a:solidFill>
                  <a:srgbClr val="000000"/>
                </a:solidFill>
              </a:rPr>
              <a:t>Introduction to the Science Content Storyline Lens (pp 39-40)</a:t>
            </a:r>
          </a:p>
          <a:p>
            <a:pPr lvl="1">
              <a:lnSpc>
                <a:spcPct val="100000"/>
              </a:lnSpc>
              <a:spcBef>
                <a:spcPts val="600"/>
              </a:spcBef>
              <a:spcAft>
                <a:spcPts val="600"/>
              </a:spcAft>
              <a:buFont typeface="Calibri" panose="020F0502020204030204" pitchFamily="34" charset="0"/>
              <a:buChar char="−"/>
              <a:defRPr/>
            </a:pPr>
            <a:r>
              <a:rPr lang="en-US" dirty="0">
                <a:solidFill>
                  <a:srgbClr val="000000"/>
                </a:solidFill>
              </a:rPr>
              <a:t>Student Ideas and Science Ideas Defined (pp. 7-8)</a:t>
            </a:r>
            <a:endParaRPr lang="en-US" sz="2400" dirty="0">
              <a:solidFill>
                <a:srgbClr val="000000"/>
              </a:solidFill>
            </a:endParaRPr>
          </a:p>
          <a:p>
            <a:pPr marL="0" indent="0">
              <a:lnSpc>
                <a:spcPct val="100000"/>
              </a:lnSpc>
              <a:spcBef>
                <a:spcPts val="600"/>
              </a:spcBef>
              <a:spcAft>
                <a:spcPts val="600"/>
              </a:spcAft>
              <a:buNone/>
              <a:defRPr/>
            </a:pPr>
            <a:r>
              <a:rPr lang="en-US" sz="2600" dirty="0">
                <a:solidFill>
                  <a:srgbClr val="000000"/>
                </a:solidFill>
              </a:rPr>
              <a:t>Read and complete the STL &amp; SCSL Z-fold </a:t>
            </a:r>
          </a:p>
          <a:p>
            <a:pPr lvl="1">
              <a:lnSpc>
                <a:spcPct val="110000"/>
              </a:lnSpc>
              <a:spcBef>
                <a:spcPts val="600"/>
              </a:spcBef>
              <a:spcAft>
                <a:spcPts val="600"/>
              </a:spcAft>
              <a:buFont typeface="Calibri" panose="020F0502020204030204" pitchFamily="34" charset="0"/>
              <a:buChar char="−"/>
              <a:defRPr/>
            </a:pPr>
            <a:r>
              <a:rPr lang="en-US" dirty="0"/>
              <a:t>SCSL Strategy A: Identify one main learning goal</a:t>
            </a:r>
          </a:p>
          <a:p>
            <a:pPr lvl="1">
              <a:lnSpc>
                <a:spcPct val="100000"/>
              </a:lnSpc>
              <a:spcBef>
                <a:spcPts val="600"/>
              </a:spcBef>
              <a:spcAft>
                <a:spcPts val="600"/>
              </a:spcAft>
              <a:buFont typeface="Calibri" panose="020F0502020204030204" pitchFamily="34" charset="0"/>
              <a:buChar char="−"/>
              <a:defRPr/>
            </a:pPr>
            <a:r>
              <a:rPr lang="en-US" sz="2100" dirty="0">
                <a:solidFill>
                  <a:srgbClr val="000000"/>
                </a:solidFill>
              </a:rPr>
              <a:t>SCSL Strategy B: Set the purpose with a focus question</a:t>
            </a:r>
          </a:p>
          <a:p>
            <a:pPr lvl="1">
              <a:lnSpc>
                <a:spcPct val="100000"/>
              </a:lnSpc>
              <a:spcBef>
                <a:spcPts val="600"/>
              </a:spcBef>
              <a:spcAft>
                <a:spcPts val="600"/>
              </a:spcAft>
              <a:buFont typeface="Calibri" panose="020F0502020204030204" pitchFamily="34" charset="0"/>
              <a:buChar char="−"/>
              <a:defRPr/>
            </a:pPr>
            <a:r>
              <a:rPr lang="en-US" sz="2100" dirty="0">
                <a:solidFill>
                  <a:srgbClr val="000000"/>
                </a:solidFill>
              </a:rPr>
              <a:t>SCSL Strategy I: Summarize key science ideas</a:t>
            </a:r>
          </a:p>
          <a:p>
            <a:pPr lvl="1">
              <a:lnSpc>
                <a:spcPct val="100000"/>
              </a:lnSpc>
              <a:spcBef>
                <a:spcPts val="600"/>
              </a:spcBef>
              <a:spcAft>
                <a:spcPts val="600"/>
              </a:spcAft>
              <a:buFont typeface="Calibri" panose="020F0502020204030204" pitchFamily="34" charset="0"/>
              <a:buChar char="−"/>
              <a:defRPr/>
            </a:pPr>
            <a:r>
              <a:rPr lang="en-US" sz="2100" dirty="0">
                <a:solidFill>
                  <a:srgbClr val="000000"/>
                </a:solidFill>
              </a:rPr>
              <a:t>STL Strategy 9: Engage students in making connections by synthesizing and summarizing key science ideas.</a:t>
            </a:r>
          </a:p>
        </p:txBody>
      </p:sp>
      <p:sp>
        <p:nvSpPr>
          <p:cNvPr id="2" name="Rectangle: Rounded Corners 1">
            <a:extLst>
              <a:ext uri="{FF2B5EF4-FFF2-40B4-BE49-F238E27FC236}">
                <a16:creationId xmlns:a16="http://schemas.microsoft.com/office/drawing/2014/main" id="{37371EE8-2417-4692-9D67-173B4078DA7B}"/>
              </a:ext>
            </a:extLst>
          </p:cNvPr>
          <p:cNvSpPr/>
          <p:nvPr/>
        </p:nvSpPr>
        <p:spPr>
          <a:xfrm>
            <a:off x="5323839" y="97651"/>
            <a:ext cx="3627489" cy="143650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600" b="1" dirty="0">
                <a:solidFill>
                  <a:srgbClr val="F2F8FC"/>
                </a:solidFill>
              </a:rPr>
              <a:t>Purpose: WHY it’s important</a:t>
            </a:r>
          </a:p>
          <a:p>
            <a:pPr algn="ctr"/>
            <a:endParaRPr lang="en-US" sz="1600" b="1" dirty="0">
              <a:solidFill>
                <a:srgbClr val="F2F8FC"/>
              </a:solidFill>
            </a:endParaRPr>
          </a:p>
          <a:p>
            <a:pPr algn="ctr"/>
            <a:r>
              <a:rPr lang="en-US" sz="1600" b="1" dirty="0">
                <a:solidFill>
                  <a:srgbClr val="F2F8FC"/>
                </a:solidFill>
              </a:rPr>
              <a:t>Key Features: WHAT does it look like in the classroom</a:t>
            </a:r>
          </a:p>
        </p:txBody>
      </p:sp>
    </p:spTree>
    <p:extLst>
      <p:ext uri="{BB962C8B-B14F-4D97-AF65-F5344CB8AC3E}">
        <p14:creationId xmlns:p14="http://schemas.microsoft.com/office/powerpoint/2010/main" val="1005366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18DBB-EA83-2E4A-CB5E-88298DB293C8}"/>
              </a:ext>
            </a:extLst>
          </p:cNvPr>
          <p:cNvSpPr>
            <a:spLocks noGrp="1"/>
          </p:cNvSpPr>
          <p:nvPr>
            <p:ph type="title"/>
          </p:nvPr>
        </p:nvSpPr>
        <p:spPr>
          <a:xfrm>
            <a:off x="457200" y="5725160"/>
            <a:ext cx="8229600" cy="457200"/>
          </a:xfrm>
        </p:spPr>
        <p:txBody>
          <a:bodyPr>
            <a:normAutofit/>
          </a:bodyPr>
          <a:lstStyle/>
          <a:p>
            <a:endParaRPr lang="en-US" dirty="0"/>
          </a:p>
        </p:txBody>
      </p:sp>
    </p:spTree>
    <p:extLst>
      <p:ext uri="{BB962C8B-B14F-4D97-AF65-F5344CB8AC3E}">
        <p14:creationId xmlns:p14="http://schemas.microsoft.com/office/powerpoint/2010/main" val="45999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DF7B87-E62F-4908-AA5E-2332BBB0BAD6}"/>
              </a:ext>
            </a:extLst>
          </p:cNvPr>
          <p:cNvSpPr>
            <a:spLocks noGrp="1"/>
          </p:cNvSpPr>
          <p:nvPr>
            <p:ph type="title"/>
          </p:nvPr>
        </p:nvSpPr>
        <p:spPr>
          <a:xfrm>
            <a:off x="189689" y="1123838"/>
            <a:ext cx="2210612" cy="4601183"/>
          </a:xfrm>
        </p:spPr>
        <p:txBody>
          <a:bodyPr anchor="ctr">
            <a:normAutofit/>
          </a:bodyPr>
          <a:lstStyle/>
          <a:p>
            <a:r>
              <a:rPr lang="en-US" sz="2600"/>
              <a:t>Reconnections</a:t>
            </a:r>
          </a:p>
        </p:txBody>
      </p:sp>
      <p:graphicFrame>
        <p:nvGraphicFramePr>
          <p:cNvPr id="7" name="Text Placeholder 4">
            <a:extLst>
              <a:ext uri="{FF2B5EF4-FFF2-40B4-BE49-F238E27FC236}">
                <a16:creationId xmlns:a16="http://schemas.microsoft.com/office/drawing/2014/main" id="{6C75E9AB-7368-A915-42B8-C29A98DD9EBE}"/>
              </a:ext>
            </a:extLst>
          </p:cNvPr>
          <p:cNvGraphicFramePr/>
          <p:nvPr/>
        </p:nvGraphicFramePr>
        <p:xfrm>
          <a:off x="2874242" y="1875283"/>
          <a:ext cx="5486400" cy="3098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500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92024" y="1143000"/>
            <a:ext cx="2125980" cy="2194560"/>
          </a:xfrm>
        </p:spPr>
        <p:txBody>
          <a:bodyPr vert="horz" lIns="91440" tIns="45720" rIns="91440" bIns="45720" rtlCol="0" anchor="b">
            <a:normAutofit/>
          </a:bodyPr>
          <a:lstStyle/>
          <a:p>
            <a:r>
              <a:rPr lang="en-US" b="1" kern="1200" spc="-60" baseline="0">
                <a:latin typeface="+mj-lt"/>
                <a:ea typeface="+mj-ea"/>
                <a:cs typeface="+mj-cs"/>
              </a:rPr>
              <a:t>STeLLA Norms</a:t>
            </a:r>
          </a:p>
        </p:txBody>
      </p:sp>
      <p:sp>
        <p:nvSpPr>
          <p:cNvPr id="2" name="TextBox 1"/>
          <p:cNvSpPr txBox="1"/>
          <p:nvPr/>
        </p:nvSpPr>
        <p:spPr>
          <a:xfrm>
            <a:off x="192024" y="3337560"/>
            <a:ext cx="2125980" cy="2560320"/>
          </a:xfrm>
          <a:prstGeom prst="rect">
            <a:avLst/>
          </a:prstGeom>
        </p:spPr>
        <p:txBody>
          <a:bodyPr vert="horz" lIns="91440" tIns="45720" rIns="91440" bIns="45720" rtlCol="0" anchor="t">
            <a:normAutofit/>
          </a:bodyPr>
          <a:lstStyle/>
          <a:p>
            <a:pPr marR="0" defTabSz="914400" fontAlgn="auto">
              <a:spcBef>
                <a:spcPts val="800"/>
              </a:spcBef>
              <a:spcAft>
                <a:spcPts val="0"/>
              </a:spcAft>
              <a:buClr>
                <a:schemeClr val="accent1"/>
              </a:buClr>
              <a:buSzTx/>
              <a:tabLst/>
              <a:defRPr/>
            </a:pPr>
            <a:r>
              <a:rPr kumimoji="0" lang="en-US" b="1" i="0" u="none" strike="noStrike" kern="1200" cap="none" spc="0" normalizeH="0" baseline="0" noProof="0">
                <a:ln>
                  <a:noFill/>
                </a:ln>
                <a:solidFill>
                  <a:schemeClr val="tx2"/>
                </a:solidFill>
                <a:effectLst/>
                <a:uLnTx/>
                <a:uFillTx/>
                <a:latin typeface="+mn-lt"/>
                <a:ea typeface="+mn-ea"/>
                <a:cs typeface="+mn-cs"/>
              </a:rPr>
              <a:t>Purpose: </a:t>
            </a:r>
            <a:r>
              <a:rPr kumimoji="0" lang="en-US" b="0" i="0" u="none" strike="noStrike" kern="1200" cap="none" spc="0" normalizeH="0" baseline="0" noProof="0">
                <a:ln>
                  <a:noFill/>
                </a:ln>
                <a:solidFill>
                  <a:schemeClr val="tx2"/>
                </a:solidFill>
                <a:effectLst/>
                <a:uLnTx/>
                <a:uFillTx/>
                <a:latin typeface="+mn-lt"/>
                <a:ea typeface="+mn-ea"/>
                <a:cs typeface="+mn-cs"/>
              </a:rPr>
              <a:t>Build trust and develop a productive study group for all participants</a:t>
            </a:r>
          </a:p>
        </p:txBody>
      </p:sp>
      <p:graphicFrame>
        <p:nvGraphicFramePr>
          <p:cNvPr id="115717" name="Rectangle 3">
            <a:extLst>
              <a:ext uri="{FF2B5EF4-FFF2-40B4-BE49-F238E27FC236}">
                <a16:creationId xmlns:a16="http://schemas.microsoft.com/office/drawing/2014/main" id="{F8B669F0-CA31-53C8-3472-95AA152031A1}"/>
              </a:ext>
            </a:extLst>
          </p:cNvPr>
          <p:cNvGraphicFramePr/>
          <p:nvPr/>
        </p:nvGraphicFramePr>
        <p:xfrm>
          <a:off x="2900934" y="868680"/>
          <a:ext cx="54864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644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89689" y="1123838"/>
            <a:ext cx="2210612" cy="4601183"/>
          </a:xfrm>
        </p:spPr>
        <p:txBody>
          <a:bodyPr vert="horz" lIns="91440" tIns="45720" rIns="91440" bIns="45720" rtlCol="0" anchor="ctr">
            <a:normAutofit/>
          </a:bodyPr>
          <a:lstStyle/>
          <a:p>
            <a:r>
              <a:rPr lang="en-US" b="1" kern="1200" spc="-60" baseline="0" dirty="0">
                <a:latin typeface="+mj-lt"/>
                <a:ea typeface="+mj-ea"/>
                <a:cs typeface="+mj-cs"/>
              </a:rPr>
              <a:t>Day 2 Focus Questions</a:t>
            </a:r>
          </a:p>
        </p:txBody>
      </p:sp>
      <p:sp>
        <p:nvSpPr>
          <p:cNvPr id="3" name="Rectangle 2">
            <a:extLst>
              <a:ext uri="{FF2B5EF4-FFF2-40B4-BE49-F238E27FC236}">
                <a16:creationId xmlns:a16="http://schemas.microsoft.com/office/drawing/2014/main" id="{13EA490C-12FC-4BE8-8892-FF6054828DC4}"/>
              </a:ext>
            </a:extLst>
          </p:cNvPr>
          <p:cNvSpPr/>
          <p:nvPr/>
        </p:nvSpPr>
        <p:spPr>
          <a:xfrm>
            <a:off x="2901951" y="864108"/>
            <a:ext cx="5486400" cy="5120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182880" indent="-182880" defTabSz="914400">
              <a:spcBef>
                <a:spcPts val="1200"/>
              </a:spcBef>
              <a:spcAft>
                <a:spcPts val="900"/>
              </a:spcAft>
              <a:buClr>
                <a:schemeClr val="accent1"/>
              </a:buClr>
              <a:buFont typeface="Wingdings 2" pitchFamily="18" charset="2"/>
              <a:buChar char=""/>
            </a:pPr>
            <a:endParaRPr lang="en-US" sz="2800" b="1" dirty="0">
              <a:solidFill>
                <a:schemeClr val="tx2"/>
              </a:solidFill>
            </a:endParaRPr>
          </a:p>
          <a:p>
            <a:pPr defTabSz="685800">
              <a:lnSpc>
                <a:spcPct val="90000"/>
              </a:lnSpc>
              <a:spcBef>
                <a:spcPct val="0"/>
              </a:spcBef>
              <a:spcAft>
                <a:spcPts val="900"/>
              </a:spcAft>
            </a:pPr>
            <a:r>
              <a:rPr lang="en-US" sz="2700" b="1" dirty="0">
                <a:solidFill>
                  <a:schemeClr val="bg1"/>
                </a:solidFill>
              </a:rPr>
              <a:t>What causes the average temperatures on Earth near the equator to be higher than the average temperatures on Earth far from the equator?</a:t>
            </a:r>
          </a:p>
          <a:p>
            <a:pPr defTabSz="685800">
              <a:lnSpc>
                <a:spcPct val="90000"/>
              </a:lnSpc>
              <a:spcBef>
                <a:spcPct val="0"/>
              </a:spcBef>
              <a:spcAft>
                <a:spcPts val="900"/>
              </a:spcAft>
            </a:pPr>
            <a:r>
              <a:rPr lang="en-US" sz="2700" b="1" dirty="0">
                <a:solidFill>
                  <a:schemeClr val="bg1"/>
                </a:solidFill>
              </a:rPr>
              <a:t>Why is it summer in the United States (North America) when it is winter in Argentina (South America)?</a:t>
            </a:r>
          </a:p>
          <a:p>
            <a:pPr defTabSz="685800">
              <a:lnSpc>
                <a:spcPct val="90000"/>
              </a:lnSpc>
              <a:spcBef>
                <a:spcPct val="0"/>
              </a:spcBef>
              <a:spcAft>
                <a:spcPts val="900"/>
              </a:spcAft>
            </a:pPr>
            <a:r>
              <a:rPr lang="en-US" sz="2700" b="1" dirty="0">
                <a:solidFill>
                  <a:schemeClr val="bg1"/>
                </a:solidFill>
              </a:rPr>
              <a:t>How can lesson analysis help us better understand how elicit, probe, and challenge questions reveal and challenge student thinking?</a:t>
            </a:r>
          </a:p>
          <a:p>
            <a:pPr defTabSz="685800">
              <a:lnSpc>
                <a:spcPct val="90000"/>
              </a:lnSpc>
              <a:spcBef>
                <a:spcPct val="0"/>
              </a:spcBef>
              <a:spcAft>
                <a:spcPts val="900"/>
              </a:spcAft>
            </a:pPr>
            <a:r>
              <a:rPr lang="en-US" sz="2700" b="1" dirty="0">
                <a:solidFill>
                  <a:schemeClr val="bg1"/>
                </a:solidFill>
              </a:rPr>
              <a:t>How can we develop a classroom culture focused on student thinking?</a:t>
            </a:r>
          </a:p>
          <a:p>
            <a:pPr marL="233363" defTabSz="685800">
              <a:lnSpc>
                <a:spcPct val="90000"/>
              </a:lnSpc>
              <a:spcBef>
                <a:spcPct val="0"/>
              </a:spcBef>
              <a:spcAft>
                <a:spcPts val="900"/>
              </a:spcAft>
            </a:pPr>
            <a:endParaRPr lang="en-US" sz="2800" b="1" dirty="0">
              <a:solidFill>
                <a:schemeClr val="tx2"/>
              </a:solidFill>
            </a:endParaRPr>
          </a:p>
        </p:txBody>
      </p:sp>
    </p:spTree>
    <p:extLst>
      <p:ext uri="{BB962C8B-B14F-4D97-AF65-F5344CB8AC3E}">
        <p14:creationId xmlns:p14="http://schemas.microsoft.com/office/powerpoint/2010/main" val="9926489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63;p29">
            <a:extLst>
              <a:ext uri="{FF2B5EF4-FFF2-40B4-BE49-F238E27FC236}">
                <a16:creationId xmlns:a16="http://schemas.microsoft.com/office/drawing/2014/main" id="{7CF2CC55-8728-499C-A9B5-35C9B27C78B6}"/>
              </a:ext>
            </a:extLst>
          </p:cNvPr>
          <p:cNvPicPr preferRelativeResize="0"/>
          <p:nvPr/>
        </p:nvPicPr>
        <p:blipFill rotWithShape="1">
          <a:blip r:embed="rId3">
            <a:alphaModFix/>
          </a:blip>
          <a:srcRect/>
          <a:stretch/>
        </p:blipFill>
        <p:spPr>
          <a:xfrm>
            <a:off x="3485451" y="187695"/>
            <a:ext cx="4620160" cy="6084457"/>
          </a:xfrm>
          <a:prstGeom prst="rect">
            <a:avLst/>
          </a:prstGeom>
          <a:noFill/>
          <a:ln>
            <a:noFill/>
          </a:ln>
        </p:spPr>
      </p:pic>
      <p:sp>
        <p:nvSpPr>
          <p:cNvPr id="5" name="TextBox 4"/>
          <p:cNvSpPr txBox="1"/>
          <p:nvPr/>
        </p:nvSpPr>
        <p:spPr>
          <a:xfrm>
            <a:off x="3829385" y="2700647"/>
            <a:ext cx="1776513" cy="1058551"/>
          </a:xfrm>
          <a:prstGeom prst="rect">
            <a:avLst/>
          </a:prstGeom>
          <a:solidFill>
            <a:srgbClr val="FFFF00">
              <a:alpha val="16000"/>
            </a:srgbClr>
          </a:solidFill>
        </p:spPr>
        <p:txBody>
          <a:bodyPr wrap="square" rtlCol="0">
            <a:noAutofit/>
          </a:bodyPr>
          <a:lstStyle/>
          <a:p>
            <a:endParaRPr lang="en-US" dirty="0"/>
          </a:p>
        </p:txBody>
      </p:sp>
      <p:sp>
        <p:nvSpPr>
          <p:cNvPr id="4" name="Rectangle 2">
            <a:extLst>
              <a:ext uri="{FF2B5EF4-FFF2-40B4-BE49-F238E27FC236}">
                <a16:creationId xmlns:a16="http://schemas.microsoft.com/office/drawing/2014/main" id="{42A942CB-DCA7-4993-630A-D3A7AC3BD977}"/>
              </a:ext>
            </a:extLst>
          </p:cNvPr>
          <p:cNvSpPr txBox="1">
            <a:spLocks noChangeArrowheads="1"/>
          </p:cNvSpPr>
          <p:nvPr/>
        </p:nvSpPr>
        <p:spPr>
          <a:xfrm>
            <a:off x="189689" y="1123838"/>
            <a:ext cx="221061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spc="-60" baseline="0">
                <a:solidFill>
                  <a:schemeClr val="accent1"/>
                </a:solidFill>
                <a:latin typeface="+mj-lt"/>
                <a:ea typeface="+mj-ea"/>
                <a:cs typeface="+mj-cs"/>
              </a:defRPr>
            </a:lvl1pPr>
          </a:lstStyle>
          <a:p>
            <a:r>
              <a:rPr lang="en-US" dirty="0" err="1"/>
              <a:t>STeLLA</a:t>
            </a:r>
            <a:r>
              <a:rPr lang="en-US" dirty="0"/>
              <a:t> Conceptual Framework</a:t>
            </a:r>
          </a:p>
        </p:txBody>
      </p:sp>
    </p:spTree>
    <p:extLst>
      <p:ext uri="{BB962C8B-B14F-4D97-AF65-F5344CB8AC3E}">
        <p14:creationId xmlns:p14="http://schemas.microsoft.com/office/powerpoint/2010/main" val="24777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D1E811-6B21-465D-B64D-C43DF231B706}"/>
              </a:ext>
            </a:extLst>
          </p:cNvPr>
          <p:cNvSpPr>
            <a:spLocks noGrp="1"/>
          </p:cNvSpPr>
          <p:nvPr>
            <p:ph type="title"/>
          </p:nvPr>
        </p:nvSpPr>
        <p:spPr>
          <a:xfrm>
            <a:off x="218150" y="1594775"/>
            <a:ext cx="2125980" cy="2194560"/>
          </a:xfrm>
        </p:spPr>
        <p:txBody>
          <a:bodyPr vert="horz" lIns="91440" tIns="45720" rIns="91440" bIns="45720" rtlCol="0" anchor="b">
            <a:normAutofit/>
          </a:bodyPr>
          <a:lstStyle/>
          <a:p>
            <a:r>
              <a:rPr lang="en-US" sz="2200" b="1" kern="1200" spc="-60" baseline="0" dirty="0">
                <a:latin typeface="+mj-lt"/>
                <a:ea typeface="+mj-ea"/>
                <a:cs typeface="+mj-cs"/>
              </a:rPr>
              <a:t>Student Thinking Lens Strategies </a:t>
            </a:r>
            <a:br>
              <a:rPr lang="en-US" sz="2200" b="1" kern="1200" spc="-60" baseline="0" dirty="0">
                <a:latin typeface="+mj-lt"/>
                <a:ea typeface="+mj-ea"/>
                <a:cs typeface="+mj-cs"/>
              </a:rPr>
            </a:br>
            <a:r>
              <a:rPr lang="en-US" sz="2200" b="1" kern="1200" spc="-60" baseline="0" dirty="0">
                <a:latin typeface="+mj-lt"/>
                <a:ea typeface="+mj-ea"/>
                <a:cs typeface="+mj-cs"/>
              </a:rPr>
              <a:t>1, 2, and 3</a:t>
            </a:r>
          </a:p>
        </p:txBody>
      </p:sp>
      <p:sp>
        <p:nvSpPr>
          <p:cNvPr id="3" name="TextBox 2">
            <a:extLst>
              <a:ext uri="{FF2B5EF4-FFF2-40B4-BE49-F238E27FC236}">
                <a16:creationId xmlns:a16="http://schemas.microsoft.com/office/drawing/2014/main" id="{7276D62D-7338-6AC2-3EED-A4824C1E04F0}"/>
              </a:ext>
            </a:extLst>
          </p:cNvPr>
          <p:cNvSpPr txBox="1"/>
          <p:nvPr/>
        </p:nvSpPr>
        <p:spPr>
          <a:xfrm>
            <a:off x="5558971" y="1594775"/>
            <a:ext cx="3050435" cy="3485570"/>
          </a:xfrm>
          <a:prstGeom prst="rect">
            <a:avLst/>
          </a:prstGeom>
          <a:noFill/>
          <a:ln w="15875">
            <a:solidFill>
              <a:srgbClr val="000000"/>
            </a:solidFill>
          </a:ln>
        </p:spPr>
        <p:txBody>
          <a:bodyPr wrap="square" rtlCol="0">
            <a:spAutoFit/>
          </a:bodyPr>
          <a:lstStyle/>
          <a:p>
            <a:r>
              <a:rPr lang="en-US" b="1" dirty="0">
                <a:latin typeface="Bradley Hand ITC" panose="03070402050302030203" pitchFamily="66" charset="0"/>
              </a:rPr>
              <a:t>STL #X</a:t>
            </a:r>
          </a:p>
          <a:p>
            <a:r>
              <a:rPr lang="en-US" b="1" dirty="0">
                <a:latin typeface="Bradley Hand ITC" panose="03070402050302030203" pitchFamily="66" charset="0"/>
              </a:rPr>
              <a:t>Purpose</a:t>
            </a: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endParaRPr lang="en-US" b="1" dirty="0">
              <a:latin typeface="Bradley Hand ITC" panose="03070402050302030203" pitchFamily="66" charset="0"/>
            </a:endParaRPr>
          </a:p>
          <a:p>
            <a:r>
              <a:rPr lang="en-US" b="1" dirty="0">
                <a:latin typeface="Bradley Hand ITC" panose="03070402050302030203" pitchFamily="66" charset="0"/>
              </a:rPr>
              <a:t>Key Features</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p:txBody>
      </p:sp>
      <p:sp>
        <p:nvSpPr>
          <p:cNvPr id="5" name="Rounded Rectangle 4">
            <a:extLst>
              <a:ext uri="{FF2B5EF4-FFF2-40B4-BE49-F238E27FC236}">
                <a16:creationId xmlns:a16="http://schemas.microsoft.com/office/drawing/2014/main" id="{E4C686A9-6AFB-100B-4DBC-E826E9DFD11A}"/>
              </a:ext>
            </a:extLst>
          </p:cNvPr>
          <p:cNvSpPr/>
          <p:nvPr/>
        </p:nvSpPr>
        <p:spPr>
          <a:xfrm>
            <a:off x="4482024" y="4904508"/>
            <a:ext cx="1911927" cy="16425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90000"/>
              </a:lnSpc>
              <a:spcAft>
                <a:spcPts val="600"/>
              </a:spcAft>
              <a:buClr>
                <a:schemeClr val="accent1"/>
              </a:buClr>
            </a:pPr>
            <a:r>
              <a:rPr lang="en-US" sz="1400" b="1" kern="1200" dirty="0">
                <a:solidFill>
                  <a:schemeClr val="bg1"/>
                </a:solidFill>
                <a:latin typeface="+mn-lt"/>
                <a:ea typeface="+mn-ea"/>
                <a:cs typeface="+mn-cs"/>
              </a:rPr>
              <a:t>Purpose: WHY it’s important</a:t>
            </a:r>
          </a:p>
          <a:p>
            <a:pPr defTabSz="914400">
              <a:lnSpc>
                <a:spcPct val="90000"/>
              </a:lnSpc>
              <a:spcAft>
                <a:spcPts val="600"/>
              </a:spcAft>
              <a:buClr>
                <a:schemeClr val="accent1"/>
              </a:buClr>
            </a:pPr>
            <a:endParaRPr lang="en-US" sz="1400" b="1" kern="1200" dirty="0">
              <a:solidFill>
                <a:schemeClr val="bg1"/>
              </a:solidFill>
              <a:latin typeface="+mn-lt"/>
              <a:ea typeface="+mn-ea"/>
              <a:cs typeface="+mn-cs"/>
            </a:endParaRPr>
          </a:p>
          <a:p>
            <a:pPr defTabSz="914400">
              <a:lnSpc>
                <a:spcPct val="90000"/>
              </a:lnSpc>
              <a:spcAft>
                <a:spcPts val="600"/>
              </a:spcAft>
              <a:buClr>
                <a:schemeClr val="accent1"/>
              </a:buClr>
            </a:pPr>
            <a:r>
              <a:rPr lang="en-US" sz="1400" b="1" kern="1200" dirty="0">
                <a:solidFill>
                  <a:schemeClr val="bg1"/>
                </a:solidFill>
                <a:latin typeface="+mn-lt"/>
                <a:ea typeface="+mn-ea"/>
                <a:cs typeface="+mn-cs"/>
              </a:rPr>
              <a:t>Key Features: WHAT does it look like in the classroom</a:t>
            </a:r>
          </a:p>
        </p:txBody>
      </p:sp>
      <p:sp>
        <p:nvSpPr>
          <p:cNvPr id="2" name="Text Placeholder 4">
            <a:extLst>
              <a:ext uri="{FF2B5EF4-FFF2-40B4-BE49-F238E27FC236}">
                <a16:creationId xmlns:a16="http://schemas.microsoft.com/office/drawing/2014/main" id="{A2D7D9F0-C4FD-9713-E40B-A1B192CB087A}"/>
              </a:ext>
            </a:extLst>
          </p:cNvPr>
          <p:cNvSpPr txBox="1">
            <a:spLocks/>
          </p:cNvSpPr>
          <p:nvPr/>
        </p:nvSpPr>
        <p:spPr>
          <a:xfrm>
            <a:off x="2831948" y="801292"/>
            <a:ext cx="2606040" cy="435952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800"/>
              </a:spcBef>
              <a:buClr>
                <a:schemeClr val="accent1"/>
              </a:buClr>
              <a:buFont typeface="Wingdings 2" pitchFamily="18" charset="2"/>
              <a:buNone/>
              <a:defRPr sz="1800" kern="1200">
                <a:solidFill>
                  <a:schemeClr val="tx2"/>
                </a:solidFill>
                <a:latin typeface="+mn-lt"/>
                <a:ea typeface="+mn-ea"/>
                <a:cs typeface="+mn-cs"/>
              </a:defRPr>
            </a:lvl1pPr>
            <a:lvl2pPr marL="457200" indent="0" algn="l" defTabSz="914400" rtl="0" eaLnBrk="1" latinLnBrk="0" hangingPunct="1">
              <a:lnSpc>
                <a:spcPct val="100000"/>
              </a:lnSpc>
              <a:spcBef>
                <a:spcPts val="250"/>
              </a:spcBef>
              <a:spcAft>
                <a:spcPts val="250"/>
              </a:spcAft>
              <a:buClr>
                <a:schemeClr val="accent1"/>
              </a:buClr>
              <a:buFont typeface="Wingdings 2" pitchFamily="18" charset="2"/>
              <a:buNone/>
              <a:defRPr sz="1200" kern="1200">
                <a:solidFill>
                  <a:schemeClr val="tx2"/>
                </a:solidFill>
                <a:latin typeface="+mn-lt"/>
                <a:ea typeface="+mn-ea"/>
                <a:cs typeface="+mn-cs"/>
              </a:defRPr>
            </a:lvl2pPr>
            <a:lvl3pPr marL="914400" indent="0" algn="l" defTabSz="914400" rtl="0" eaLnBrk="1" latinLnBrk="0" hangingPunct="1">
              <a:lnSpc>
                <a:spcPct val="100000"/>
              </a:lnSpc>
              <a:spcBef>
                <a:spcPts val="250"/>
              </a:spcBef>
              <a:spcAft>
                <a:spcPts val="250"/>
              </a:spcAft>
              <a:buClr>
                <a:schemeClr val="accent1"/>
              </a:buClr>
              <a:buFont typeface="Wingdings 2" pitchFamily="18" charset="2"/>
              <a:buNone/>
              <a:defRPr sz="1000" kern="1200">
                <a:solidFill>
                  <a:schemeClr val="tx2"/>
                </a:solidFill>
                <a:latin typeface="+mn-lt"/>
                <a:ea typeface="+mn-ea"/>
                <a:cs typeface="+mn-cs"/>
              </a:defRPr>
            </a:lvl3pPr>
            <a:lvl4pPr marL="1371600" indent="0" algn="l" defTabSz="914400" rtl="0" eaLnBrk="1" latinLnBrk="0" hangingPunct="1">
              <a:lnSpc>
                <a:spcPct val="100000"/>
              </a:lnSpc>
              <a:spcBef>
                <a:spcPts val="250"/>
              </a:spcBef>
              <a:spcAft>
                <a:spcPts val="250"/>
              </a:spcAft>
              <a:buClr>
                <a:schemeClr val="accent1"/>
              </a:buClr>
              <a:buFont typeface="Wingdings 2" pitchFamily="18" charset="2"/>
              <a:buNone/>
              <a:defRPr sz="900" kern="1200">
                <a:solidFill>
                  <a:schemeClr val="tx2"/>
                </a:solidFill>
                <a:latin typeface="+mn-lt"/>
                <a:ea typeface="+mn-ea"/>
                <a:cs typeface="+mn-cs"/>
              </a:defRPr>
            </a:lvl4pPr>
            <a:lvl5pPr marL="1828800" indent="0" algn="l" defTabSz="914400" rtl="0" eaLnBrk="1" latinLnBrk="0" hangingPunct="1">
              <a:lnSpc>
                <a:spcPct val="100000"/>
              </a:lnSpc>
              <a:spcBef>
                <a:spcPts val="250"/>
              </a:spcBef>
              <a:spcAft>
                <a:spcPts val="250"/>
              </a:spcAft>
              <a:buClr>
                <a:schemeClr val="accent1"/>
              </a:buClr>
              <a:buFont typeface="Wingdings 2" pitchFamily="18" charset="2"/>
              <a:buNone/>
              <a:defRPr sz="900" kern="1200">
                <a:solidFill>
                  <a:schemeClr val="tx2"/>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pPr>
              <a:lnSpc>
                <a:spcPct val="100000"/>
              </a:lnSpc>
              <a:spcBef>
                <a:spcPts val="600"/>
              </a:spcBef>
              <a:spcAft>
                <a:spcPts val="600"/>
              </a:spcAft>
            </a:pPr>
            <a:r>
              <a:rPr lang="en-US" dirty="0"/>
              <a:t>Use your Z-fold to discuss the purposes and key features of </a:t>
            </a:r>
          </a:p>
          <a:p>
            <a:pPr lvl="1"/>
            <a:r>
              <a:rPr lang="en-US" sz="1100" dirty="0"/>
              <a:t>STL Strategy 1: Ask questions to elicit student ideas and predictions </a:t>
            </a:r>
          </a:p>
          <a:p>
            <a:pPr lvl="1"/>
            <a:r>
              <a:rPr lang="en-US" sz="1100" dirty="0"/>
              <a:t>STL Strategy 2: Ask questions to probe student ideas and predictions </a:t>
            </a:r>
          </a:p>
          <a:p>
            <a:pPr lvl="1"/>
            <a:r>
              <a:rPr lang="en-US" sz="1100" dirty="0"/>
              <a:t>STL Strategy 3: Ask questions to challenge student thinking</a:t>
            </a:r>
          </a:p>
          <a:p>
            <a:pPr>
              <a:lnSpc>
                <a:spcPct val="90000"/>
              </a:lnSpc>
            </a:pPr>
            <a:endParaRPr lang="en-US" dirty="0"/>
          </a:p>
          <a:p>
            <a:pPr>
              <a:lnSpc>
                <a:spcPct val="100000"/>
              </a:lnSpc>
              <a:spcBef>
                <a:spcPts val="600"/>
              </a:spcBef>
              <a:spcAft>
                <a:spcPts val="600"/>
              </a:spcAft>
            </a:pPr>
            <a:r>
              <a:rPr lang="en-US" dirty="0"/>
              <a:t>Complete the chart for your assigned strategy</a:t>
            </a:r>
          </a:p>
        </p:txBody>
      </p:sp>
    </p:spTree>
    <p:extLst>
      <p:ext uri="{BB962C8B-B14F-4D97-AF65-F5344CB8AC3E}">
        <p14:creationId xmlns:p14="http://schemas.microsoft.com/office/powerpoint/2010/main" val="8508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p:bldLst>
  </p:timing>
</p:sld>
</file>

<file path=ppt/theme/theme1.xml><?xml version="1.0" encoding="utf-8"?>
<a:theme xmlns:a="http://schemas.openxmlformats.org/drawingml/2006/main" name="BSCS Title">
  <a:themeElements>
    <a:clrScheme name="BSCS colors">
      <a:dk1>
        <a:srgbClr val="273676"/>
      </a:dk1>
      <a:lt1>
        <a:srgbClr val="3184B1"/>
      </a:lt1>
      <a:dk2>
        <a:srgbClr val="FAAD6D"/>
      </a:dk2>
      <a:lt2>
        <a:srgbClr val="A5A4A4"/>
      </a:lt2>
      <a:accent1>
        <a:srgbClr val="00000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9E7255B4-2B92-4F76-8703-6B4E4620D36F}"/>
    </a:ext>
  </a:extLst>
</a:theme>
</file>

<file path=ppt/theme/theme2.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3E5B29A9-CD14-46BF-8900-D624E301D9C3}"/>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CS_2018_PPT_pres_v5.pptx  -  Read-Only" id="{C0E76F63-F73E-47CE-84F5-967EA94C2B41}" vid="{A883D4CC-59B5-49EF-A359-00F21BA6F5AF}"/>
    </a:ext>
  </a:extLst>
</a:theme>
</file>

<file path=ppt/theme/theme4.xml><?xml version="1.0" encoding="utf-8"?>
<a:theme xmlns:a="http://schemas.openxmlformats.org/drawingml/2006/main" name="BSCS Body">
  <a:themeElements>
    <a:clrScheme name="BSCS colors">
      <a:dk1>
        <a:srgbClr val="273676"/>
      </a:dk1>
      <a:lt1>
        <a:srgbClr val="3184B1"/>
      </a:lt1>
      <a:dk2>
        <a:srgbClr val="FAAD6D"/>
      </a:dk2>
      <a:lt2>
        <a:srgbClr val="A5A4A4"/>
      </a:lt2>
      <a:accent1>
        <a:srgbClr val="DFE5ED"/>
      </a:accent1>
      <a:accent2>
        <a:srgbClr val="FDF3E7"/>
      </a:accent2>
      <a:accent3>
        <a:srgbClr val="5E3C7C"/>
      </a:accent3>
      <a:accent4>
        <a:srgbClr val="119762"/>
      </a:accent4>
      <a:accent5>
        <a:srgbClr val="AE2526"/>
      </a:accent5>
      <a:accent6>
        <a:srgbClr val="4C4C4C"/>
      </a:accent6>
      <a:hlink>
        <a:srgbClr val="FFFFFF"/>
      </a:hlink>
      <a:folHlink>
        <a:srgbClr val="FFFFFF"/>
      </a:folHlink>
    </a:clrScheme>
    <a:fontScheme name="BSCS font">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W_G5_L1" id="{32573211-0425-463A-9001-8470FA0659C0}" vid="{D57796A4-A6E4-4621-A87A-91783BB6104A}"/>
    </a:ext>
  </a:extLst>
</a:theme>
</file>

<file path=ppt/theme/theme5.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scs_PPtemplate_standard" id="{AD7A1742-4957-0F4E-A949-30D5503480A8}" vid="{DB5CE53E-FF41-D246-9008-0DF1BA4A298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BSCS_2018_PPT_pres_v5</Template>
  <TotalTime>11275</TotalTime>
  <Words>3336</Words>
  <Application>Microsoft Macintosh PowerPoint</Application>
  <PresentationFormat>On-screen Show (4:3)</PresentationFormat>
  <Paragraphs>441</Paragraphs>
  <Slides>49</Slides>
  <Notes>31</Notes>
  <HiddenSlides>2</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2</vt:i4>
      </vt:variant>
      <vt:variant>
        <vt:lpstr>Slide Titles</vt:lpstr>
      </vt:variant>
      <vt:variant>
        <vt:i4>49</vt:i4>
      </vt:variant>
    </vt:vector>
  </HeadingPairs>
  <TitlesOfParts>
    <vt:vector size="64" baseType="lpstr">
      <vt:lpstr>Arial</vt:lpstr>
      <vt:lpstr>Bradley Hand ITC</vt:lpstr>
      <vt:lpstr>Calibri</vt:lpstr>
      <vt:lpstr>Myriad Pro Light</vt:lpstr>
      <vt:lpstr>Times New Roman</vt:lpstr>
      <vt:lpstr>Wingdings</vt:lpstr>
      <vt:lpstr>Wingdings 2</vt:lpstr>
      <vt:lpstr>WordVisi_MSFontService</vt:lpstr>
      <vt:lpstr>BSCS Title</vt:lpstr>
      <vt:lpstr>BSCS Body</vt:lpstr>
      <vt:lpstr>Custom Design</vt:lpstr>
      <vt:lpstr>BSCS Body</vt:lpstr>
      <vt:lpstr>Frame</vt:lpstr>
      <vt:lpstr>Acrobat Document</vt:lpstr>
      <vt:lpstr>Document</vt:lpstr>
      <vt:lpstr>STeLLA Scale Up and Sustainability Study (SSUP) </vt:lpstr>
      <vt:lpstr>Day 1 Reflections</vt:lpstr>
      <vt:lpstr>STeLLA Program Goals</vt:lpstr>
      <vt:lpstr>Week-at-a-Glance</vt:lpstr>
      <vt:lpstr>Reconnections</vt:lpstr>
      <vt:lpstr>STeLLA Norms</vt:lpstr>
      <vt:lpstr>Day 2 Focus Questions</vt:lpstr>
      <vt:lpstr>PowerPoint Presentation</vt:lpstr>
      <vt:lpstr>Student Thinking Lens Strategies  1, 2, and 3</vt:lpstr>
      <vt:lpstr>Elicit vs Probe Questions</vt:lpstr>
      <vt:lpstr>Probe vs. Challenge Questions</vt:lpstr>
      <vt:lpstr>Meta Moment</vt:lpstr>
      <vt:lpstr>Preparing for Video Analysis:  The Process</vt:lpstr>
      <vt:lpstr>Preparing for Video Analysis:  The Context</vt:lpstr>
      <vt:lpstr>Video Analysis: Roth/Lillian Pre-interview </vt:lpstr>
      <vt:lpstr>Video Analysis: Roth/Lillian Pre-interview</vt:lpstr>
      <vt:lpstr>Video Analysis: Roth/Lillian Pre-interview</vt:lpstr>
      <vt:lpstr>Preparing for Video Analysis:  The Context</vt:lpstr>
      <vt:lpstr>Video Analysis: Wade EPC L1</vt:lpstr>
      <vt:lpstr>Video Analysis: Wade EPC L1</vt:lpstr>
      <vt:lpstr>Video Analysis: Wade EPC L1</vt:lpstr>
      <vt:lpstr>Meta Moment</vt:lpstr>
      <vt:lpstr>Content Deepening: Teacher Set-up</vt:lpstr>
      <vt:lpstr>Content Deepening: Teacher Set-up</vt:lpstr>
      <vt:lpstr>Unit Central Question</vt:lpstr>
      <vt:lpstr>PowerPoint Presentation</vt:lpstr>
      <vt:lpstr>Energy Angles Investigation</vt:lpstr>
      <vt:lpstr>What do you notice?</vt:lpstr>
      <vt:lpstr>Analogy Map: Forest Fire</vt:lpstr>
      <vt:lpstr>Make connections…</vt:lpstr>
      <vt:lpstr>Make connections…</vt:lpstr>
      <vt:lpstr>Explanation</vt:lpstr>
      <vt:lpstr>Gallery Walk</vt:lpstr>
      <vt:lpstr>Meta Moment</vt:lpstr>
      <vt:lpstr>Reflection</vt:lpstr>
      <vt:lpstr>Driving Question Board (DQB)</vt:lpstr>
      <vt:lpstr>Explore the Earth-Sun System</vt:lpstr>
      <vt:lpstr>Content Deepening: Teacher Follow-up</vt:lpstr>
      <vt:lpstr>STeLLA STL Strategies 1, 2, and 3</vt:lpstr>
      <vt:lpstr>Practice Probe Questions: Interview Planning</vt:lpstr>
      <vt:lpstr>Group Discussion about the Interviews</vt:lpstr>
      <vt:lpstr>Practice Challenge Questions: Interview Planning</vt:lpstr>
      <vt:lpstr>Group Discussion about the Interviews</vt:lpstr>
      <vt:lpstr>Day 2 Focus Questions</vt:lpstr>
      <vt:lpstr>Summarize and Synthesize</vt:lpstr>
      <vt:lpstr>Walk-n-talk</vt:lpstr>
      <vt:lpstr>Reflection </vt:lpstr>
      <vt:lpstr>Homework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STeLLA Scale Up and Sustainability Study (SSUP)</dc:title>
  <dc:creator>Jody Bintz</dc:creator>
  <cp:lastModifiedBy>Belcastro,Amy</cp:lastModifiedBy>
  <cp:revision>233</cp:revision>
  <dcterms:created xsi:type="dcterms:W3CDTF">2020-06-17T13:20:54Z</dcterms:created>
  <dcterms:modified xsi:type="dcterms:W3CDTF">2024-03-14T20:07:07Z</dcterms:modified>
</cp:coreProperties>
</file>