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8" r:id="rId2"/>
    <p:sldMasterId id="2147483687" r:id="rId3"/>
    <p:sldMasterId id="2147483716" r:id="rId4"/>
  </p:sldMasterIdLst>
  <p:notesMasterIdLst>
    <p:notesMasterId r:id="rId44"/>
  </p:notesMasterIdLst>
  <p:handoutMasterIdLst>
    <p:handoutMasterId r:id="rId45"/>
  </p:handoutMasterIdLst>
  <p:sldIdLst>
    <p:sldId id="710" r:id="rId5"/>
    <p:sldId id="711" r:id="rId6"/>
    <p:sldId id="694" r:id="rId7"/>
    <p:sldId id="712" r:id="rId8"/>
    <p:sldId id="364" r:id="rId9"/>
    <p:sldId id="278" r:id="rId10"/>
    <p:sldId id="656" r:id="rId11"/>
    <p:sldId id="713" r:id="rId12"/>
    <p:sldId id="714" r:id="rId13"/>
    <p:sldId id="715" r:id="rId14"/>
    <p:sldId id="716" r:id="rId15"/>
    <p:sldId id="717" r:id="rId16"/>
    <p:sldId id="533" r:id="rId17"/>
    <p:sldId id="649" r:id="rId18"/>
    <p:sldId id="565" r:id="rId19"/>
    <p:sldId id="329" r:id="rId20"/>
    <p:sldId id="583" r:id="rId21"/>
    <p:sldId id="669" r:id="rId22"/>
    <p:sldId id="693" r:id="rId23"/>
    <p:sldId id="718" r:id="rId24"/>
    <p:sldId id="670" r:id="rId25"/>
    <p:sldId id="672" r:id="rId26"/>
    <p:sldId id="671" r:id="rId27"/>
    <p:sldId id="685" r:id="rId28"/>
    <p:sldId id="684" r:id="rId29"/>
    <p:sldId id="719" r:id="rId30"/>
    <p:sldId id="688" r:id="rId31"/>
    <p:sldId id="687" r:id="rId32"/>
    <p:sldId id="679" r:id="rId33"/>
    <p:sldId id="291" r:id="rId34"/>
    <p:sldId id="673" r:id="rId35"/>
    <p:sldId id="652" r:id="rId36"/>
    <p:sldId id="720" r:id="rId37"/>
    <p:sldId id="721" r:id="rId38"/>
    <p:sldId id="722" r:id="rId39"/>
    <p:sldId id="568" r:id="rId40"/>
    <p:sldId id="723" r:id="rId41"/>
    <p:sldId id="724" r:id="rId42"/>
    <p:sldId id="27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2BFF58-6B64-4189-AD9A-4666BF177485}">
          <p14:sldIdLst>
            <p14:sldId id="710"/>
            <p14:sldId id="711"/>
            <p14:sldId id="694"/>
            <p14:sldId id="712"/>
            <p14:sldId id="364"/>
            <p14:sldId id="278"/>
            <p14:sldId id="656"/>
            <p14:sldId id="713"/>
            <p14:sldId id="714"/>
            <p14:sldId id="715"/>
            <p14:sldId id="716"/>
            <p14:sldId id="717"/>
            <p14:sldId id="533"/>
            <p14:sldId id="649"/>
            <p14:sldId id="565"/>
            <p14:sldId id="329"/>
            <p14:sldId id="583"/>
            <p14:sldId id="669"/>
            <p14:sldId id="693"/>
            <p14:sldId id="718"/>
            <p14:sldId id="670"/>
            <p14:sldId id="672"/>
            <p14:sldId id="671"/>
            <p14:sldId id="685"/>
            <p14:sldId id="684"/>
            <p14:sldId id="719"/>
            <p14:sldId id="688"/>
            <p14:sldId id="687"/>
            <p14:sldId id="679"/>
            <p14:sldId id="291"/>
            <p14:sldId id="673"/>
            <p14:sldId id="652"/>
            <p14:sldId id="720"/>
            <p14:sldId id="721"/>
            <p14:sldId id="722"/>
            <p14:sldId id="568"/>
            <p14:sldId id="723"/>
            <p14:sldId id="724"/>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Stennett" initials="BS" lastIdx="1" clrIdx="0">
    <p:extLst>
      <p:ext uri="{19B8F6BF-5375-455C-9EA6-DF929625EA0E}">
        <p15:presenceInfo xmlns:p15="http://schemas.microsoft.com/office/powerpoint/2012/main" userId="Betty Stenn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7" autoAdjust="0"/>
    <p:restoredTop sz="95213" autoAdjust="0"/>
  </p:normalViewPr>
  <p:slideViewPr>
    <p:cSldViewPr snapToGrid="0">
      <p:cViewPr varScale="1">
        <p:scale>
          <a:sx n="111" d="100"/>
          <a:sy n="111" d="100"/>
        </p:scale>
        <p:origin x="744" y="200"/>
      </p:cViewPr>
      <p:guideLst/>
    </p:cSldViewPr>
  </p:slideViewPr>
  <p:outlineViewPr>
    <p:cViewPr>
      <p:scale>
        <a:sx n="33" d="100"/>
        <a:sy n="33" d="100"/>
      </p:scale>
      <p:origin x="0" y="-3221"/>
    </p:cViewPr>
  </p:outlineViewPr>
  <p:notesTextViewPr>
    <p:cViewPr>
      <p:scale>
        <a:sx n="1" d="1"/>
        <a:sy n="1" d="1"/>
      </p:scale>
      <p:origin x="0" y="0"/>
    </p:cViewPr>
  </p:notesTextViewPr>
  <p:sorterViewPr>
    <p:cViewPr varScale="1">
      <p:scale>
        <a:sx n="1" d="1"/>
        <a:sy n="1" d="1"/>
      </p:scale>
      <p:origin x="0" y="-13542"/>
    </p:cViewPr>
  </p:sorterViewPr>
  <p:notesViewPr>
    <p:cSldViewPr snapToGrid="0">
      <p:cViewPr varScale="1">
        <p:scale>
          <a:sx n="121" d="100"/>
          <a:sy n="121" d="100"/>
        </p:scale>
        <p:origin x="15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9A355-F30C-46FE-B7A4-69DC8135487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CF62A49-8118-42C0-A89A-8C8505FB4A13}">
      <dgm:prSet/>
      <dgm:spPr/>
      <dgm:t>
        <a:bodyPr/>
        <a:lstStyle/>
        <a:p>
          <a:r>
            <a:rPr lang="en-US" b="1"/>
            <a:t>The Basics</a:t>
          </a:r>
          <a:endParaRPr lang="en-US"/>
        </a:p>
      </dgm:t>
    </dgm:pt>
    <dgm:pt modelId="{0B807ED8-7381-4A5A-8BFC-1B569D78C709}" type="parTrans" cxnId="{85D1395C-D343-4419-9CE2-705C0E88327A}">
      <dgm:prSet/>
      <dgm:spPr/>
      <dgm:t>
        <a:bodyPr/>
        <a:lstStyle/>
        <a:p>
          <a:endParaRPr lang="en-US"/>
        </a:p>
      </dgm:t>
    </dgm:pt>
    <dgm:pt modelId="{51162BF8-6018-4529-A663-3DDF1815B3D6}" type="sibTrans" cxnId="{85D1395C-D343-4419-9CE2-705C0E88327A}">
      <dgm:prSet/>
      <dgm:spPr/>
      <dgm:t>
        <a:bodyPr/>
        <a:lstStyle/>
        <a:p>
          <a:endParaRPr lang="en-US"/>
        </a:p>
      </dgm:t>
    </dgm:pt>
    <dgm:pt modelId="{BBD3E84D-1B60-4D24-B180-054972F09C45}">
      <dgm:prSet/>
      <dgm:spPr/>
      <dgm:t>
        <a:bodyPr/>
        <a:lstStyle/>
        <a:p>
          <a:r>
            <a:rPr lang="en-US"/>
            <a:t>Arrive prepared and on time; stay for the duration</a:t>
          </a:r>
        </a:p>
      </dgm:t>
    </dgm:pt>
    <dgm:pt modelId="{CB0F5996-66E5-4A4E-BB10-630D16F7AE19}" type="parTrans" cxnId="{AB3D269D-4751-49A3-A193-E882923FAF88}">
      <dgm:prSet/>
      <dgm:spPr/>
      <dgm:t>
        <a:bodyPr/>
        <a:lstStyle/>
        <a:p>
          <a:endParaRPr lang="en-US"/>
        </a:p>
      </dgm:t>
    </dgm:pt>
    <dgm:pt modelId="{98CB7C09-BFAA-4585-A309-A7E2144EBE9F}" type="sibTrans" cxnId="{AB3D269D-4751-49A3-A193-E882923FAF88}">
      <dgm:prSet/>
      <dgm:spPr/>
      <dgm:t>
        <a:bodyPr/>
        <a:lstStyle/>
        <a:p>
          <a:endParaRPr lang="en-US"/>
        </a:p>
      </dgm:t>
    </dgm:pt>
    <dgm:pt modelId="{1531FCA3-318F-444F-B290-0F23100C9EFD}">
      <dgm:prSet/>
      <dgm:spPr/>
      <dgm:t>
        <a:bodyPr/>
        <a:lstStyle/>
        <a:p>
          <a:r>
            <a:rPr lang="en-US"/>
            <a:t>Remain attentive, thoughtful, and STeLLAful; eliminate interruptions (turn off cell phones, email)</a:t>
          </a:r>
        </a:p>
      </dgm:t>
    </dgm:pt>
    <dgm:pt modelId="{D3F323E8-6EC7-4BDA-860D-8AA8CF103235}" type="parTrans" cxnId="{6B74136B-617F-4726-9912-FBD5A51FD570}">
      <dgm:prSet/>
      <dgm:spPr/>
      <dgm:t>
        <a:bodyPr/>
        <a:lstStyle/>
        <a:p>
          <a:endParaRPr lang="en-US"/>
        </a:p>
      </dgm:t>
    </dgm:pt>
    <dgm:pt modelId="{43CAB32D-7F80-4CC1-997E-860211AD50EF}" type="sibTrans" cxnId="{6B74136B-617F-4726-9912-FBD5A51FD570}">
      <dgm:prSet/>
      <dgm:spPr/>
      <dgm:t>
        <a:bodyPr/>
        <a:lstStyle/>
        <a:p>
          <a:endParaRPr lang="en-US"/>
        </a:p>
      </dgm:t>
    </dgm:pt>
    <dgm:pt modelId="{6D6E9263-1451-4DC2-A3D9-F2CC01181F6B}">
      <dgm:prSet/>
      <dgm:spPr/>
      <dgm:t>
        <a:bodyPr/>
        <a:lstStyle/>
        <a:p>
          <a:r>
            <a:rPr lang="en-US"/>
            <a:t>Make room for participation from all (monitor your floor time)</a:t>
          </a:r>
        </a:p>
      </dgm:t>
    </dgm:pt>
    <dgm:pt modelId="{B7331CD6-502E-4070-9093-A36C792252FA}" type="parTrans" cxnId="{4E5890DB-4979-4ED6-908D-5B53D30B9865}">
      <dgm:prSet/>
      <dgm:spPr/>
      <dgm:t>
        <a:bodyPr/>
        <a:lstStyle/>
        <a:p>
          <a:endParaRPr lang="en-US"/>
        </a:p>
      </dgm:t>
    </dgm:pt>
    <dgm:pt modelId="{E1559CA8-B4DA-4AB6-9B9C-DA0319709689}" type="sibTrans" cxnId="{4E5890DB-4979-4ED6-908D-5B53D30B9865}">
      <dgm:prSet/>
      <dgm:spPr/>
      <dgm:t>
        <a:bodyPr/>
        <a:lstStyle/>
        <a:p>
          <a:endParaRPr lang="en-US"/>
        </a:p>
      </dgm:t>
    </dgm:pt>
    <dgm:pt modelId="{B2494A0C-451E-4E8B-B01B-46CDE19B78F6}">
      <dgm:prSet/>
      <dgm:spPr/>
      <dgm:t>
        <a:bodyPr/>
        <a:lstStyle/>
        <a:p>
          <a:r>
            <a:rPr lang="en-US" b="1"/>
            <a:t>The Heart of  STeLLA Lesson Analysis</a:t>
          </a:r>
          <a:endParaRPr lang="en-US"/>
        </a:p>
      </dgm:t>
    </dgm:pt>
    <dgm:pt modelId="{7002BFAB-9BD4-4FD6-96E3-A50AA5507793}" type="parTrans" cxnId="{E73F9FFD-E18E-4B2E-875B-B07533FA18CA}">
      <dgm:prSet/>
      <dgm:spPr/>
      <dgm:t>
        <a:bodyPr/>
        <a:lstStyle/>
        <a:p>
          <a:endParaRPr lang="en-US"/>
        </a:p>
      </dgm:t>
    </dgm:pt>
    <dgm:pt modelId="{A1A2D635-9615-4C4E-8CC2-43405E915766}" type="sibTrans" cxnId="{E73F9FFD-E18E-4B2E-875B-B07533FA18CA}">
      <dgm:prSet/>
      <dgm:spPr/>
      <dgm:t>
        <a:bodyPr/>
        <a:lstStyle/>
        <a:p>
          <a:endParaRPr lang="en-US"/>
        </a:p>
      </dgm:t>
    </dgm:pt>
    <dgm:pt modelId="{5DEBDD24-679D-4CAE-8C4D-41A705FF06E1}">
      <dgm:prSet/>
      <dgm:spPr/>
      <dgm:t>
        <a:bodyPr/>
        <a:lstStyle/>
        <a:p>
          <a:r>
            <a:rPr lang="en-US"/>
            <a:t>Keep the goal in mind: We are analyzing teaching to improve student learning  </a:t>
          </a:r>
        </a:p>
      </dgm:t>
    </dgm:pt>
    <dgm:pt modelId="{DFBC24AE-981E-404A-AED6-02D5C289A3D2}" type="parTrans" cxnId="{5EA80CD5-1CA1-4148-82E6-559D0A539FC6}">
      <dgm:prSet/>
      <dgm:spPr/>
      <dgm:t>
        <a:bodyPr/>
        <a:lstStyle/>
        <a:p>
          <a:endParaRPr lang="en-US"/>
        </a:p>
      </dgm:t>
    </dgm:pt>
    <dgm:pt modelId="{C0221E7A-7BB8-4E3A-9BD4-646A1EDB75AD}" type="sibTrans" cxnId="{5EA80CD5-1CA1-4148-82E6-559D0A539FC6}">
      <dgm:prSet/>
      <dgm:spPr/>
      <dgm:t>
        <a:bodyPr/>
        <a:lstStyle/>
        <a:p>
          <a:endParaRPr lang="en-US"/>
        </a:p>
      </dgm:t>
    </dgm:pt>
    <dgm:pt modelId="{8305C70C-F2D0-4268-BED3-43DC31B8989E}">
      <dgm:prSet/>
      <dgm:spPr/>
      <dgm:t>
        <a:bodyPr/>
        <a:lstStyle/>
        <a:p>
          <a:r>
            <a:rPr lang="en-US"/>
            <a:t>Share your ideas, uncertainties, confusions, disagreements, questions—open up time so this can happen!</a:t>
          </a:r>
        </a:p>
      </dgm:t>
    </dgm:pt>
    <dgm:pt modelId="{880541EC-1724-429B-B66B-268E05D6D60C}" type="parTrans" cxnId="{5F7A8AC9-A026-42C4-86AD-0B1F59F81A65}">
      <dgm:prSet/>
      <dgm:spPr/>
      <dgm:t>
        <a:bodyPr/>
        <a:lstStyle/>
        <a:p>
          <a:endParaRPr lang="en-US"/>
        </a:p>
      </dgm:t>
    </dgm:pt>
    <dgm:pt modelId="{EEFB31D9-0017-412C-B7F7-8462088F1686}" type="sibTrans" cxnId="{5F7A8AC9-A026-42C4-86AD-0B1F59F81A65}">
      <dgm:prSet/>
      <dgm:spPr/>
      <dgm:t>
        <a:bodyPr/>
        <a:lstStyle/>
        <a:p>
          <a:endParaRPr lang="en-US"/>
        </a:p>
      </dgm:t>
    </dgm:pt>
    <dgm:pt modelId="{8F9F233B-E647-4955-8700-61FC64FCDD4E}">
      <dgm:prSet/>
      <dgm:spPr/>
      <dgm:t>
        <a:bodyPr/>
        <a:lstStyle/>
        <a:p>
          <a:r>
            <a:rPr lang="en-US"/>
            <a:t>Expect and ask questions to deepen everyone’s learning—honor needs!</a:t>
          </a:r>
        </a:p>
      </dgm:t>
    </dgm:pt>
    <dgm:pt modelId="{D6AD9DF7-19D7-43B0-AF46-8E05B1DBE1B0}" type="parTrans" cxnId="{F30748FF-BAD5-4831-8576-01C9FFC827F5}">
      <dgm:prSet/>
      <dgm:spPr/>
      <dgm:t>
        <a:bodyPr/>
        <a:lstStyle/>
        <a:p>
          <a:endParaRPr lang="en-US"/>
        </a:p>
      </dgm:t>
    </dgm:pt>
    <dgm:pt modelId="{3E19A011-5B1B-41BC-B4B2-B890F4B818FF}" type="sibTrans" cxnId="{F30748FF-BAD5-4831-8576-01C9FFC827F5}">
      <dgm:prSet/>
      <dgm:spPr/>
      <dgm:t>
        <a:bodyPr/>
        <a:lstStyle/>
        <a:p>
          <a:endParaRPr lang="en-US"/>
        </a:p>
      </dgm:t>
    </dgm:pt>
    <dgm:pt modelId="{27BD0B11-8C3E-234B-99CA-41E6B4D93F62}" type="pres">
      <dgm:prSet presAssocID="{1B19A355-F30C-46FE-B7A4-69DC81354875}" presName="linear" presStyleCnt="0">
        <dgm:presLayoutVars>
          <dgm:animLvl val="lvl"/>
          <dgm:resizeHandles val="exact"/>
        </dgm:presLayoutVars>
      </dgm:prSet>
      <dgm:spPr/>
    </dgm:pt>
    <dgm:pt modelId="{78434BB4-3546-D44E-BE48-79B6854CF48D}" type="pres">
      <dgm:prSet presAssocID="{BCF62A49-8118-42C0-A89A-8C8505FB4A13}" presName="parentText" presStyleLbl="node1" presStyleIdx="0" presStyleCnt="2">
        <dgm:presLayoutVars>
          <dgm:chMax val="0"/>
          <dgm:bulletEnabled val="1"/>
        </dgm:presLayoutVars>
      </dgm:prSet>
      <dgm:spPr/>
    </dgm:pt>
    <dgm:pt modelId="{03AC0482-812A-734F-9AE0-1CABA31936C3}" type="pres">
      <dgm:prSet presAssocID="{BCF62A49-8118-42C0-A89A-8C8505FB4A13}" presName="childText" presStyleLbl="revTx" presStyleIdx="0" presStyleCnt="2">
        <dgm:presLayoutVars>
          <dgm:bulletEnabled val="1"/>
        </dgm:presLayoutVars>
      </dgm:prSet>
      <dgm:spPr/>
    </dgm:pt>
    <dgm:pt modelId="{62A2AE5F-A894-3343-B79D-1C96053C305A}" type="pres">
      <dgm:prSet presAssocID="{B2494A0C-451E-4E8B-B01B-46CDE19B78F6}" presName="parentText" presStyleLbl="node1" presStyleIdx="1" presStyleCnt="2">
        <dgm:presLayoutVars>
          <dgm:chMax val="0"/>
          <dgm:bulletEnabled val="1"/>
        </dgm:presLayoutVars>
      </dgm:prSet>
      <dgm:spPr/>
    </dgm:pt>
    <dgm:pt modelId="{D5642E87-6699-3247-B5D3-2ACC12E7B8F1}" type="pres">
      <dgm:prSet presAssocID="{B2494A0C-451E-4E8B-B01B-46CDE19B78F6}" presName="childText" presStyleLbl="revTx" presStyleIdx="1" presStyleCnt="2">
        <dgm:presLayoutVars>
          <dgm:bulletEnabled val="1"/>
        </dgm:presLayoutVars>
      </dgm:prSet>
      <dgm:spPr/>
    </dgm:pt>
  </dgm:ptLst>
  <dgm:cxnLst>
    <dgm:cxn modelId="{C191F902-33EE-B44C-A28D-D120989E7307}" type="presOf" srcId="{1B19A355-F30C-46FE-B7A4-69DC81354875}" destId="{27BD0B11-8C3E-234B-99CA-41E6B4D93F62}" srcOrd="0" destOrd="0" presId="urn:microsoft.com/office/officeart/2005/8/layout/vList2"/>
    <dgm:cxn modelId="{85D1395C-D343-4419-9CE2-705C0E88327A}" srcId="{1B19A355-F30C-46FE-B7A4-69DC81354875}" destId="{BCF62A49-8118-42C0-A89A-8C8505FB4A13}" srcOrd="0" destOrd="0" parTransId="{0B807ED8-7381-4A5A-8BFC-1B569D78C709}" sibTransId="{51162BF8-6018-4529-A663-3DDF1815B3D6}"/>
    <dgm:cxn modelId="{6B74136B-617F-4726-9912-FBD5A51FD570}" srcId="{BCF62A49-8118-42C0-A89A-8C8505FB4A13}" destId="{1531FCA3-318F-444F-B290-0F23100C9EFD}" srcOrd="1" destOrd="0" parTransId="{D3F323E8-6EC7-4BDA-860D-8AA8CF103235}" sibTransId="{43CAB32D-7F80-4CC1-997E-860211AD50EF}"/>
    <dgm:cxn modelId="{0458EE86-A160-5743-AF8E-D25D30CA64CF}" type="presOf" srcId="{6D6E9263-1451-4DC2-A3D9-F2CC01181F6B}" destId="{03AC0482-812A-734F-9AE0-1CABA31936C3}" srcOrd="0" destOrd="2" presId="urn:microsoft.com/office/officeart/2005/8/layout/vList2"/>
    <dgm:cxn modelId="{4990F886-0BC7-4741-B7DF-2B1E1708F1A4}" type="presOf" srcId="{1531FCA3-318F-444F-B290-0F23100C9EFD}" destId="{03AC0482-812A-734F-9AE0-1CABA31936C3}" srcOrd="0" destOrd="1" presId="urn:microsoft.com/office/officeart/2005/8/layout/vList2"/>
    <dgm:cxn modelId="{318ED395-6420-BA40-A034-9B6C812984FE}" type="presOf" srcId="{8305C70C-F2D0-4268-BED3-43DC31B8989E}" destId="{D5642E87-6699-3247-B5D3-2ACC12E7B8F1}" srcOrd="0" destOrd="1" presId="urn:microsoft.com/office/officeart/2005/8/layout/vList2"/>
    <dgm:cxn modelId="{AB3D269D-4751-49A3-A193-E882923FAF88}" srcId="{BCF62A49-8118-42C0-A89A-8C8505FB4A13}" destId="{BBD3E84D-1B60-4D24-B180-054972F09C45}" srcOrd="0" destOrd="0" parTransId="{CB0F5996-66E5-4A4E-BB10-630D16F7AE19}" sibTransId="{98CB7C09-BFAA-4585-A309-A7E2144EBE9F}"/>
    <dgm:cxn modelId="{65989DC3-2315-E14A-8780-2FAD4AD48C92}" type="presOf" srcId="{BBD3E84D-1B60-4D24-B180-054972F09C45}" destId="{03AC0482-812A-734F-9AE0-1CABA31936C3}" srcOrd="0" destOrd="0" presId="urn:microsoft.com/office/officeart/2005/8/layout/vList2"/>
    <dgm:cxn modelId="{A80B49C7-7280-434E-9F0F-4A25AE969CE0}" type="presOf" srcId="{BCF62A49-8118-42C0-A89A-8C8505FB4A13}" destId="{78434BB4-3546-D44E-BE48-79B6854CF48D}" srcOrd="0" destOrd="0" presId="urn:microsoft.com/office/officeart/2005/8/layout/vList2"/>
    <dgm:cxn modelId="{5F7A8AC9-A026-42C4-86AD-0B1F59F81A65}" srcId="{B2494A0C-451E-4E8B-B01B-46CDE19B78F6}" destId="{8305C70C-F2D0-4268-BED3-43DC31B8989E}" srcOrd="1" destOrd="0" parTransId="{880541EC-1724-429B-B66B-268E05D6D60C}" sibTransId="{EEFB31D9-0017-412C-B7F7-8462088F1686}"/>
    <dgm:cxn modelId="{76BBB8CA-3026-1449-9AB1-5EADD16795E4}" type="presOf" srcId="{8F9F233B-E647-4955-8700-61FC64FCDD4E}" destId="{D5642E87-6699-3247-B5D3-2ACC12E7B8F1}" srcOrd="0" destOrd="2" presId="urn:microsoft.com/office/officeart/2005/8/layout/vList2"/>
    <dgm:cxn modelId="{5EA80CD5-1CA1-4148-82E6-559D0A539FC6}" srcId="{B2494A0C-451E-4E8B-B01B-46CDE19B78F6}" destId="{5DEBDD24-679D-4CAE-8C4D-41A705FF06E1}" srcOrd="0" destOrd="0" parTransId="{DFBC24AE-981E-404A-AED6-02D5C289A3D2}" sibTransId="{C0221E7A-7BB8-4E3A-9BD4-646A1EDB75AD}"/>
    <dgm:cxn modelId="{4E5890DB-4979-4ED6-908D-5B53D30B9865}" srcId="{BCF62A49-8118-42C0-A89A-8C8505FB4A13}" destId="{6D6E9263-1451-4DC2-A3D9-F2CC01181F6B}" srcOrd="2" destOrd="0" parTransId="{B7331CD6-502E-4070-9093-A36C792252FA}" sibTransId="{E1559CA8-B4DA-4AB6-9B9C-DA0319709689}"/>
    <dgm:cxn modelId="{807D89E3-A662-DB42-BE86-61B7FA7B1245}" type="presOf" srcId="{5DEBDD24-679D-4CAE-8C4D-41A705FF06E1}" destId="{D5642E87-6699-3247-B5D3-2ACC12E7B8F1}" srcOrd="0" destOrd="0" presId="urn:microsoft.com/office/officeart/2005/8/layout/vList2"/>
    <dgm:cxn modelId="{C39404EB-98AE-5C42-A789-F1F7C625042F}" type="presOf" srcId="{B2494A0C-451E-4E8B-B01B-46CDE19B78F6}" destId="{62A2AE5F-A894-3343-B79D-1C96053C305A}" srcOrd="0" destOrd="0" presId="urn:microsoft.com/office/officeart/2005/8/layout/vList2"/>
    <dgm:cxn modelId="{E73F9FFD-E18E-4B2E-875B-B07533FA18CA}" srcId="{1B19A355-F30C-46FE-B7A4-69DC81354875}" destId="{B2494A0C-451E-4E8B-B01B-46CDE19B78F6}" srcOrd="1" destOrd="0" parTransId="{7002BFAB-9BD4-4FD6-96E3-A50AA5507793}" sibTransId="{A1A2D635-9615-4C4E-8CC2-43405E915766}"/>
    <dgm:cxn modelId="{F30748FF-BAD5-4831-8576-01C9FFC827F5}" srcId="{B2494A0C-451E-4E8B-B01B-46CDE19B78F6}" destId="{8F9F233B-E647-4955-8700-61FC64FCDD4E}" srcOrd="2" destOrd="0" parTransId="{D6AD9DF7-19D7-43B0-AF46-8E05B1DBE1B0}" sibTransId="{3E19A011-5B1B-41BC-B4B2-B890F4B818FF}"/>
    <dgm:cxn modelId="{1BC20428-C9A0-6A44-ADD4-4B3A895E7BE7}" type="presParOf" srcId="{27BD0B11-8C3E-234B-99CA-41E6B4D93F62}" destId="{78434BB4-3546-D44E-BE48-79B6854CF48D}" srcOrd="0" destOrd="0" presId="urn:microsoft.com/office/officeart/2005/8/layout/vList2"/>
    <dgm:cxn modelId="{095DB62B-7947-CD44-8128-E665A2E0190D}" type="presParOf" srcId="{27BD0B11-8C3E-234B-99CA-41E6B4D93F62}" destId="{03AC0482-812A-734F-9AE0-1CABA31936C3}" srcOrd="1" destOrd="0" presId="urn:microsoft.com/office/officeart/2005/8/layout/vList2"/>
    <dgm:cxn modelId="{18E7B56F-333A-BE4F-B930-884DD76595D9}" type="presParOf" srcId="{27BD0B11-8C3E-234B-99CA-41E6B4D93F62}" destId="{62A2AE5F-A894-3343-B79D-1C96053C305A}" srcOrd="2" destOrd="0" presId="urn:microsoft.com/office/officeart/2005/8/layout/vList2"/>
    <dgm:cxn modelId="{270CF860-961D-6543-B0A5-349671AA4228}" type="presParOf" srcId="{27BD0B11-8C3E-234B-99CA-41E6B4D93F62}" destId="{D5642E87-6699-3247-B5D3-2ACC12E7B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4BB4-3546-D44E-BE48-79B6854CF48D}">
      <dsp:nvSpPr>
        <dsp:cNvPr id="0" name=""/>
        <dsp:cNvSpPr/>
      </dsp:nvSpPr>
      <dsp:spPr>
        <a:xfrm>
          <a:off x="0" y="7200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Basics</a:t>
          </a:r>
          <a:endParaRPr lang="en-US" sz="2400" kern="1200"/>
        </a:p>
      </dsp:txBody>
      <dsp:txXfrm>
        <a:off x="28100" y="100100"/>
        <a:ext cx="5430200" cy="519439"/>
      </dsp:txXfrm>
    </dsp:sp>
    <dsp:sp modelId="{03AC0482-812A-734F-9AE0-1CABA31936C3}">
      <dsp:nvSpPr>
        <dsp:cNvPr id="0" name=""/>
        <dsp:cNvSpPr/>
      </dsp:nvSpPr>
      <dsp:spPr>
        <a:xfrm>
          <a:off x="0" y="647639"/>
          <a:ext cx="54864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Arrive prepared and on time; stay for the duration</a:t>
          </a:r>
        </a:p>
        <a:p>
          <a:pPr marL="171450" lvl="1" indent="-171450" algn="l" defTabSz="844550">
            <a:lnSpc>
              <a:spcPct val="90000"/>
            </a:lnSpc>
            <a:spcBef>
              <a:spcPct val="0"/>
            </a:spcBef>
            <a:spcAft>
              <a:spcPct val="20000"/>
            </a:spcAft>
            <a:buChar char="•"/>
          </a:pPr>
          <a:r>
            <a:rPr lang="en-US" sz="1900" kern="1200"/>
            <a:t>Remain attentive, thoughtful, and STeLLAful; eliminate interruptions (turn off cell phones, email)</a:t>
          </a:r>
        </a:p>
        <a:p>
          <a:pPr marL="171450" lvl="1" indent="-171450" algn="l" defTabSz="844550">
            <a:lnSpc>
              <a:spcPct val="90000"/>
            </a:lnSpc>
            <a:spcBef>
              <a:spcPct val="0"/>
            </a:spcBef>
            <a:spcAft>
              <a:spcPct val="20000"/>
            </a:spcAft>
            <a:buChar char="•"/>
          </a:pPr>
          <a:r>
            <a:rPr lang="en-US" sz="1900" kern="1200"/>
            <a:t>Make room for participation from all (monitor your floor time)</a:t>
          </a:r>
        </a:p>
      </dsp:txBody>
      <dsp:txXfrm>
        <a:off x="0" y="647639"/>
        <a:ext cx="5486400" cy="1788480"/>
      </dsp:txXfrm>
    </dsp:sp>
    <dsp:sp modelId="{62A2AE5F-A894-3343-B79D-1C96053C305A}">
      <dsp:nvSpPr>
        <dsp:cNvPr id="0" name=""/>
        <dsp:cNvSpPr/>
      </dsp:nvSpPr>
      <dsp:spPr>
        <a:xfrm>
          <a:off x="0" y="243612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Heart of  STeLLA Lesson Analysis</a:t>
          </a:r>
          <a:endParaRPr lang="en-US" sz="2400" kern="1200"/>
        </a:p>
      </dsp:txBody>
      <dsp:txXfrm>
        <a:off x="28100" y="2464220"/>
        <a:ext cx="5430200" cy="519439"/>
      </dsp:txXfrm>
    </dsp:sp>
    <dsp:sp modelId="{D5642E87-6699-3247-B5D3-2ACC12E7B8F1}">
      <dsp:nvSpPr>
        <dsp:cNvPr id="0" name=""/>
        <dsp:cNvSpPr/>
      </dsp:nvSpPr>
      <dsp:spPr>
        <a:xfrm>
          <a:off x="0" y="3011760"/>
          <a:ext cx="5486400"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Keep the goal in mind: We are analyzing teaching to improve student learning  </a:t>
          </a:r>
        </a:p>
        <a:p>
          <a:pPr marL="171450" lvl="1" indent="-171450" algn="l" defTabSz="844550">
            <a:lnSpc>
              <a:spcPct val="90000"/>
            </a:lnSpc>
            <a:spcBef>
              <a:spcPct val="0"/>
            </a:spcBef>
            <a:spcAft>
              <a:spcPct val="20000"/>
            </a:spcAft>
            <a:buChar char="•"/>
          </a:pPr>
          <a:r>
            <a:rPr lang="en-US" sz="1900" kern="1200"/>
            <a:t>Share your ideas, uncertainties, confusions, disagreements, questions—open up time so this can happen!</a:t>
          </a:r>
        </a:p>
        <a:p>
          <a:pPr marL="171450" lvl="1" indent="-171450" algn="l" defTabSz="844550">
            <a:lnSpc>
              <a:spcPct val="90000"/>
            </a:lnSpc>
            <a:spcBef>
              <a:spcPct val="0"/>
            </a:spcBef>
            <a:spcAft>
              <a:spcPct val="20000"/>
            </a:spcAft>
            <a:buChar char="•"/>
          </a:pPr>
          <a:r>
            <a:rPr lang="en-US" sz="1900" kern="1200"/>
            <a:t>Expect and ask questions to deepen everyone’s learning—honor needs!</a:t>
          </a:r>
        </a:p>
      </dsp:txBody>
      <dsp:txXfrm>
        <a:off x="0" y="3011760"/>
        <a:ext cx="5486400" cy="2036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2C8F9-F9B8-4EBE-B52F-E0F8ABBF8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81F17F-2BFE-4197-8716-59C0960EDF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26F84E-CE4B-43DD-AE61-F7C6DB5873D1}" type="datetimeFigureOut">
              <a:rPr lang="en-US" smtClean="0"/>
              <a:t>3/14/24</a:t>
            </a:fld>
            <a:endParaRPr lang="en-US"/>
          </a:p>
        </p:txBody>
      </p:sp>
      <p:sp>
        <p:nvSpPr>
          <p:cNvPr id="4" name="Footer Placeholder 3">
            <a:extLst>
              <a:ext uri="{FF2B5EF4-FFF2-40B4-BE49-F238E27FC236}">
                <a16:creationId xmlns:a16="http://schemas.microsoft.com/office/drawing/2014/main" id="{2038AFF0-EF01-48C4-A978-A0D47692F3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901CEC-A0B4-4636-B2CC-E4057C5372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049A8-3F0A-4826-B51E-33C746CBDFA1}" type="slidenum">
              <a:rPr lang="en-US" smtClean="0"/>
              <a:t>‹#›</a:t>
            </a:fld>
            <a:endParaRPr lang="en-US"/>
          </a:p>
        </p:txBody>
      </p:sp>
    </p:spTree>
    <p:extLst>
      <p:ext uri="{BB962C8B-B14F-4D97-AF65-F5344CB8AC3E}">
        <p14:creationId xmlns:p14="http://schemas.microsoft.com/office/powerpoint/2010/main" val="94925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D5795-B520-4D7F-B577-12DD7429D38A}" type="datetimeFigureOut">
              <a:rPr lang="en-US" smtClean="0"/>
              <a:t>3/14/24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290B1-5309-497B-A4AF-44912C034D3E}" type="slidenum">
              <a:rPr lang="en-US" smtClean="0"/>
              <a:t>‹#›</a:t>
            </a:fld>
            <a:endParaRPr lang="en-US"/>
          </a:p>
        </p:txBody>
      </p:sp>
    </p:spTree>
    <p:extLst>
      <p:ext uri="{BB962C8B-B14F-4D97-AF65-F5344CB8AC3E}">
        <p14:creationId xmlns:p14="http://schemas.microsoft.com/office/powerpoint/2010/main" val="33145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a:t>
            </a:fld>
            <a:endParaRPr lang="en-US"/>
          </a:p>
        </p:txBody>
      </p:sp>
    </p:spTree>
    <p:extLst>
      <p:ext uri="{BB962C8B-B14F-4D97-AF65-F5344CB8AC3E}">
        <p14:creationId xmlns:p14="http://schemas.microsoft.com/office/powerpoint/2010/main" val="107897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00B05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t>10</a:t>
            </a:fld>
            <a:endParaRPr lang="en-US"/>
          </a:p>
        </p:txBody>
      </p:sp>
      <p:sp>
        <p:nvSpPr>
          <p:cNvPr id="5" name="Footer Placeholder 4"/>
          <p:cNvSpPr>
            <a:spLocks noGrp="1"/>
          </p:cNvSpPr>
          <p:nvPr>
            <p:ph type="ftr" sz="quarter" idx="11"/>
          </p:nvPr>
        </p:nvSpPr>
        <p:spPr/>
        <p:txBody>
          <a:bodyPr/>
          <a:lstStyle/>
          <a:p>
            <a:r>
              <a:rPr lang="en-US"/>
              <a:t>MN STeLLA</a:t>
            </a:r>
          </a:p>
        </p:txBody>
      </p:sp>
    </p:spTree>
    <p:extLst>
      <p:ext uri="{BB962C8B-B14F-4D97-AF65-F5344CB8AC3E}">
        <p14:creationId xmlns:p14="http://schemas.microsoft.com/office/powerpoint/2010/main" val="132845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Use UPDATED analysis Guide for strategy C</a:t>
            </a:r>
          </a:p>
          <a:p>
            <a:pPr marL="171450" lvl="0" indent="-171450">
              <a:buFont typeface="Arial" panose="020B0604020202020204" pitchFamily="34" charset="0"/>
              <a:buChar char="•"/>
            </a:pPr>
            <a:endParaRPr lang="en-US" dirty="0"/>
          </a:p>
          <a:p>
            <a:r>
              <a:rPr lang="en-US" b="1" dirty="0">
                <a:solidFill>
                  <a:srgbClr val="00B050"/>
                </a:solidFill>
              </a:rPr>
              <a:t>MLG L5 ET:  </a:t>
            </a:r>
            <a:r>
              <a:rPr lang="en-US" sz="1200" dirty="0">
                <a:effectLst/>
                <a:latin typeface="Times New Roman" panose="02020603050405020304" pitchFamily="18" charset="0"/>
                <a:ea typeface="Times New Roman" panose="02020603050405020304" pitchFamily="18" charset="0"/>
              </a:rPr>
              <a:t>Energy can be transformed—it can change from potential energy to kinetic energy.</a:t>
            </a:r>
            <a:endParaRPr lang="en-US" sz="1200" b="1" dirty="0">
              <a:solidFill>
                <a:srgbClr val="00B050"/>
              </a:solidFill>
              <a:effectLst/>
              <a:latin typeface="Times New Roman" panose="02020603050405020304" pitchFamily="18" charset="0"/>
              <a:ea typeface="Times New Roman" panose="02020603050405020304" pitchFamily="18" charset="0"/>
            </a:endParaRPr>
          </a:p>
          <a:p>
            <a:r>
              <a:rPr lang="en-US" sz="1200" b="1" dirty="0">
                <a:solidFill>
                  <a:srgbClr val="00B050"/>
                </a:solidFill>
                <a:effectLst/>
                <a:latin typeface="Times New Roman" panose="02020603050405020304" pitchFamily="18" charset="0"/>
              </a:rPr>
              <a:t>FQ L5 ET:  </a:t>
            </a:r>
            <a:r>
              <a:rPr lang="en-US" sz="1200" dirty="0">
                <a:effectLst/>
                <a:latin typeface="Times New Roman" panose="02020603050405020304" pitchFamily="18" charset="0"/>
                <a:ea typeface="Times New Roman" panose="02020603050405020304" pitchFamily="18" charset="0"/>
              </a:rPr>
              <a:t>Where does the energy of a moving object come from?</a:t>
            </a:r>
            <a:endParaRPr lang="en-US" b="1" dirty="0">
              <a:solidFill>
                <a:srgbClr val="00B050"/>
              </a:solidFill>
            </a:endParaRPr>
          </a:p>
          <a:p>
            <a:pPr marL="0" lv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a:t>BSCS</a:t>
            </a:r>
          </a:p>
        </p:txBody>
      </p:sp>
      <p:sp>
        <p:nvSpPr>
          <p:cNvPr id="5" name="Date Placeholder 4"/>
          <p:cNvSpPr>
            <a:spLocks noGrp="1"/>
          </p:cNvSpPr>
          <p:nvPr>
            <p:ph type="dt" idx="11"/>
          </p:nvPr>
        </p:nvSpPr>
        <p:spPr/>
        <p:txBody>
          <a:bodyPr/>
          <a:lstStyle/>
          <a:p>
            <a:r>
              <a:rPr lang="en-US"/>
              <a:t>8/2/2016</a:t>
            </a:r>
          </a:p>
        </p:txBody>
      </p:sp>
      <p:sp>
        <p:nvSpPr>
          <p:cNvPr id="6" name="Footer Placeholder 5"/>
          <p:cNvSpPr>
            <a:spLocks noGrp="1"/>
          </p:cNvSpPr>
          <p:nvPr>
            <p:ph type="ftr" sz="quarter" idx="12"/>
          </p:nvPr>
        </p:nvSpPr>
        <p:spPr/>
        <p:txBody>
          <a:bodyPr/>
          <a:lstStyle/>
          <a:p>
            <a:r>
              <a:rPr lang="en-US"/>
              <a:t>MNSTL: Day 1 Opening</a:t>
            </a:r>
          </a:p>
        </p:txBody>
      </p:sp>
      <p:sp>
        <p:nvSpPr>
          <p:cNvPr id="7" name="Slide Number Placeholder 6"/>
          <p:cNvSpPr>
            <a:spLocks noGrp="1"/>
          </p:cNvSpPr>
          <p:nvPr>
            <p:ph type="sldNum" sz="quarter" idx="13"/>
          </p:nvPr>
        </p:nvSpPr>
        <p:spPr/>
        <p:txBody>
          <a:bodyPr/>
          <a:lstStyle/>
          <a:p>
            <a:fld id="{B0D57AFD-26C1-42A5-8821-D7F000601906}" type="slidenum">
              <a:rPr lang="en-US" smtClean="0"/>
              <a:t>11</a:t>
            </a:fld>
            <a:endParaRPr lang="en-US"/>
          </a:p>
        </p:txBody>
      </p:sp>
    </p:spTree>
    <p:extLst>
      <p:ext uri="{BB962C8B-B14F-4D97-AF65-F5344CB8AC3E}">
        <p14:creationId xmlns:p14="http://schemas.microsoft.com/office/powerpoint/2010/main" val="91092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stand out to you and why? </a:t>
            </a:r>
          </a:p>
        </p:txBody>
      </p:sp>
      <p:sp>
        <p:nvSpPr>
          <p:cNvPr id="4" name="Slide Number Placeholder 3"/>
          <p:cNvSpPr>
            <a:spLocks noGrp="1"/>
          </p:cNvSpPr>
          <p:nvPr>
            <p:ph type="sldNum" sz="quarter" idx="5"/>
          </p:nvPr>
        </p:nvSpPr>
        <p:spPr/>
        <p:txBody>
          <a:bodyPr/>
          <a:lstStyle/>
          <a:p>
            <a:fld id="{F9FB2763-A6E9-4AE2-817C-183BF27EE03E}" type="slidenum">
              <a:rPr lang="en-US" smtClean="0"/>
              <a:t>13</a:t>
            </a:fld>
            <a:endParaRPr lang="en-US"/>
          </a:p>
        </p:txBody>
      </p:sp>
    </p:spTree>
    <p:extLst>
      <p:ext uri="{BB962C8B-B14F-4D97-AF65-F5344CB8AC3E}">
        <p14:creationId xmlns:p14="http://schemas.microsoft.com/office/powerpoint/2010/main" val="165384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14</a:t>
            </a:fld>
            <a:endParaRPr lang="en-US"/>
          </a:p>
        </p:txBody>
      </p:sp>
    </p:spTree>
    <p:extLst>
      <p:ext uri="{BB962C8B-B14F-4D97-AF65-F5344CB8AC3E}">
        <p14:creationId xmlns:p14="http://schemas.microsoft.com/office/powerpoint/2010/main" val="220126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15</a:t>
            </a:fld>
            <a:endParaRPr lang="en-US"/>
          </a:p>
        </p:txBody>
      </p:sp>
    </p:spTree>
    <p:extLst>
      <p:ext uri="{BB962C8B-B14F-4D97-AF65-F5344CB8AC3E}">
        <p14:creationId xmlns:p14="http://schemas.microsoft.com/office/powerpoint/2010/main" val="148071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Reconnect to the process we</a:t>
            </a:r>
            <a:r>
              <a:rPr lang="en-US" baseline="0" dirty="0"/>
              <a:t> used yesterday for analyzing the clips.  Use this to transition to the new LAP tool being introduced.  </a:t>
            </a:r>
            <a:endParaRPr lang="en-US" dirty="0"/>
          </a:p>
        </p:txBody>
      </p:sp>
      <p:sp>
        <p:nvSpPr>
          <p:cNvPr id="4" name="Header Placeholder 3"/>
          <p:cNvSpPr>
            <a:spLocks noGrp="1"/>
          </p:cNvSpPr>
          <p:nvPr>
            <p:ph type="hdr" sz="quarter" idx="10"/>
          </p:nvPr>
        </p:nvSpPr>
        <p:spPr/>
        <p:txBody>
          <a:bodyPr/>
          <a:lstStyle/>
          <a:p>
            <a:r>
              <a:rPr lang="en-US"/>
              <a:t>BSCS</a:t>
            </a:r>
          </a:p>
        </p:txBody>
      </p:sp>
      <p:sp>
        <p:nvSpPr>
          <p:cNvPr id="5" name="Date Placeholder 4"/>
          <p:cNvSpPr>
            <a:spLocks noGrp="1"/>
          </p:cNvSpPr>
          <p:nvPr>
            <p:ph type="dt" idx="11"/>
          </p:nvPr>
        </p:nvSpPr>
        <p:spPr/>
        <p:txBody>
          <a:bodyPr/>
          <a:lstStyle/>
          <a:p>
            <a:fld id="{16E82CE9-164C-4250-8C3F-F67B9E52A366}" type="datetime1">
              <a:rPr lang="en-US" smtClean="0"/>
              <a:t>3/14/24</a:t>
            </a:fld>
            <a:endParaRPr lang="en-US"/>
          </a:p>
        </p:txBody>
      </p:sp>
      <p:sp>
        <p:nvSpPr>
          <p:cNvPr id="6" name="Footer Placeholder 5"/>
          <p:cNvSpPr>
            <a:spLocks noGrp="1"/>
          </p:cNvSpPr>
          <p:nvPr>
            <p:ph type="ftr" sz="quarter" idx="12"/>
          </p:nvPr>
        </p:nvSpPr>
        <p:spPr/>
        <p:txBody>
          <a:bodyPr/>
          <a:lstStyle/>
          <a:p>
            <a:r>
              <a:rPr lang="en-US"/>
              <a:t>STLHS Day 3</a:t>
            </a:r>
          </a:p>
        </p:txBody>
      </p:sp>
      <p:sp>
        <p:nvSpPr>
          <p:cNvPr id="7" name="Slide Number Placeholder 6"/>
          <p:cNvSpPr>
            <a:spLocks noGrp="1"/>
          </p:cNvSpPr>
          <p:nvPr>
            <p:ph type="sldNum" sz="quarter" idx="13"/>
          </p:nvPr>
        </p:nvSpPr>
        <p:spPr/>
        <p:txBody>
          <a:bodyPr/>
          <a:lstStyle/>
          <a:p>
            <a:fld id="{B0D57AFD-26C1-42A5-8821-D7F000601906}" type="slidenum">
              <a:rPr lang="en-US" smtClean="0"/>
              <a:t>16</a:t>
            </a:fld>
            <a:endParaRPr lang="en-US"/>
          </a:p>
        </p:txBody>
      </p:sp>
    </p:spTree>
    <p:extLst>
      <p:ext uri="{BB962C8B-B14F-4D97-AF65-F5344CB8AC3E}">
        <p14:creationId xmlns:p14="http://schemas.microsoft.com/office/powerpoint/2010/main" val="2460405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image of appropriate LAP—be sure Identify and Analyze questions match the LAP from the appropriate video and lesson set.</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17</a:t>
            </a:fld>
            <a:endParaRPr lang="en-US"/>
          </a:p>
        </p:txBody>
      </p:sp>
    </p:spTree>
    <p:extLst>
      <p:ext uri="{BB962C8B-B14F-4D97-AF65-F5344CB8AC3E}">
        <p14:creationId xmlns:p14="http://schemas.microsoft.com/office/powerpoint/2010/main" val="35552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about introducing the LAP</a:t>
            </a:r>
          </a:p>
        </p:txBody>
      </p:sp>
      <p:sp>
        <p:nvSpPr>
          <p:cNvPr id="4" name="Slide Number Placeholder 3"/>
          <p:cNvSpPr>
            <a:spLocks noGrp="1"/>
          </p:cNvSpPr>
          <p:nvPr>
            <p:ph type="sldNum" sz="quarter" idx="5"/>
          </p:nvPr>
        </p:nvSpPr>
        <p:spPr/>
        <p:txBody>
          <a:bodyPr/>
          <a:lstStyle/>
          <a:p>
            <a:fld id="{3C9290B1-5309-497B-A4AF-44912C034D3E}" type="slidenum">
              <a:rPr lang="en-US" smtClean="0"/>
              <a:t>18</a:t>
            </a:fld>
            <a:endParaRPr lang="en-US"/>
          </a:p>
        </p:txBody>
      </p:sp>
    </p:spTree>
    <p:extLst>
      <p:ext uri="{BB962C8B-B14F-4D97-AF65-F5344CB8AC3E}">
        <p14:creationId xmlns:p14="http://schemas.microsoft.com/office/powerpoint/2010/main" val="359356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image of appropriate LAP—be sure Identify and Analyze questions match the LAP from the appropriate video and lesson set.</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19</a:t>
            </a:fld>
            <a:endParaRPr lang="en-US"/>
          </a:p>
        </p:txBody>
      </p:sp>
    </p:spTree>
    <p:extLst>
      <p:ext uri="{BB962C8B-B14F-4D97-AF65-F5344CB8AC3E}">
        <p14:creationId xmlns:p14="http://schemas.microsoft.com/office/powerpoint/2010/main" val="393810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20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35750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a:t>
            </a:fld>
            <a:endParaRPr lang="en-US"/>
          </a:p>
        </p:txBody>
      </p:sp>
    </p:spTree>
    <p:extLst>
      <p:ext uri="{BB962C8B-B14F-4D97-AF65-F5344CB8AC3E}">
        <p14:creationId xmlns:p14="http://schemas.microsoft.com/office/powerpoint/2010/main" val="407109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21</a:t>
            </a:fld>
            <a:endParaRPr lang="en-US"/>
          </a:p>
        </p:txBody>
      </p:sp>
    </p:spTree>
    <p:extLst>
      <p:ext uri="{BB962C8B-B14F-4D97-AF65-F5344CB8AC3E}">
        <p14:creationId xmlns:p14="http://schemas.microsoft.com/office/powerpoint/2010/main" val="2617640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32</a:t>
            </a:fld>
            <a:endParaRPr lang="en-US"/>
          </a:p>
        </p:txBody>
      </p:sp>
    </p:spTree>
    <p:extLst>
      <p:ext uri="{BB962C8B-B14F-4D97-AF65-F5344CB8AC3E}">
        <p14:creationId xmlns:p14="http://schemas.microsoft.com/office/powerpoint/2010/main" val="24873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34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398897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35</a:t>
            </a:fld>
            <a:endParaRPr lang="en-US"/>
          </a:p>
        </p:txBody>
      </p:sp>
    </p:spTree>
    <p:extLst>
      <p:ext uri="{BB962C8B-B14F-4D97-AF65-F5344CB8AC3E}">
        <p14:creationId xmlns:p14="http://schemas.microsoft.com/office/powerpoint/2010/main" val="2168035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36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851697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38</a:t>
            </a:fld>
            <a:endParaRPr lang="en-US"/>
          </a:p>
        </p:txBody>
      </p:sp>
    </p:spTree>
    <p:extLst>
      <p:ext uri="{BB962C8B-B14F-4D97-AF65-F5344CB8AC3E}">
        <p14:creationId xmlns:p14="http://schemas.microsoft.com/office/powerpoint/2010/main" val="173216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D6761-AFE7-9F4D-B59A-2D4BC90CA7B8}" type="slidenum">
              <a:rPr lang="en-US" smtClean="0"/>
              <a:t>39</a:t>
            </a:fld>
            <a:endParaRPr lang="en-US"/>
          </a:p>
        </p:txBody>
      </p:sp>
    </p:spTree>
    <p:extLst>
      <p:ext uri="{BB962C8B-B14F-4D97-AF65-F5344CB8AC3E}">
        <p14:creationId xmlns:p14="http://schemas.microsoft.com/office/powerpoint/2010/main" val="13244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a:defRPr/>
            </a:pPr>
            <a:fld id="{E842B386-B601-413B-B6D9-4DF24339D9ED}" type="slidenum">
              <a:rPr lang="en-US">
                <a:solidFill>
                  <a:prstClr val="black"/>
                </a:solidFill>
                <a:latin typeface="Calibri" panose="020F0502020204030204"/>
              </a:rPr>
              <a:pPr defTabSz="465887">
                <a:defRPr/>
              </a:pPr>
              <a:t>3</a:t>
            </a:fld>
            <a:endParaRPr 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latin typeface="Arial" charset="0"/>
            </a:endParaRPr>
          </a:p>
        </p:txBody>
      </p:sp>
      <p:sp>
        <p:nvSpPr>
          <p:cNvPr id="2" name="Date Placeholder 1"/>
          <p:cNvSpPr>
            <a:spLocks noGrp="1"/>
          </p:cNvSpPr>
          <p:nvPr>
            <p:ph type="dt" idx="10"/>
          </p:nvPr>
        </p:nvSpPr>
        <p:spPr/>
        <p:txBody>
          <a:bodyPr/>
          <a:lstStyle/>
          <a:p>
            <a:pPr defTabSz="465887">
              <a:defRPr/>
            </a:pPr>
            <a:fld id="{791F6A36-12B1-4AF8-B1F5-C6823970F91E}" type="datetime1">
              <a:rPr lang="en-US">
                <a:solidFill>
                  <a:prstClr val="black"/>
                </a:solidFill>
                <a:latin typeface="Calibri" panose="020F0502020204030204"/>
              </a:rPr>
              <a:pPr defTabSz="465887">
                <a:defRPr/>
              </a:pPr>
              <a:t>3/14/24</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p:txBody>
          <a:bodyPr/>
          <a:lstStyle/>
          <a:p>
            <a:pPr defTabSz="465887">
              <a:defRPr/>
            </a:pPr>
            <a:r>
              <a:rPr lang="en-US">
                <a:solidFill>
                  <a:prstClr val="black"/>
                </a:solidFill>
                <a:latin typeface="Calibri" panose="020F0502020204030204"/>
              </a:rPr>
              <a:t>BSCS: STeLLA High School Leadership Institute</a:t>
            </a:r>
          </a:p>
        </p:txBody>
      </p:sp>
      <p:sp>
        <p:nvSpPr>
          <p:cNvPr id="4" name="Header Placeholder 3"/>
          <p:cNvSpPr>
            <a:spLocks noGrp="1"/>
          </p:cNvSpPr>
          <p:nvPr>
            <p:ph type="hdr" sz="quarter" idx="12"/>
          </p:nvPr>
        </p:nvSpPr>
        <p:spPr/>
        <p:txBody>
          <a:bodyPr/>
          <a:lstStyle/>
          <a:p>
            <a:pPr defTabSz="465887">
              <a:defRPr/>
            </a:pPr>
            <a:r>
              <a:rPr lang="en-US">
                <a:solidFill>
                  <a:prstClr val="black"/>
                </a:solidFill>
                <a:latin typeface="Calibri" panose="020F0502020204030204"/>
              </a:rPr>
              <a:t>Day 1</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14399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B2763-A6E9-4AE2-817C-183BF27EE03E}" type="slidenum">
              <a:rPr lang="en-US" smtClean="0"/>
              <a:t>4</a:t>
            </a:fld>
            <a:endParaRPr lang="en-US"/>
          </a:p>
        </p:txBody>
      </p:sp>
    </p:spTree>
    <p:extLst>
      <p:ext uri="{BB962C8B-B14F-4D97-AF65-F5344CB8AC3E}">
        <p14:creationId xmlns:p14="http://schemas.microsoft.com/office/powerpoint/2010/main" val="382845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5</a:t>
            </a:fld>
            <a:endParaRPr lang="en-US"/>
          </a:p>
        </p:txBody>
      </p:sp>
    </p:spTree>
    <p:extLst>
      <p:ext uri="{BB962C8B-B14F-4D97-AF65-F5344CB8AC3E}">
        <p14:creationId xmlns:p14="http://schemas.microsoft.com/office/powerpoint/2010/main" val="400295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53743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11808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rooms</a:t>
            </a:r>
          </a:p>
          <a:p>
            <a:r>
              <a:rPr lang="en-US" dirty="0" err="1"/>
              <a:t>Jamboard</a:t>
            </a:r>
            <a:endParaRPr lang="en-US" dirty="0"/>
          </a:p>
          <a:p>
            <a:endParaRPr lang="en-US" dirty="0"/>
          </a:p>
          <a:p>
            <a:r>
              <a:rPr lang="en-US" dirty="0"/>
              <a:t>**Slide has been updated</a:t>
            </a:r>
          </a:p>
        </p:txBody>
      </p:sp>
      <p:sp>
        <p:nvSpPr>
          <p:cNvPr id="4" name="Slide Number Placeholder 3"/>
          <p:cNvSpPr>
            <a:spLocks noGrp="1"/>
          </p:cNvSpPr>
          <p:nvPr>
            <p:ph type="sldNum" sz="quarter" idx="5"/>
          </p:nvPr>
        </p:nvSpPr>
        <p:spPr/>
        <p:txBody>
          <a:bodyPr/>
          <a:lstStyle/>
          <a:p>
            <a:fld id="{F9FB2763-A6E9-4AE2-817C-183BF27EE03E}" type="slidenum">
              <a:rPr lang="en-US" smtClean="0"/>
              <a:t>8</a:t>
            </a:fld>
            <a:endParaRPr lang="en-US"/>
          </a:p>
        </p:txBody>
      </p:sp>
    </p:spTree>
    <p:extLst>
      <p:ext uri="{BB962C8B-B14F-4D97-AF65-F5344CB8AC3E}">
        <p14:creationId xmlns:p14="http://schemas.microsoft.com/office/powerpoint/2010/main" val="228818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Jigsaw</a:t>
            </a:r>
          </a:p>
        </p:txBody>
      </p:sp>
      <p:sp>
        <p:nvSpPr>
          <p:cNvPr id="4" name="Header Placeholder 3"/>
          <p:cNvSpPr>
            <a:spLocks noGrp="1"/>
          </p:cNvSpPr>
          <p:nvPr>
            <p:ph type="hdr" sz="quarter" idx="10"/>
          </p:nvPr>
        </p:nvSpPr>
        <p:spPr/>
        <p:txBody>
          <a:bodyPr/>
          <a:lstStyle/>
          <a:p>
            <a:r>
              <a:rPr lang="en-US"/>
              <a:t>BSCS</a:t>
            </a:r>
          </a:p>
        </p:txBody>
      </p:sp>
      <p:sp>
        <p:nvSpPr>
          <p:cNvPr id="5" name="Date Placeholder 4"/>
          <p:cNvSpPr>
            <a:spLocks noGrp="1"/>
          </p:cNvSpPr>
          <p:nvPr>
            <p:ph type="dt" idx="11"/>
          </p:nvPr>
        </p:nvSpPr>
        <p:spPr/>
        <p:txBody>
          <a:bodyPr/>
          <a:lstStyle/>
          <a:p>
            <a:r>
              <a:rPr lang="en-US"/>
              <a:t>8/2/2016</a:t>
            </a:r>
          </a:p>
        </p:txBody>
      </p:sp>
      <p:sp>
        <p:nvSpPr>
          <p:cNvPr id="6" name="Footer Placeholder 5"/>
          <p:cNvSpPr>
            <a:spLocks noGrp="1"/>
          </p:cNvSpPr>
          <p:nvPr>
            <p:ph type="ftr" sz="quarter" idx="12"/>
          </p:nvPr>
        </p:nvSpPr>
        <p:spPr/>
        <p:txBody>
          <a:bodyPr/>
          <a:lstStyle/>
          <a:p>
            <a:r>
              <a:rPr lang="en-US"/>
              <a:t>MNSTL: Day 1 Opening</a:t>
            </a:r>
          </a:p>
        </p:txBody>
      </p:sp>
      <p:sp>
        <p:nvSpPr>
          <p:cNvPr id="7" name="Slide Number Placeholder 6"/>
          <p:cNvSpPr>
            <a:spLocks noGrp="1"/>
          </p:cNvSpPr>
          <p:nvPr>
            <p:ph type="sldNum" sz="quarter" idx="13"/>
          </p:nvPr>
        </p:nvSpPr>
        <p:spPr/>
        <p:txBody>
          <a:bodyPr/>
          <a:lstStyle/>
          <a:p>
            <a:fld id="{B0D57AFD-26C1-42A5-8821-D7F000601906}" type="slidenum">
              <a:rPr lang="en-US" smtClean="0"/>
              <a:t>9</a:t>
            </a:fld>
            <a:endParaRPr lang="en-US"/>
          </a:p>
        </p:txBody>
      </p:sp>
    </p:spTree>
    <p:extLst>
      <p:ext uri="{BB962C8B-B14F-4D97-AF65-F5344CB8AC3E}">
        <p14:creationId xmlns:p14="http://schemas.microsoft.com/office/powerpoint/2010/main" val="178059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p:nvPr>
        </p:nvSpPr>
        <p:spPr>
          <a:xfrm>
            <a:off x="679391" y="2543286"/>
            <a:ext cx="7785219" cy="441693"/>
          </a:xfrm>
          <a:prstGeom prst="rect">
            <a:avLst/>
          </a:prstGeom>
        </p:spPr>
        <p:txBody>
          <a:bodyPr anchor="b"/>
          <a:lstStyle>
            <a:lvl1pPr>
              <a:defRPr sz="3600" b="1">
                <a:latin typeface="+mn-lt"/>
              </a:defRPr>
            </a:lvl1pPr>
          </a:lstStyle>
          <a:p>
            <a:r>
              <a:rPr lang="en-US" dirty="0"/>
              <a:t>Click to edit Master title style</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79391" y="3220213"/>
            <a:ext cx="7785219" cy="247849"/>
          </a:xfrm>
          <a:prstGeom prst="rect">
            <a:avLst/>
          </a:prstGeom>
        </p:spPr>
        <p:txBody>
          <a:bodyPr anchor="b"/>
          <a:lstStyle>
            <a:lvl1pPr marL="0" indent="0">
              <a:buNone/>
              <a:defRPr sz="14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79391" y="2829821"/>
            <a:ext cx="7785219" cy="315032"/>
          </a:xfrm>
          <a:prstGeom prst="rect">
            <a:avLst/>
          </a:prstGeom>
        </p:spPr>
        <p:txBody>
          <a:bodyPr anchor="t"/>
          <a:lstStyle>
            <a:lvl1pPr marL="0" indent="0">
              <a:buNone/>
              <a:tabLst>
                <a:tab pos="803275" algn="l"/>
              </a:tabLst>
              <a:defRPr sz="2400">
                <a:solidFill>
                  <a:schemeClr val="bg2"/>
                </a:solidFill>
                <a:latin typeface="+mn-lt"/>
              </a:defRPr>
            </a:lvl1pPr>
            <a:lvl2pPr marL="457200" indent="0">
              <a:buNone/>
              <a:defRPr/>
            </a:lvl2pPr>
          </a:lstStyle>
          <a:p>
            <a:pPr lvl="0"/>
            <a:r>
              <a:rPr lang="en-US" dirty="0"/>
              <a:t>Click to edit sub-title</a:t>
            </a:r>
          </a:p>
        </p:txBody>
      </p:sp>
      <p:cxnSp>
        <p:nvCxnSpPr>
          <p:cNvPr id="8" name="Straight Connector 7">
            <a:extLst>
              <a:ext uri="{FF2B5EF4-FFF2-40B4-BE49-F238E27FC236}">
                <a16:creationId xmlns:a16="http://schemas.microsoft.com/office/drawing/2014/main" id="{ED883271-3E62-47BA-8291-FE051EBC25AF}"/>
              </a:ext>
            </a:extLst>
          </p:cNvPr>
          <p:cNvCxnSpPr>
            <a:cxnSpLocks/>
          </p:cNvCxnSpPr>
          <p:nvPr userDrawn="1"/>
        </p:nvCxnSpPr>
        <p:spPr>
          <a:xfrm>
            <a:off x="679391" y="1114679"/>
            <a:ext cx="77852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73EC860-FC9D-4C3C-A140-FFD6BD5DACF0}"/>
              </a:ext>
            </a:extLst>
          </p:cNvPr>
          <p:cNvSpPr>
            <a:spLocks noGrp="1"/>
          </p:cNvSpPr>
          <p:nvPr>
            <p:ph type="body" sz="quarter" idx="13" hasCustomPrompt="1"/>
          </p:nvPr>
        </p:nvSpPr>
        <p:spPr>
          <a:xfrm>
            <a:off x="0" y="1097306"/>
            <a:ext cx="9144000" cy="540247"/>
          </a:xfrm>
          <a:prstGeom prst="rect">
            <a:avLst/>
          </a:prstGeom>
        </p:spPr>
        <p:txBody>
          <a:bodyPr anchor="t"/>
          <a:lstStyle>
            <a:lvl1pPr marL="0" indent="0" algn="ctr">
              <a:buNone/>
              <a:defRPr sz="1300">
                <a:solidFill>
                  <a:schemeClr val="bg1"/>
                </a:solidFill>
                <a:latin typeface="Myriad Pro Light" panose="020B0403030403020204" pitchFamily="34" charset="0"/>
              </a:defRPr>
            </a:lvl1pPr>
            <a:lvl2pPr marL="457200" indent="0">
              <a:buNone/>
              <a:defRPr/>
            </a:lvl2pPr>
          </a:lstStyle>
          <a:p>
            <a:r>
              <a:rPr lang="en-US" dirty="0"/>
              <a:t>Transforming Science Education Through Research-Driven Innovation</a:t>
            </a:r>
          </a:p>
        </p:txBody>
      </p:sp>
    </p:spTree>
    <p:extLst>
      <p:ext uri="{BB962C8B-B14F-4D97-AF65-F5344CB8AC3E}">
        <p14:creationId xmlns:p14="http://schemas.microsoft.com/office/powerpoint/2010/main" val="101652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1CDCAD-C696-4543-9C72-D0A9145795F8}" type="datetime1">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7649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217871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56317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30"/>
            <a:ext cx="7886700" cy="507439"/>
          </a:xfrm>
          <a:prstGeom prst="rect">
            <a:avLst/>
          </a:prstGeom>
        </p:spPr>
        <p:txBody>
          <a:bodyPr/>
          <a:lstStyle>
            <a:lvl1pPr>
              <a:defRPr sz="3200" b="1">
                <a:solidFill>
                  <a:schemeClr val="tx1"/>
                </a:solidFill>
                <a:latin typeface="Calibri" panose="020F0502020204030204" pitchFamily="34" charset="0"/>
              </a:defRPr>
            </a:lvl1pPr>
          </a:lstStyle>
          <a:p>
            <a:r>
              <a:rPr lang="en-US" dirty="0"/>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61"/>
            <a:ext cx="3867150" cy="4628949"/>
          </a:xfrm>
          <a:prstGeom prst="rect">
            <a:avLst/>
          </a:prstGeom>
        </p:spPr>
        <p:txBody>
          <a:bodyPr/>
          <a:lstStyle>
            <a:lvl1pPr>
              <a:lnSpc>
                <a:spcPct val="100000"/>
              </a:lnSpc>
              <a:spcBef>
                <a:spcPts val="0"/>
              </a:spcBef>
              <a:spcAft>
                <a:spcPts val="450"/>
              </a:spcAft>
              <a:defRPr>
                <a:solidFill>
                  <a:srgbClr val="000000"/>
                </a:solidFill>
                <a:latin typeface="Calibri" panose="020F0502020204030204" pitchFamily="34" charset="0"/>
              </a:defRPr>
            </a:lvl1pPr>
            <a:lvl2pPr>
              <a:lnSpc>
                <a:spcPct val="100000"/>
              </a:lnSpc>
              <a:spcBef>
                <a:spcPts val="0"/>
              </a:spcBef>
              <a:spcAft>
                <a:spcPts val="450"/>
              </a:spcAft>
              <a:defRPr>
                <a:solidFill>
                  <a:srgbClr val="000000"/>
                </a:solidFill>
                <a:latin typeface="Calibri" panose="020F0502020204030204" pitchFamily="34" charset="0"/>
              </a:defRPr>
            </a:lvl2pPr>
            <a:lvl3pPr>
              <a:lnSpc>
                <a:spcPct val="100000"/>
              </a:lnSpc>
              <a:spcBef>
                <a:spcPts val="0"/>
              </a:spcBef>
              <a:spcAft>
                <a:spcPts val="450"/>
              </a:spcAft>
              <a:defRPr>
                <a:solidFill>
                  <a:srgbClr val="000000"/>
                </a:solidFill>
                <a:latin typeface="Calibri" panose="020F0502020204030204" pitchFamily="34" charset="0"/>
              </a:defRPr>
            </a:lvl3pPr>
            <a:lvl4pPr>
              <a:lnSpc>
                <a:spcPct val="100000"/>
              </a:lnSpc>
              <a:spcBef>
                <a:spcPts val="0"/>
              </a:spcBef>
              <a:spcAft>
                <a:spcPts val="450"/>
              </a:spcAft>
              <a:defRPr>
                <a:solidFill>
                  <a:srgbClr val="000000"/>
                </a:solidFill>
                <a:latin typeface="Calibri" panose="020F0502020204030204" pitchFamily="34" charset="0"/>
              </a:defRPr>
            </a:lvl4pPr>
            <a:lvl5pPr>
              <a:lnSpc>
                <a:spcPct val="100000"/>
              </a:lnSpc>
              <a:spcBef>
                <a:spcPts val="0"/>
              </a:spcBef>
              <a:spcAft>
                <a:spcPts val="450"/>
              </a:spcAft>
              <a:defRPr>
                <a:solidFill>
                  <a:srgbClr val="000000"/>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61"/>
            <a:ext cx="3867150" cy="4628949"/>
          </a:xfrm>
          <a:prstGeom prst="rect">
            <a:avLst/>
          </a:prstGeom>
        </p:spPr>
        <p:txBody>
          <a:bodyPr/>
          <a:lstStyle>
            <a:lvl1pPr>
              <a:lnSpc>
                <a:spcPct val="100000"/>
              </a:lnSpc>
              <a:spcBef>
                <a:spcPts val="0"/>
              </a:spcBef>
              <a:spcAft>
                <a:spcPts val="450"/>
              </a:spcAft>
              <a:defRPr>
                <a:solidFill>
                  <a:srgbClr val="000000"/>
                </a:solidFill>
                <a:latin typeface="+mn-lt"/>
              </a:defRPr>
            </a:lvl1pPr>
            <a:lvl2pPr>
              <a:lnSpc>
                <a:spcPct val="100000"/>
              </a:lnSpc>
              <a:spcBef>
                <a:spcPts val="0"/>
              </a:spcBef>
              <a:spcAft>
                <a:spcPts val="450"/>
              </a:spcAft>
              <a:defRPr>
                <a:solidFill>
                  <a:srgbClr val="000000"/>
                </a:solidFill>
                <a:latin typeface="+mn-lt"/>
              </a:defRPr>
            </a:lvl2pPr>
            <a:lvl3pPr>
              <a:lnSpc>
                <a:spcPct val="100000"/>
              </a:lnSpc>
              <a:spcBef>
                <a:spcPts val="0"/>
              </a:spcBef>
              <a:spcAft>
                <a:spcPts val="450"/>
              </a:spcAft>
              <a:defRPr>
                <a:solidFill>
                  <a:srgbClr val="000000"/>
                </a:solidFill>
                <a:latin typeface="+mn-lt"/>
              </a:defRPr>
            </a:lvl3pPr>
            <a:lvl4pPr>
              <a:lnSpc>
                <a:spcPct val="100000"/>
              </a:lnSpc>
              <a:spcBef>
                <a:spcPts val="0"/>
              </a:spcBef>
              <a:spcAft>
                <a:spcPts val="450"/>
              </a:spcAft>
              <a:defRPr>
                <a:solidFill>
                  <a:srgbClr val="000000"/>
                </a:solidFill>
                <a:latin typeface="+mn-lt"/>
              </a:defRPr>
            </a:lvl4pPr>
            <a:lvl5pPr>
              <a:lnSpc>
                <a:spcPct val="100000"/>
              </a:lnSpc>
              <a:spcBef>
                <a:spcPts val="0"/>
              </a:spcBef>
              <a:spcAft>
                <a:spcPts val="450"/>
              </a:spcAft>
              <a:defRPr>
                <a:solidFill>
                  <a:srgbClr val="000000"/>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6032B8D2-1B23-416F-8452-40F7856CB95E}"/>
              </a:ext>
            </a:extLst>
          </p:cNvPr>
          <p:cNvCxnSpPr>
            <a:cxnSpLocks/>
          </p:cNvCxnSpPr>
          <p:nvPr userDrawn="1"/>
        </p:nvCxnSpPr>
        <p:spPr>
          <a:xfrm>
            <a:off x="692937" y="945494"/>
            <a:ext cx="7758130" cy="0"/>
          </a:xfrm>
          <a:prstGeom prst="line">
            <a:avLst/>
          </a:prstGeom>
          <a:noFill/>
          <a:ln w="19050" cap="flat" cmpd="sng" algn="ctr">
            <a:solidFill>
              <a:srgbClr val="FAAD6D"/>
            </a:solidFill>
            <a:prstDash val="solid"/>
            <a:miter lim="800000"/>
          </a:ln>
          <a:effectLst/>
        </p:spPr>
      </p:cxnSp>
      <p:pic>
        <p:nvPicPr>
          <p:cNvPr id="11" name="Picture 10">
            <a:extLst>
              <a:ext uri="{FF2B5EF4-FFF2-40B4-BE49-F238E27FC236}">
                <a16:creationId xmlns:a16="http://schemas.microsoft.com/office/drawing/2014/main" id="{65575673-42B3-4D2B-A7F2-AA3C0A407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032" y="6266593"/>
            <a:ext cx="1021034" cy="375626"/>
          </a:xfrm>
          <a:prstGeom prst="rect">
            <a:avLst/>
          </a:prstGeom>
        </p:spPr>
      </p:pic>
    </p:spTree>
    <p:extLst>
      <p:ext uri="{BB962C8B-B14F-4D97-AF65-F5344CB8AC3E}">
        <p14:creationId xmlns:p14="http://schemas.microsoft.com/office/powerpoint/2010/main" val="390057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06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4">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Logo&#10;&#10;Description automatically generated">
            <a:extLst>
              <a:ext uri="{FF2B5EF4-FFF2-40B4-BE49-F238E27FC236}">
                <a16:creationId xmlns:a16="http://schemas.microsoft.com/office/drawing/2014/main" id="{4614A090-640F-FA4D-B1E1-5DE60F8DE108}"/>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0183236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827ABDEE-C6DF-5F0F-3A22-E03B9155E323}"/>
              </a:ext>
            </a:extLst>
          </p:cNvPr>
          <p:cNvSpPr>
            <a:spLocks noGrp="1"/>
          </p:cNvSpPr>
          <p:nvPr>
            <p:ph idx="1"/>
          </p:nvPr>
        </p:nvSpPr>
        <p:spPr>
          <a:xfrm>
            <a:off x="2901951" y="864108"/>
            <a:ext cx="5486400" cy="5120640"/>
          </a:xfrm>
          <a:prstGeom prst="rect">
            <a:avLst/>
          </a:prstGeom>
        </p:spPr>
        <p:txBody>
          <a:bodyPr vert="horz" lIns="91440" tIns="45720" rIns="91440" bIns="45720" rtlCol="0" anchor="ct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029502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15734" cy="2743200"/>
          </a:xfrm>
        </p:spPr>
        <p:txBody>
          <a:bodyPr anchor="b">
            <a:normAutofit/>
          </a:bodyPr>
          <a:lstStyle>
            <a:lvl1pPr>
              <a:defRPr sz="5400" b="1" spc="-10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3613151"/>
            <a:ext cx="7015734"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2739D9FD-B1C9-684E-8973-BF3FDEBB0C48}"/>
              </a:ext>
            </a:extLst>
          </p:cNvPr>
          <p:cNvSpPr/>
          <p:nvPr/>
        </p:nvSpPr>
        <p:spPr>
          <a:xfrm>
            <a:off x="1" y="685800"/>
            <a:ext cx="457199"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25933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9EADE5A-31E0-44A6-8365-1C25B1B2659B}" type="datetime1">
              <a:rPr lang="en-US" smtClean="0"/>
              <a:t>3/14/24</a:t>
            </a:fld>
            <a:endParaRPr lang="en-US"/>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75551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685801"/>
            <a:ext cx="2606040" cy="1150958"/>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3/14/24</a:t>
            </a:fld>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15168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EADE5A-31E0-44A6-8365-1C25B1B2659B}" type="datetime1">
              <a:rPr lang="en-US" smtClean="0"/>
              <a:t>3/14/24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dirty="0"/>
          </a:p>
        </p:txBody>
      </p:sp>
    </p:spTree>
    <p:extLst>
      <p:ext uri="{BB962C8B-B14F-4D97-AF65-F5344CB8AC3E}">
        <p14:creationId xmlns:p14="http://schemas.microsoft.com/office/powerpoint/2010/main" val="162078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3/14/24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8875419"/>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16017-14D2-AA4A-A4D5-00E73FBB99F7}" type="datetimeFigureOut">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860240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800"/>
            </a:lvl1pPr>
            <a:lvl2pPr>
              <a:defRPr sz="2000"/>
            </a:lvl2pPr>
            <a:lvl3pPr>
              <a:defRPr sz="18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294681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Tree>
    <p:extLst>
      <p:ext uri="{BB962C8B-B14F-4D97-AF65-F5344CB8AC3E}">
        <p14:creationId xmlns:p14="http://schemas.microsoft.com/office/powerpoint/2010/main" val="189496030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2212949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9158306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mparison Layout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0E47A-C020-DE60-A9E7-5017913F04CD}"/>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3BB2CDF0-186F-85D3-4021-B432EDAC17F8}"/>
              </a:ext>
            </a:extLst>
          </p:cNvPr>
          <p:cNvSpPr>
            <a:spLocks noGrp="1"/>
          </p:cNvSpPr>
          <p:nvPr>
            <p:ph type="ftr" sz="quarter" idx="11"/>
          </p:nvPr>
        </p:nvSpPr>
        <p:spPr/>
        <p:txBody>
          <a:bodyPr/>
          <a:lstStyle/>
          <a:p>
            <a:endParaRPr lang="en-US"/>
          </a:p>
        </p:txBody>
      </p:sp>
      <p:sp>
        <p:nvSpPr>
          <p:cNvPr id="5" name="Text Placeholder 2">
            <a:extLst>
              <a:ext uri="{FF2B5EF4-FFF2-40B4-BE49-F238E27FC236}">
                <a16:creationId xmlns:a16="http://schemas.microsoft.com/office/drawing/2014/main" id="{CF24C346-A28C-C8E4-B39C-8E98C0EA49D1}"/>
              </a:ext>
            </a:extLst>
          </p:cNvPr>
          <p:cNvSpPr>
            <a:spLocks noGrp="1"/>
          </p:cNvSpPr>
          <p:nvPr>
            <p:ph type="body" idx="1"/>
          </p:nvPr>
        </p:nvSpPr>
        <p:spPr>
          <a:xfrm>
            <a:off x="627460" y="2048843"/>
            <a:ext cx="3868340"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3">
            <a:extLst>
              <a:ext uri="{FF2B5EF4-FFF2-40B4-BE49-F238E27FC236}">
                <a16:creationId xmlns:a16="http://schemas.microsoft.com/office/drawing/2014/main" id="{BA8942DF-8257-C512-F1F9-41E2E522FC73}"/>
              </a:ext>
            </a:extLst>
          </p:cNvPr>
          <p:cNvSpPr>
            <a:spLocks noGrp="1"/>
          </p:cNvSpPr>
          <p:nvPr>
            <p:ph sz="half" idx="2"/>
          </p:nvPr>
        </p:nvSpPr>
        <p:spPr>
          <a:xfrm>
            <a:off x="629842" y="2971800"/>
            <a:ext cx="3868340"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64B5BCDA-6E9E-66AA-6037-0B4BE9E9B891}"/>
              </a:ext>
            </a:extLst>
          </p:cNvPr>
          <p:cNvSpPr>
            <a:spLocks noGrp="1"/>
          </p:cNvSpPr>
          <p:nvPr>
            <p:ph type="body" sz="quarter" idx="3"/>
          </p:nvPr>
        </p:nvSpPr>
        <p:spPr>
          <a:xfrm>
            <a:off x="4629150" y="2048843"/>
            <a:ext cx="3887391"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5">
            <a:extLst>
              <a:ext uri="{FF2B5EF4-FFF2-40B4-BE49-F238E27FC236}">
                <a16:creationId xmlns:a16="http://schemas.microsoft.com/office/drawing/2014/main" id="{88DB153D-2DC3-4BCA-D213-379FD9BE00B7}"/>
              </a:ext>
            </a:extLst>
          </p:cNvPr>
          <p:cNvSpPr>
            <a:spLocks noGrp="1"/>
          </p:cNvSpPr>
          <p:nvPr>
            <p:ph sz="quarter" idx="4"/>
          </p:nvPr>
        </p:nvSpPr>
        <p:spPr>
          <a:xfrm>
            <a:off x="4629150" y="2971800"/>
            <a:ext cx="3887391"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F5017C6-A274-3584-1B86-A5B69C16F11A}"/>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748A5EF-8972-08B4-0F90-97A73A6AE259}"/>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E8C92A13-3809-01EC-3FD2-4802A19F2E40}"/>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11" name="Title 1">
            <a:extLst>
              <a:ext uri="{FF2B5EF4-FFF2-40B4-BE49-F238E27FC236}">
                <a16:creationId xmlns:a16="http://schemas.microsoft.com/office/drawing/2014/main" id="{9B07BD32-C2DD-0295-168C-924B2016915D}"/>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691377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Only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4872B863-9A62-9D0D-BF3E-435D37FBE54F}"/>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D32BD13-F1CD-2655-AD2C-1E9D0EEAA5A0}"/>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84AB93CE-8921-2C09-4AED-6B7964F82F7E}"/>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2" name="Title 1">
            <a:extLst>
              <a:ext uri="{FF2B5EF4-FFF2-40B4-BE49-F238E27FC236}">
                <a16:creationId xmlns:a16="http://schemas.microsoft.com/office/drawing/2014/main" id="{9A951DF1-A573-65B1-56E7-AAE29EFBC853}"/>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5401427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Research presention 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F4E0E83A-50AE-80E5-3345-3435C6C4586A}"/>
              </a:ext>
            </a:extLst>
          </p:cNvPr>
          <p:cNvSpPr>
            <a:spLocks noGrp="1"/>
          </p:cNvSpPr>
          <p:nvPr>
            <p:ph idx="1"/>
          </p:nvPr>
        </p:nvSpPr>
        <p:spPr>
          <a:xfrm>
            <a:off x="457200" y="228601"/>
            <a:ext cx="8229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5A4A7BD-65A9-1C7C-FB92-0218423C52D9}"/>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5047158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Research presention no title 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4778AB91-A682-7F17-FEC5-65EC4BEAF723}"/>
              </a:ext>
            </a:extLst>
          </p:cNvPr>
          <p:cNvSpPr>
            <a:spLocks noGrp="1"/>
          </p:cNvSpPr>
          <p:nvPr>
            <p:ph sz="half" idx="1"/>
          </p:nvPr>
        </p:nvSpPr>
        <p:spPr>
          <a:xfrm>
            <a:off x="457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008BDA23-EDBF-8B42-A4DC-AD22A9D400EC}"/>
              </a:ext>
            </a:extLst>
          </p:cNvPr>
          <p:cNvSpPr>
            <a:spLocks noGrp="1"/>
          </p:cNvSpPr>
          <p:nvPr>
            <p:ph sz="half" idx="2"/>
          </p:nvPr>
        </p:nvSpPr>
        <p:spPr>
          <a:xfrm>
            <a:off x="5029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0992917-D77A-8B37-F3EF-1700F5D41D55}"/>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476589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Body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p:nvPr>
        </p:nvSpPr>
        <p:spPr>
          <a:xfrm>
            <a:off x="628650" y="459466"/>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287613"/>
            <a:ext cx="7886700" cy="4629093"/>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6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F0A710DF-67E4-CDFA-814E-3D81E8543E06}"/>
              </a:ext>
            </a:extLst>
          </p:cNvPr>
          <p:cNvSpPr>
            <a:spLocks noGrp="1"/>
          </p:cNvSpPr>
          <p:nvPr>
            <p:ph sz="half" idx="1"/>
          </p:nvPr>
        </p:nvSpPr>
        <p:spPr>
          <a:xfrm>
            <a:off x="2900934"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26DA0391-58A8-044B-AED3-EB6EFF71C13E}"/>
              </a:ext>
            </a:extLst>
          </p:cNvPr>
          <p:cNvSpPr>
            <a:spLocks noGrp="1"/>
          </p:cNvSpPr>
          <p:nvPr>
            <p:ph sz="half" idx="12"/>
          </p:nvPr>
        </p:nvSpPr>
        <p:spPr>
          <a:xfrm>
            <a:off x="5863590"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511154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w/titl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D63FC0FE-AD08-F1F4-ED14-6BE5A23167B3}"/>
              </a:ext>
            </a:extLst>
          </p:cNvPr>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Content Placeholder 3">
            <a:extLst>
              <a:ext uri="{FF2B5EF4-FFF2-40B4-BE49-F238E27FC236}">
                <a16:creationId xmlns:a16="http://schemas.microsoft.com/office/drawing/2014/main" id="{933E0B12-985B-CD63-10A2-B08D28FC8277}"/>
              </a:ext>
            </a:extLst>
          </p:cNvPr>
          <p:cNvSpPr>
            <a:spLocks noGrp="1"/>
          </p:cNvSpPr>
          <p:nvPr>
            <p:ph sz="half" idx="12"/>
          </p:nvPr>
        </p:nvSpPr>
        <p:spPr>
          <a:xfrm>
            <a:off x="2900934"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C508AEAE-0465-1085-2826-8C7AEA1F415D}"/>
              </a:ext>
            </a:extLst>
          </p:cNvPr>
          <p:cNvSpPr>
            <a:spLocks noGrp="1"/>
          </p:cNvSpPr>
          <p:nvPr>
            <p:ph type="body" sz="quarter" idx="3"/>
          </p:nvPr>
        </p:nvSpPr>
        <p:spPr>
          <a:xfrm>
            <a:off x="5863847" y="685801"/>
            <a:ext cx="2606040" cy="1150957"/>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5">
            <a:extLst>
              <a:ext uri="{FF2B5EF4-FFF2-40B4-BE49-F238E27FC236}">
                <a16:creationId xmlns:a16="http://schemas.microsoft.com/office/drawing/2014/main" id="{6E3E8EFE-5761-E017-4FE8-801C91B6F5CA}"/>
              </a:ext>
            </a:extLst>
          </p:cNvPr>
          <p:cNvSpPr>
            <a:spLocks noGrp="1"/>
          </p:cNvSpPr>
          <p:nvPr>
            <p:ph sz="quarter" idx="4"/>
          </p:nvPr>
        </p:nvSpPr>
        <p:spPr>
          <a:xfrm>
            <a:off x="5863847"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925467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03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CFD-BA4E-4157-9E3C-9AE7B130789A}"/>
              </a:ext>
            </a:extLst>
          </p:cNvPr>
          <p:cNvSpPr>
            <a:spLocks noGrp="1"/>
          </p:cNvSpPr>
          <p:nvPr>
            <p:ph type="title"/>
          </p:nvPr>
        </p:nvSpPr>
        <p:spPr>
          <a:xfrm>
            <a:off x="628650" y="365126"/>
            <a:ext cx="7886700" cy="507439"/>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2CA0642-08D1-48E1-ACE7-BF8D7C497BE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806165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330572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nclus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41A6AF-592B-0363-14C6-75EADF857589}"/>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22F25F78-38D5-9BF8-C7F5-B8753861091F}"/>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78FDE4EB-B4A8-5BBA-E9B3-5E745A5B8D88}"/>
              </a:ext>
            </a:extLst>
          </p:cNvPr>
          <p:cNvSpPr/>
          <p:nvPr userDrawn="1"/>
        </p:nvSpPr>
        <p:spPr>
          <a:xfrm>
            <a:off x="0" y="1"/>
            <a:ext cx="17590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11" name="Title 1">
            <a:extLst>
              <a:ext uri="{FF2B5EF4-FFF2-40B4-BE49-F238E27FC236}">
                <a16:creationId xmlns:a16="http://schemas.microsoft.com/office/drawing/2014/main" id="{D4C61DC9-DEB2-FEC8-6108-6B6A00D2A923}"/>
              </a:ext>
            </a:extLst>
          </p:cNvPr>
          <p:cNvSpPr>
            <a:spLocks noGrp="1"/>
          </p:cNvSpPr>
          <p:nvPr>
            <p:ph type="title" hasCustomPrompt="1"/>
          </p:nvPr>
        </p:nvSpPr>
        <p:spPr>
          <a:xfrm>
            <a:off x="457200" y="5715000"/>
            <a:ext cx="8229600" cy="457200"/>
          </a:xfrm>
        </p:spPr>
        <p:txBody>
          <a:bodyPr anchor="b">
            <a:normAutofit/>
          </a:bodyPr>
          <a:lstStyle>
            <a:lvl1pPr algn="ctr">
              <a:lnSpc>
                <a:spcPct val="100000"/>
              </a:lnSpc>
              <a:defRPr sz="2100" b="0" spc="-75" baseline="0">
                <a:solidFill>
                  <a:schemeClr val="tx2"/>
                </a:solidFill>
              </a:defRPr>
            </a:lvl1pPr>
          </a:lstStyle>
          <a:p>
            <a:r>
              <a:rPr lang="en-US" dirty="0"/>
              <a:t>Presenter contact info</a:t>
            </a:r>
          </a:p>
        </p:txBody>
      </p:sp>
      <p:sp>
        <p:nvSpPr>
          <p:cNvPr id="22" name="Text Placeholder 21">
            <a:extLst>
              <a:ext uri="{FF2B5EF4-FFF2-40B4-BE49-F238E27FC236}">
                <a16:creationId xmlns:a16="http://schemas.microsoft.com/office/drawing/2014/main" id="{7DA8400F-FE9E-8A09-A56C-CFC79BF0DEFA}"/>
              </a:ext>
            </a:extLst>
          </p:cNvPr>
          <p:cNvSpPr>
            <a:spLocks noGrp="1"/>
          </p:cNvSpPr>
          <p:nvPr>
            <p:ph type="body" sz="quarter" idx="12" hasCustomPrompt="1"/>
          </p:nvPr>
        </p:nvSpPr>
        <p:spPr>
          <a:xfrm>
            <a:off x="457200" y="228600"/>
            <a:ext cx="8229600" cy="1828800"/>
          </a:xfrm>
        </p:spPr>
        <p:txBody>
          <a:bodyPr>
            <a:noAutofit/>
          </a:bodyPr>
          <a:lstStyle>
            <a:lvl1pPr marL="0" indent="0" algn="ctr">
              <a:buNone/>
              <a:defRPr sz="4050" b="1">
                <a:solidFill>
                  <a:schemeClr val="accent1"/>
                </a:solidFill>
              </a:defRPr>
            </a:lvl1pPr>
          </a:lstStyle>
          <a:p>
            <a:pPr lvl="0"/>
            <a:r>
              <a:rPr lang="en-US" dirty="0"/>
              <a:t>Conclusion (thank you, questions?, </a:t>
            </a:r>
            <a:r>
              <a:rPr lang="en-US" dirty="0" err="1"/>
              <a:t>etc</a:t>
            </a:r>
            <a:r>
              <a:rPr lang="en-US" dirty="0"/>
              <a:t>)</a:t>
            </a:r>
          </a:p>
        </p:txBody>
      </p:sp>
      <p:pic>
        <p:nvPicPr>
          <p:cNvPr id="7" name="Picture 6" descr="Graphical user interface, text, application, chat or text message">
            <a:extLst>
              <a:ext uri="{FF2B5EF4-FFF2-40B4-BE49-F238E27FC236}">
                <a16:creationId xmlns:a16="http://schemas.microsoft.com/office/drawing/2014/main" id="{09082D56-4BFE-E60E-BB8E-9D3D2B6E5995}"/>
              </a:ext>
            </a:extLst>
          </p:cNvPr>
          <p:cNvPicPr>
            <a:picLocks noChangeAspect="1"/>
          </p:cNvPicPr>
          <p:nvPr userDrawn="1"/>
        </p:nvPicPr>
        <p:blipFill>
          <a:blip r:embed="rId2"/>
          <a:stretch>
            <a:fillRect/>
          </a:stretch>
        </p:blipFill>
        <p:spPr>
          <a:xfrm>
            <a:off x="1632700" y="1556889"/>
            <a:ext cx="6342901" cy="4017272"/>
          </a:xfrm>
          <a:prstGeom prst="rect">
            <a:avLst/>
          </a:prstGeom>
        </p:spPr>
      </p:pic>
      <p:pic>
        <p:nvPicPr>
          <p:cNvPr id="2" name="Picture 1" descr="Logo&#10;&#10;Description automatically generated">
            <a:extLst>
              <a:ext uri="{FF2B5EF4-FFF2-40B4-BE49-F238E27FC236}">
                <a16:creationId xmlns:a16="http://schemas.microsoft.com/office/drawing/2014/main" id="{8C677286-2203-8A89-F2D6-88A71EC0A110}"/>
              </a:ext>
            </a:extLst>
          </p:cNvPr>
          <p:cNvPicPr>
            <a:picLocks noChangeAspect="1"/>
          </p:cNvPicPr>
          <p:nvPr userDrawn="1"/>
        </p:nvPicPr>
        <p:blipFill>
          <a:blip r:embed="rId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46221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Body - two lin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627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CFD-BA4E-4157-9E3C-9AE7B130789A}"/>
              </a:ext>
            </a:extLst>
          </p:cNvPr>
          <p:cNvSpPr>
            <a:spLocks noGrp="1"/>
          </p:cNvSpPr>
          <p:nvPr>
            <p:ph type="title"/>
          </p:nvPr>
        </p:nvSpPr>
        <p:spPr>
          <a:xfrm>
            <a:off x="628650" y="365126"/>
            <a:ext cx="7886700" cy="507439"/>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2CA0642-08D1-48E1-ACE7-BF8D7C497BE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135019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Body - two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D95510C-3806-4652-848B-F26519286C42}"/>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8" name="Straight Connector 7">
            <a:extLst>
              <a:ext uri="{FF2B5EF4-FFF2-40B4-BE49-F238E27FC236}">
                <a16:creationId xmlns:a16="http://schemas.microsoft.com/office/drawing/2014/main" id="{252D96B1-6B68-4216-B73C-219B0DEE530B}"/>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49114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395-AE3F-4904-B873-9A418376EF9F}"/>
              </a:ext>
            </a:extLst>
          </p:cNvPr>
          <p:cNvSpPr>
            <a:spLocks noGrp="1"/>
          </p:cNvSpPr>
          <p:nvPr>
            <p:ph type="title"/>
          </p:nvPr>
        </p:nvSpPr>
        <p:spPr>
          <a:xfrm>
            <a:off x="630238" y="365125"/>
            <a:ext cx="7886700" cy="555251"/>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284941"/>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1704231"/>
            <a:ext cx="3868737"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284941"/>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1704231"/>
            <a:ext cx="3887788"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E04186E-A9D1-40C2-936A-05AB197194A9}"/>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63645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 Body - two lin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691354"/>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2110645"/>
            <a:ext cx="3868737"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691354"/>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2110645"/>
            <a:ext cx="3887788"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997AD026-CCCE-4850-A2A6-0A928F39778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12" name="Straight Connector 11">
            <a:extLst>
              <a:ext uri="{FF2B5EF4-FFF2-40B4-BE49-F238E27FC236}">
                <a16:creationId xmlns:a16="http://schemas.microsoft.com/office/drawing/2014/main" id="{1C215C3F-0AD1-4BF8-99CB-3FD20CAADF2A}"/>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210857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70"/>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7"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7"/>
            <a:ext cx="7886700" cy="4629093"/>
          </a:xfrm>
          <a:prstGeom prst="rect">
            <a:avLst/>
          </a:prstGeom>
        </p:spPr>
        <p:txBody>
          <a:bodyPr/>
          <a:lstStyle>
            <a:lvl1pPr>
              <a:lnSpc>
                <a:spcPct val="100000"/>
              </a:lnSpc>
              <a:spcBef>
                <a:spcPts val="0"/>
              </a:spcBef>
              <a:spcAft>
                <a:spcPts val="450"/>
              </a:spcAft>
              <a:defRPr sz="2400">
                <a:solidFill>
                  <a:srgbClr val="000000"/>
                </a:solidFill>
                <a:latin typeface="Calibri" panose="020F0502020204030204" pitchFamily="34" charset="0"/>
              </a:defRPr>
            </a:lvl1pPr>
            <a:lvl2pPr>
              <a:lnSpc>
                <a:spcPct val="100000"/>
              </a:lnSpc>
              <a:spcBef>
                <a:spcPts val="0"/>
              </a:spcBef>
              <a:spcAft>
                <a:spcPts val="450"/>
              </a:spcAft>
              <a:defRPr sz="2400">
                <a:solidFill>
                  <a:srgbClr val="000000"/>
                </a:solidFill>
                <a:latin typeface="Calibri" panose="020F0502020204030204" pitchFamily="34" charset="0"/>
              </a:defRPr>
            </a:lvl2pPr>
            <a:lvl3pPr>
              <a:lnSpc>
                <a:spcPct val="100000"/>
              </a:lnSpc>
              <a:spcBef>
                <a:spcPts val="0"/>
              </a:spcBef>
              <a:spcAft>
                <a:spcPts val="450"/>
              </a:spcAft>
              <a:defRPr sz="2000">
                <a:solidFill>
                  <a:srgbClr val="000000"/>
                </a:solidFill>
                <a:latin typeface="Calibri" panose="020F0502020204030204" pitchFamily="34" charset="0"/>
              </a:defRPr>
            </a:lvl3pPr>
            <a:lvl4pPr>
              <a:lnSpc>
                <a:spcPct val="100000"/>
              </a:lnSpc>
              <a:spcBef>
                <a:spcPts val="0"/>
              </a:spcBef>
              <a:spcAft>
                <a:spcPts val="450"/>
              </a:spcAft>
              <a:defRPr sz="1600">
                <a:solidFill>
                  <a:srgbClr val="000000"/>
                </a:solidFill>
                <a:latin typeface="Calibri" panose="020F0502020204030204" pitchFamily="34" charset="0"/>
              </a:defRPr>
            </a:lvl4pPr>
            <a:lvl5pPr>
              <a:lnSpc>
                <a:spcPct val="100000"/>
              </a:lnSpc>
              <a:spcBef>
                <a:spcPts val="0"/>
              </a:spcBef>
              <a:spcAft>
                <a:spcPts val="450"/>
              </a:spcAft>
              <a:defRPr sz="16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04892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4.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31288"/>
      </p:ext>
    </p:extLst>
  </p:cSld>
  <p:clrMap bg1="lt1" tx1="dk1" bg2="lt2" tx2="dk2" accent1="accent1" accent2="accent2" accent3="accent3" accent4="accent4" accent5="accent5" accent6="accent6" hlink="hlink" folHlink="folHlink"/>
  <p:sldLayoutIdLst>
    <p:sldLayoutId id="2147483689" r:id="rId1"/>
    <p:sldLayoutId id="214748369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016872"/>
      </p:ext>
    </p:extLst>
  </p:cSld>
  <p:clrMap bg1="lt1" tx1="dk1" bg2="lt2" tx2="dk2" accent1="accent1" accent2="accent2" accent3="accent3" accent4="accent4" accent5="accent5" accent6="accent6" hlink="hlink" folHlink="folHlink"/>
  <p:sldLayoutIdLst>
    <p:sldLayoutId id="2147483669" r:id="rId1"/>
    <p:sldLayoutId id="2147483692" r:id="rId2"/>
    <p:sldLayoutId id="2147483672" r:id="rId3"/>
    <p:sldLayoutId id="2147483693" r:id="rId4"/>
    <p:sldLayoutId id="2147483673" r:id="rId5"/>
    <p:sldLayoutId id="2147483694" r:id="rId6"/>
    <p:sldLayoutId id="2147483697" r:id="rId7"/>
    <p:sldLayoutId id="2147483700" r:id="rId8"/>
    <p:sldLayoutId id="2147483701"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AA2EBD-F13F-4025-8D00-293B57F13494}"/>
              </a:ext>
            </a:extLst>
          </p:cNvPr>
          <p:cNvCxnSpPr>
            <a:cxnSpLocks/>
          </p:cNvCxnSpPr>
          <p:nvPr userDrawn="1"/>
        </p:nvCxnSpPr>
        <p:spPr>
          <a:xfrm>
            <a:off x="728770" y="1815435"/>
            <a:ext cx="7734584"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553009213"/>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BB16017-14D2-AA4A-A4D5-00E73FBB99F7}" type="datetimeFigureOut">
              <a:rPr lang="en-US" smtClean="0"/>
              <a:t>3/14/24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pic>
        <p:nvPicPr>
          <p:cNvPr id="8" name="Picture 7" descr="Logo&#10;&#10;Description automatically generated">
            <a:extLst>
              <a:ext uri="{FF2B5EF4-FFF2-40B4-BE49-F238E27FC236}">
                <a16:creationId xmlns:a16="http://schemas.microsoft.com/office/drawing/2014/main" id="{58AC2799-2430-A81A-14AB-EE20F49D35FE}"/>
              </a:ext>
            </a:extLst>
          </p:cNvPr>
          <p:cNvPicPr>
            <a:picLocks noChangeAspect="1"/>
          </p:cNvPicPr>
          <p:nvPr/>
        </p:nvPicPr>
        <p:blipFill>
          <a:blip r:embed="rId2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22909739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7" r:id="rId18"/>
    <p:sldLayoutId id="2147483739" r:id="rId19"/>
    <p:sldLayoutId id="2147483742" r:id="rId20"/>
  </p:sldLayoutIdLst>
  <p:hf sldNum="0" hdr="0" ftr="0" dt="0"/>
  <p:txStyles>
    <p:title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800" kern="1200">
          <a:solidFill>
            <a:schemeClr val="tx2"/>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2000" kern="1200">
          <a:solidFill>
            <a:schemeClr val="tx2"/>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9.w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9.w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11" y="188557"/>
            <a:ext cx="1643511" cy="453471"/>
          </a:xfrm>
          <a:prstGeom prst="rect">
            <a:avLst/>
          </a:prstGeom>
        </p:spPr>
      </p:pic>
      <p:sp>
        <p:nvSpPr>
          <p:cNvPr id="9" name="Title 1">
            <a:extLst>
              <a:ext uri="{FF2B5EF4-FFF2-40B4-BE49-F238E27FC236}">
                <a16:creationId xmlns:a16="http://schemas.microsoft.com/office/drawing/2014/main" id="{080740F2-FAC1-441A-8621-FA33AF7F5AF7}"/>
              </a:ext>
            </a:extLst>
          </p:cNvPr>
          <p:cNvSpPr>
            <a:spLocks noGrp="1"/>
          </p:cNvSpPr>
          <p:nvPr>
            <p:ph type="ctrTitle"/>
          </p:nvPr>
        </p:nvSpPr>
        <p:spPr/>
        <p:txBody>
          <a:bodyPr/>
          <a:lstStyle/>
          <a:p>
            <a:r>
              <a:rPr lang="en-US" dirty="0" err="1"/>
              <a:t>STeLLA</a:t>
            </a:r>
            <a:r>
              <a:rPr lang="en-US" dirty="0"/>
              <a:t> Scale Up and Sustainability Study (SSUP)</a:t>
            </a:r>
            <a:br>
              <a:rPr lang="en-US" altLang="en-US" dirty="0"/>
            </a:br>
            <a:endParaRPr lang="en-US" dirty="0"/>
          </a:p>
        </p:txBody>
      </p:sp>
      <p:sp>
        <p:nvSpPr>
          <p:cNvPr id="11" name="Text Placeholder 3">
            <a:extLst>
              <a:ext uri="{FF2B5EF4-FFF2-40B4-BE49-F238E27FC236}">
                <a16:creationId xmlns:a16="http://schemas.microsoft.com/office/drawing/2014/main" id="{99692197-066A-46A8-A61A-FBE20DC0692D}"/>
              </a:ext>
            </a:extLst>
          </p:cNvPr>
          <p:cNvSpPr>
            <a:spLocks noGrp="1"/>
          </p:cNvSpPr>
          <p:nvPr>
            <p:ph type="subTitle" idx="1"/>
          </p:nvPr>
        </p:nvSpPr>
        <p:spPr/>
        <p:txBody>
          <a:bodyPr lIns="91440" tIns="45720" rIns="91440" bIns="45720" anchor="t">
            <a:normAutofit/>
          </a:bodyPr>
          <a:lstStyle/>
          <a:p>
            <a:pPr marL="0" indent="0">
              <a:buNone/>
            </a:pPr>
            <a:r>
              <a:rPr lang="en-US" altLang="en-US" b="1" dirty="0">
                <a:solidFill>
                  <a:schemeClr val="bg1"/>
                </a:solidFill>
                <a:ea typeface="+mj-ea"/>
                <a:cs typeface="+mj-cs"/>
              </a:rPr>
              <a:t>Day 4 </a:t>
            </a:r>
          </a:p>
          <a:p>
            <a:pPr marL="0" indent="0">
              <a:buNone/>
            </a:pPr>
            <a:r>
              <a:rPr lang="en-US" altLang="en-US" b="1" dirty="0">
                <a:solidFill>
                  <a:schemeClr val="bg1"/>
                </a:solidFill>
                <a:ea typeface="+mj-ea"/>
                <a:cs typeface="+mj-cs"/>
              </a:rPr>
              <a:t>Science Teachers Learning From Lesson Analysis</a:t>
            </a:r>
            <a:endParaRPr lang="en-US" b="1" dirty="0">
              <a:solidFill>
                <a:schemeClr val="bg1"/>
              </a:solidFill>
              <a:ea typeface="+mj-ea"/>
              <a:cs typeface="+mj-cs"/>
            </a:endParaRPr>
          </a:p>
          <a:p>
            <a:endParaRPr lang="en-US" sz="2800" dirty="0">
              <a:solidFill>
                <a:schemeClr val="bg1"/>
              </a:solidFill>
            </a:endParaRPr>
          </a:p>
        </p:txBody>
      </p:sp>
    </p:spTree>
    <p:extLst>
      <p:ext uri="{BB962C8B-B14F-4D97-AF65-F5344CB8AC3E}">
        <p14:creationId xmlns:p14="http://schemas.microsoft.com/office/powerpoint/2010/main" val="119122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Using the Analysis Guide: Models &amp; Content Reps </a:t>
            </a:r>
          </a:p>
        </p:txBody>
      </p:sp>
      <p:sp>
        <p:nvSpPr>
          <p:cNvPr id="3" name="Content Placeholder 2"/>
          <p:cNvSpPr>
            <a:spLocks noGrp="1"/>
          </p:cNvSpPr>
          <p:nvPr>
            <p:ph idx="1"/>
          </p:nvPr>
        </p:nvSpPr>
        <p:spPr/>
        <p:txBody>
          <a:bodyPr lIns="91440" tIns="45720" rIns="91440" bIns="45720" anchor="t">
            <a:normAutofit lnSpcReduction="10000"/>
          </a:bodyPr>
          <a:lstStyle/>
          <a:p>
            <a:pPr marL="457200" indent="-457200">
              <a:lnSpc>
                <a:spcPct val="100000"/>
              </a:lnSpc>
              <a:spcBef>
                <a:spcPts val="1200"/>
              </a:spcBef>
              <a:spcAft>
                <a:spcPts val="1200"/>
              </a:spcAft>
              <a:buFont typeface="+mj-lt"/>
              <a:buAutoNum type="arabicPeriod"/>
            </a:pPr>
            <a:r>
              <a:rPr lang="en-US" dirty="0">
                <a:latin typeface="Calibri"/>
                <a:cs typeface="Calibri"/>
              </a:rPr>
              <a:t>What were the main learning goal and focus question for the Lesson 3 content deepening experience?</a:t>
            </a:r>
          </a:p>
          <a:p>
            <a:pPr marL="457200" indent="-457200">
              <a:lnSpc>
                <a:spcPct val="100000"/>
              </a:lnSpc>
              <a:spcBef>
                <a:spcPts val="1200"/>
              </a:spcBef>
              <a:spcAft>
                <a:spcPts val="1200"/>
              </a:spcAft>
              <a:buFont typeface="+mj-lt"/>
              <a:buAutoNum type="arabicPeriod"/>
            </a:pPr>
            <a:r>
              <a:rPr lang="en-US" dirty="0">
                <a:latin typeface="Calibri"/>
                <a:cs typeface="Calibri"/>
              </a:rPr>
              <a:t>What science ideas were highlighted in the Lesson 3 experience?</a:t>
            </a:r>
          </a:p>
          <a:p>
            <a:pPr marL="457200" indent="-457200">
              <a:lnSpc>
                <a:spcPct val="100000"/>
              </a:lnSpc>
              <a:spcBef>
                <a:spcPts val="1200"/>
              </a:spcBef>
              <a:spcAft>
                <a:spcPts val="1200"/>
              </a:spcAft>
              <a:buFont typeface="+mj-lt"/>
              <a:buAutoNum type="arabicPeriod"/>
            </a:pPr>
            <a:r>
              <a:rPr lang="en-US" dirty="0">
                <a:latin typeface="Calibri"/>
                <a:cs typeface="Calibri"/>
              </a:rPr>
              <a:t>Using your analysis guide, consider how well the system diagrams were matched to the main learning goal?</a:t>
            </a:r>
          </a:p>
          <a:p>
            <a:pPr marL="0" indent="0">
              <a:spcBef>
                <a:spcPts val="0"/>
              </a:spcBef>
              <a:buNone/>
            </a:pPr>
            <a:endParaRPr lang="en-US" sz="2000" dirty="0"/>
          </a:p>
          <a:p>
            <a:pPr marL="0" indent="0">
              <a:spcBef>
                <a:spcPts val="0"/>
              </a:spcBef>
              <a:buNone/>
            </a:pPr>
            <a:endParaRPr lang="en-US" sz="2000" dirty="0"/>
          </a:p>
          <a:p>
            <a:pPr marL="0" indent="0">
              <a:buNone/>
            </a:pPr>
            <a:endParaRPr lang="en-US" b="1" dirty="0"/>
          </a:p>
        </p:txBody>
      </p:sp>
    </p:spTree>
    <p:extLst>
      <p:ext uri="{BB962C8B-B14F-4D97-AF65-F5344CB8AC3E}">
        <p14:creationId xmlns:p14="http://schemas.microsoft.com/office/powerpoint/2010/main" val="111309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10612" cy="2453551"/>
          </a:xfrm>
        </p:spPr>
        <p:txBody>
          <a:bodyPr>
            <a:noAutofit/>
          </a:bodyPr>
          <a:lstStyle/>
          <a:p>
            <a:r>
              <a:rPr lang="en-US" sz="2800" dirty="0"/>
              <a:t>Using the Analysis Guide: Models &amp; Content Reps</a:t>
            </a:r>
          </a:p>
        </p:txBody>
      </p:sp>
      <p:sp>
        <p:nvSpPr>
          <p:cNvPr id="8" name="Content Placeholder 7">
            <a:extLst>
              <a:ext uri="{FF2B5EF4-FFF2-40B4-BE49-F238E27FC236}">
                <a16:creationId xmlns:a16="http://schemas.microsoft.com/office/drawing/2014/main" id="{24DD6716-F878-4D95-B198-AD83BA01DE04}"/>
              </a:ext>
            </a:extLst>
          </p:cNvPr>
          <p:cNvSpPr>
            <a:spLocks noGrp="1"/>
          </p:cNvSpPr>
          <p:nvPr>
            <p:ph idx="1"/>
          </p:nvPr>
        </p:nvSpPr>
        <p:spPr>
          <a:xfrm>
            <a:off x="189689" y="3429000"/>
            <a:ext cx="2210612" cy="2280145"/>
          </a:xfrm>
        </p:spPr>
        <p:txBody>
          <a:bodyPr lIns="91440" tIns="45720" rIns="91440" bIns="45720" anchor="t">
            <a:normAutofit fontScale="70000" lnSpcReduction="20000"/>
          </a:bodyPr>
          <a:lstStyle/>
          <a:p>
            <a:pPr marL="0" indent="0">
              <a:buNone/>
            </a:pPr>
            <a:r>
              <a:rPr lang="en-US" dirty="0">
                <a:latin typeface="Calibri"/>
                <a:cs typeface="Calibri"/>
              </a:rPr>
              <a:t>Use the analysis guide to evaluate one of the content representations or models used in your content deepening experience.</a:t>
            </a:r>
            <a:endParaRPr lang="en-US" dirty="0"/>
          </a:p>
        </p:txBody>
      </p:sp>
      <p:graphicFrame>
        <p:nvGraphicFramePr>
          <p:cNvPr id="6" name="Content Placeholder 2">
            <a:extLst>
              <a:ext uri="{FF2B5EF4-FFF2-40B4-BE49-F238E27FC236}">
                <a16:creationId xmlns:a16="http://schemas.microsoft.com/office/drawing/2014/main" id="{324F2448-74C1-466F-945D-F7933B40D280}"/>
              </a:ext>
            </a:extLst>
          </p:cNvPr>
          <p:cNvGraphicFramePr>
            <a:graphicFrameLocks noChangeAspect="1"/>
          </p:cNvGraphicFramePr>
          <p:nvPr/>
        </p:nvGraphicFramePr>
        <p:xfrm>
          <a:off x="4271290" y="1114425"/>
          <a:ext cx="3400425" cy="4629150"/>
        </p:xfrm>
        <a:graphic>
          <a:graphicData uri="http://schemas.openxmlformats.org/presentationml/2006/ole">
            <mc:AlternateContent xmlns:mc="http://schemas.openxmlformats.org/markup-compatibility/2006">
              <mc:Choice xmlns:v="urn:schemas-microsoft-com:vml" Requires="v">
                <p:oleObj name="Document" r:id="rId3" imgW="5940848" imgH="8085295" progId="Word.Document.12">
                  <p:embed/>
                </p:oleObj>
              </mc:Choice>
              <mc:Fallback>
                <p:oleObj name="Document" r:id="rId3" imgW="5940848" imgH="8085295" progId="Word.Document.12">
                  <p:embed/>
                  <p:pic>
                    <p:nvPicPr>
                      <p:cNvPr id="6" name="Content Placeholder 2">
                        <a:extLst>
                          <a:ext uri="{FF2B5EF4-FFF2-40B4-BE49-F238E27FC236}">
                            <a16:creationId xmlns:a16="http://schemas.microsoft.com/office/drawing/2014/main" id="{324F2448-74C1-466F-945D-F7933B40D280}"/>
                          </a:ext>
                        </a:extLst>
                      </p:cNvPr>
                      <p:cNvPicPr/>
                      <p:nvPr/>
                    </p:nvPicPr>
                    <p:blipFill>
                      <a:blip r:embed="rId4"/>
                      <a:stretch>
                        <a:fillRect/>
                      </a:stretch>
                    </p:blipFill>
                    <p:spPr>
                      <a:xfrm>
                        <a:off x="4271290" y="1114425"/>
                        <a:ext cx="3400425" cy="4629150"/>
                      </a:xfrm>
                      <a:prstGeom prst="rect">
                        <a:avLst/>
                      </a:prstGeom>
                    </p:spPr>
                  </p:pic>
                </p:oleObj>
              </mc:Fallback>
            </mc:AlternateContent>
          </a:graphicData>
        </a:graphic>
      </p:graphicFrame>
    </p:spTree>
    <p:extLst>
      <p:ext uri="{BB962C8B-B14F-4D97-AF65-F5344CB8AC3E}">
        <p14:creationId xmlns:p14="http://schemas.microsoft.com/office/powerpoint/2010/main" val="374663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9FBB-9399-4FC6-91D8-7B2E3F760697}"/>
              </a:ext>
            </a:extLst>
          </p:cNvPr>
          <p:cNvSpPr>
            <a:spLocks noGrp="1"/>
          </p:cNvSpPr>
          <p:nvPr>
            <p:ph type="title"/>
          </p:nvPr>
        </p:nvSpPr>
        <p:spPr/>
        <p:txBody>
          <a:bodyPr/>
          <a:lstStyle/>
          <a:p>
            <a:r>
              <a:rPr lang="en-US" dirty="0"/>
              <a:t>Reflection</a:t>
            </a:r>
          </a:p>
        </p:txBody>
      </p:sp>
      <p:sp>
        <p:nvSpPr>
          <p:cNvPr id="3" name="Text Placeholder 2">
            <a:extLst>
              <a:ext uri="{FF2B5EF4-FFF2-40B4-BE49-F238E27FC236}">
                <a16:creationId xmlns:a16="http://schemas.microsoft.com/office/drawing/2014/main" id="{2E55F0DD-4F6E-4493-B13F-9BB05121468A}"/>
              </a:ext>
            </a:extLst>
          </p:cNvPr>
          <p:cNvSpPr>
            <a:spLocks noGrp="1"/>
          </p:cNvSpPr>
          <p:nvPr>
            <p:ph idx="1"/>
          </p:nvPr>
        </p:nvSpPr>
        <p:spPr/>
        <p:txBody>
          <a:bodyPr/>
          <a:lstStyle/>
          <a:p>
            <a:pPr marL="0" indent="0">
              <a:buNone/>
            </a:pPr>
            <a:r>
              <a:rPr lang="en-US" b="0" i="0" u="none" strike="noStrike" dirty="0">
                <a:solidFill>
                  <a:srgbClr val="000000"/>
                </a:solidFill>
                <a:effectLst/>
                <a:latin typeface="Calibri" panose="020F0502020204030204" pitchFamily="34" charset="0"/>
              </a:rPr>
              <a:t>Journal…</a:t>
            </a:r>
          </a:p>
          <a:p>
            <a:pPr marL="0" indent="0">
              <a:buNone/>
            </a:pPr>
            <a:endParaRPr lang="en-US" b="0" i="0" u="none" strike="noStrike" dirty="0">
              <a:solidFill>
                <a:srgbClr val="000000"/>
              </a:solidFill>
              <a:effectLst/>
              <a:latin typeface="Calibri" panose="020F0502020204030204" pitchFamily="34" charset="0"/>
            </a:endParaRPr>
          </a:p>
          <a:p>
            <a:pPr marL="0" indent="0">
              <a:buNone/>
            </a:pPr>
            <a:r>
              <a:rPr lang="en-US" b="0" i="0" u="none" strike="noStrike" dirty="0">
                <a:solidFill>
                  <a:srgbClr val="000000"/>
                </a:solidFill>
                <a:effectLst/>
                <a:latin typeface="Calibri" panose="020F0502020204030204" pitchFamily="34" charset="0"/>
              </a:rPr>
              <a:t>How might the use of analysis guides develop teachers’ habits of mind in lesson planning?</a:t>
            </a:r>
            <a:endParaRPr lang="en-US" dirty="0">
              <a:effectLst/>
            </a:endParaRPr>
          </a:p>
          <a:p>
            <a:pPr marL="0" indent="0">
              <a:buNone/>
            </a:pPr>
            <a:endParaRPr lang="en-US" dirty="0"/>
          </a:p>
        </p:txBody>
      </p:sp>
    </p:spTree>
    <p:extLst>
      <p:ext uri="{BB962C8B-B14F-4D97-AF65-F5344CB8AC3E}">
        <p14:creationId xmlns:p14="http://schemas.microsoft.com/office/powerpoint/2010/main" val="14878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E8529A-0016-4C22-BF56-2AA1FCC90A2C}"/>
              </a:ext>
            </a:extLst>
          </p:cNvPr>
          <p:cNvSpPr>
            <a:spLocks noGrp="1"/>
          </p:cNvSpPr>
          <p:nvPr>
            <p:ph type="title"/>
          </p:nvPr>
        </p:nvSpPr>
        <p:spPr/>
        <p:txBody>
          <a:bodyPr/>
          <a:lstStyle/>
          <a:p>
            <a:r>
              <a:rPr lang="en-US" dirty="0"/>
              <a:t>Lesson Analysis: The Basics </a:t>
            </a:r>
            <a:r>
              <a:rPr lang="en-US" sz="2000" dirty="0"/>
              <a:t>(pp. 1-2)</a:t>
            </a:r>
            <a:endParaRPr lang="en-US" dirty="0"/>
          </a:p>
        </p:txBody>
      </p:sp>
      <p:sp>
        <p:nvSpPr>
          <p:cNvPr id="5" name="Text Placeholder 4">
            <a:extLst>
              <a:ext uri="{FF2B5EF4-FFF2-40B4-BE49-F238E27FC236}">
                <a16:creationId xmlns:a16="http://schemas.microsoft.com/office/drawing/2014/main" id="{CBA0FF8A-E834-4DCE-8ACE-6AA0BD0FDDCC}"/>
              </a:ext>
            </a:extLst>
          </p:cNvPr>
          <p:cNvSpPr>
            <a:spLocks noGrp="1"/>
          </p:cNvSpPr>
          <p:nvPr>
            <p:ph type="body" idx="4294967295"/>
          </p:nvPr>
        </p:nvSpPr>
        <p:spPr>
          <a:xfrm>
            <a:off x="457200" y="1866858"/>
            <a:ext cx="3868738" cy="420687"/>
          </a:xfrm>
        </p:spPr>
        <p:txBody>
          <a:bodyPr>
            <a:normAutofit fontScale="92500" lnSpcReduction="20000"/>
          </a:bodyPr>
          <a:lstStyle/>
          <a:p>
            <a:pPr marL="0" indent="0">
              <a:buNone/>
            </a:pPr>
            <a:r>
              <a:rPr lang="en-US" dirty="0"/>
              <a:t>Viewing Basics</a:t>
            </a:r>
          </a:p>
        </p:txBody>
      </p:sp>
      <p:sp>
        <p:nvSpPr>
          <p:cNvPr id="2" name="Content Placeholder 1">
            <a:extLst>
              <a:ext uri="{FF2B5EF4-FFF2-40B4-BE49-F238E27FC236}">
                <a16:creationId xmlns:a16="http://schemas.microsoft.com/office/drawing/2014/main" id="{5147C257-2DF5-4978-BAD0-6CC9242D8482}"/>
              </a:ext>
            </a:extLst>
          </p:cNvPr>
          <p:cNvSpPr>
            <a:spLocks noGrp="1"/>
          </p:cNvSpPr>
          <p:nvPr>
            <p:ph sz="half" idx="4294967295"/>
          </p:nvPr>
        </p:nvSpPr>
        <p:spPr>
          <a:xfrm>
            <a:off x="457200" y="2077201"/>
            <a:ext cx="3868738" cy="4206875"/>
          </a:xfrm>
        </p:spPr>
        <p:txBody>
          <a:bodyPr/>
          <a:lstStyle/>
          <a:p>
            <a:pPr>
              <a:spcAft>
                <a:spcPts val="900"/>
              </a:spcAft>
            </a:pPr>
            <a:r>
              <a:rPr lang="en-US" sz="2000" b="1" dirty="0">
                <a:cs typeface="Calibri" panose="020F0502020204030204" pitchFamily="34" charset="0"/>
              </a:rPr>
              <a:t>Viewing Basic #1: </a:t>
            </a:r>
            <a:r>
              <a:rPr lang="en-US" sz="2000" dirty="0">
                <a:cs typeface="Calibri" panose="020F0502020204030204" pitchFamily="34" charset="0"/>
              </a:rPr>
              <a:t>Look past the trivial, the little things that “bug” you.</a:t>
            </a:r>
          </a:p>
          <a:p>
            <a:pPr>
              <a:spcAft>
                <a:spcPts val="900"/>
              </a:spcAft>
            </a:pPr>
            <a:r>
              <a:rPr lang="en-US" sz="2000" b="1" dirty="0">
                <a:cs typeface="Calibri" panose="020F0502020204030204" pitchFamily="34" charset="0"/>
              </a:rPr>
              <a:t>Viewing Basic #2: </a:t>
            </a:r>
            <a:r>
              <a:rPr lang="en-US" sz="2000" dirty="0">
                <a:cs typeface="Calibri" panose="020F0502020204030204" pitchFamily="34" charset="0"/>
              </a:rPr>
              <a:t>Avoid the “this doesn’t look like my classroom</a:t>
            </a:r>
            <a:r>
              <a:rPr lang="en-US" sz="2000" dirty="0"/>
              <a:t>”</a:t>
            </a:r>
            <a:r>
              <a:rPr lang="en-US" sz="2000" dirty="0">
                <a:cs typeface="Calibri" panose="020F0502020204030204" pitchFamily="34" charset="0"/>
              </a:rPr>
              <a:t> trap.</a:t>
            </a:r>
          </a:p>
          <a:p>
            <a:pPr>
              <a:spcAft>
                <a:spcPts val="900"/>
              </a:spcAft>
            </a:pPr>
            <a:r>
              <a:rPr lang="en-US" sz="2000" b="1" dirty="0">
                <a:cs typeface="Calibri" panose="020F0502020204030204" pitchFamily="34" charset="0"/>
              </a:rPr>
              <a:t>Viewing Basic #3: </a:t>
            </a:r>
            <a:r>
              <a:rPr lang="en-US" sz="2000" dirty="0">
                <a:cs typeface="Calibri" panose="020F0502020204030204" pitchFamily="34" charset="0"/>
              </a:rPr>
              <a:t>Avoid making snap judgments about the teaching or learning in the classroom you are viewing. </a:t>
            </a:r>
          </a:p>
        </p:txBody>
      </p:sp>
      <p:sp>
        <p:nvSpPr>
          <p:cNvPr id="6" name="Text Placeholder 5">
            <a:extLst>
              <a:ext uri="{FF2B5EF4-FFF2-40B4-BE49-F238E27FC236}">
                <a16:creationId xmlns:a16="http://schemas.microsoft.com/office/drawing/2014/main" id="{BE47CA96-AC7D-4BEF-ADDD-9F112CCDC952}"/>
              </a:ext>
            </a:extLst>
          </p:cNvPr>
          <p:cNvSpPr>
            <a:spLocks noGrp="1"/>
          </p:cNvSpPr>
          <p:nvPr>
            <p:ph type="body" sz="quarter" idx="4294967295"/>
          </p:nvPr>
        </p:nvSpPr>
        <p:spPr>
          <a:xfrm>
            <a:off x="4851286" y="1866857"/>
            <a:ext cx="3887787" cy="420687"/>
          </a:xfrm>
        </p:spPr>
        <p:txBody>
          <a:bodyPr>
            <a:normAutofit fontScale="92500" lnSpcReduction="20000"/>
          </a:bodyPr>
          <a:lstStyle/>
          <a:p>
            <a:pPr marL="0" indent="0">
              <a:buNone/>
            </a:pPr>
            <a:r>
              <a:rPr lang="en-US" dirty="0"/>
              <a:t>Analysis Basics</a:t>
            </a:r>
          </a:p>
        </p:txBody>
      </p:sp>
      <p:sp>
        <p:nvSpPr>
          <p:cNvPr id="3" name="Content Placeholder 2">
            <a:extLst>
              <a:ext uri="{FF2B5EF4-FFF2-40B4-BE49-F238E27FC236}">
                <a16:creationId xmlns:a16="http://schemas.microsoft.com/office/drawing/2014/main" id="{D2E0C165-4D2B-43AA-9C9B-A69806FEAD5F}"/>
              </a:ext>
            </a:extLst>
          </p:cNvPr>
          <p:cNvSpPr>
            <a:spLocks noGrp="1"/>
          </p:cNvSpPr>
          <p:nvPr>
            <p:ph sz="quarter" idx="4294967295"/>
          </p:nvPr>
        </p:nvSpPr>
        <p:spPr>
          <a:xfrm>
            <a:off x="4851286" y="2108972"/>
            <a:ext cx="3887787" cy="4206875"/>
          </a:xfrm>
        </p:spPr>
        <p:txBody>
          <a:bodyPr/>
          <a:lstStyle/>
          <a:p>
            <a:pPr>
              <a:spcAft>
                <a:spcPts val="900"/>
              </a:spcAft>
            </a:pPr>
            <a:r>
              <a:rPr lang="en-US" sz="2000" b="1" dirty="0">
                <a:latin typeface="Calibri" panose="020F0502020204030204" pitchFamily="34" charset="0"/>
                <a:cs typeface="Calibri" panose="020F0502020204030204" pitchFamily="34" charset="0"/>
              </a:rPr>
              <a:t>Analysis Basic #1: </a:t>
            </a:r>
            <a:r>
              <a:rPr lang="en-US" sz="2000" dirty="0">
                <a:latin typeface="Calibri" panose="020F0502020204030204" pitchFamily="34" charset="0"/>
                <a:cs typeface="Calibri" panose="020F0502020204030204" pitchFamily="34" charset="0"/>
              </a:rPr>
              <a:t>Focus on student thinking and the science content storyline</a:t>
            </a:r>
          </a:p>
          <a:p>
            <a:pPr>
              <a:spcAft>
                <a:spcPts val="900"/>
              </a:spcAft>
            </a:pPr>
            <a:r>
              <a:rPr lang="en-US" sz="2000" b="1" dirty="0">
                <a:latin typeface="Calibri" panose="020F0502020204030204" pitchFamily="34" charset="0"/>
                <a:cs typeface="Calibri" panose="020F0502020204030204" pitchFamily="34" charset="0"/>
              </a:rPr>
              <a:t>Analysis Basic #2: </a:t>
            </a:r>
            <a:r>
              <a:rPr lang="en-US" sz="2000" dirty="0">
                <a:latin typeface="Calibri" panose="020F0502020204030204" pitchFamily="34" charset="0"/>
                <a:cs typeface="Calibri" panose="020F0502020204030204" pitchFamily="34" charset="0"/>
              </a:rPr>
              <a:t>Look for evidence to support any claims</a:t>
            </a:r>
          </a:p>
          <a:p>
            <a:pPr>
              <a:spcAft>
                <a:spcPts val="900"/>
              </a:spcAft>
            </a:pPr>
            <a:r>
              <a:rPr lang="en-US" sz="2000" b="1" dirty="0">
                <a:latin typeface="Calibri" panose="020F0502020204030204" pitchFamily="34" charset="0"/>
                <a:cs typeface="Calibri" panose="020F0502020204030204" pitchFamily="34" charset="0"/>
              </a:rPr>
              <a:t>Analysis Basic #3: </a:t>
            </a:r>
            <a:r>
              <a:rPr lang="en-US" sz="2000" dirty="0">
                <a:latin typeface="Calibri" panose="020F0502020204030204" pitchFamily="34" charset="0"/>
                <a:cs typeface="Calibri" panose="020F0502020204030204" pitchFamily="34" charset="0"/>
              </a:rPr>
              <a:t>Look more than once</a:t>
            </a:r>
          </a:p>
          <a:p>
            <a:pPr>
              <a:spcAft>
                <a:spcPts val="900"/>
              </a:spcAft>
            </a:pPr>
            <a:r>
              <a:rPr lang="en-US" sz="2000" b="1" dirty="0">
                <a:latin typeface="Calibri" panose="020F0502020204030204" pitchFamily="34" charset="0"/>
                <a:cs typeface="Calibri" panose="020F0502020204030204" pitchFamily="34" charset="0"/>
              </a:rPr>
              <a:t>Analysis Basic #4: </a:t>
            </a:r>
            <a:r>
              <a:rPr lang="en-US" sz="2000" dirty="0">
                <a:latin typeface="Calibri" panose="020F0502020204030204" pitchFamily="34" charset="0"/>
                <a:cs typeface="Calibri" panose="020F0502020204030204" pitchFamily="34" charset="0"/>
              </a:rPr>
              <a:t>Consider alternative explanations and teaching strategies. </a:t>
            </a:r>
          </a:p>
        </p:txBody>
      </p:sp>
    </p:spTree>
    <p:extLst>
      <p:ext uri="{BB962C8B-B14F-4D97-AF65-F5344CB8AC3E}">
        <p14:creationId xmlns:p14="http://schemas.microsoft.com/office/powerpoint/2010/main" val="342301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A44-EDFB-47D7-A301-8A0966F12BF3}"/>
              </a:ext>
            </a:extLst>
          </p:cNvPr>
          <p:cNvSpPr>
            <a:spLocks noGrp="1"/>
          </p:cNvSpPr>
          <p:nvPr>
            <p:ph type="title"/>
          </p:nvPr>
        </p:nvSpPr>
        <p:spPr>
          <a:xfrm>
            <a:off x="189689" y="1123838"/>
            <a:ext cx="2210612" cy="2601495"/>
          </a:xfrm>
        </p:spPr>
        <p:txBody>
          <a:bodyPr/>
          <a:lstStyle/>
          <a:p>
            <a:r>
              <a:rPr lang="en-US" dirty="0"/>
              <a:t>Preparing for Video Analysis:  The Context</a:t>
            </a:r>
          </a:p>
        </p:txBody>
      </p:sp>
      <p:sp>
        <p:nvSpPr>
          <p:cNvPr id="4" name="Text Placeholder 3">
            <a:extLst>
              <a:ext uri="{FF2B5EF4-FFF2-40B4-BE49-F238E27FC236}">
                <a16:creationId xmlns:a16="http://schemas.microsoft.com/office/drawing/2014/main" id="{706389CA-791D-4FA4-B7AE-9EFEC749D533}"/>
              </a:ext>
            </a:extLst>
          </p:cNvPr>
          <p:cNvSpPr>
            <a:spLocks noGrp="1"/>
          </p:cNvSpPr>
          <p:nvPr>
            <p:ph idx="1"/>
          </p:nvPr>
        </p:nvSpPr>
        <p:spPr/>
        <p:txBody>
          <a:bodyPr lIns="91440" tIns="45720" rIns="91440" bIns="45720" anchor="t">
            <a:normAutofit fontScale="92500"/>
          </a:bodyPr>
          <a:lstStyle/>
          <a:p>
            <a:pPr marL="0" indent="0">
              <a:buNone/>
            </a:pPr>
            <a:r>
              <a:rPr lang="en-US" sz="2800" dirty="0">
                <a:latin typeface="Calibri"/>
                <a:cs typeface="Calibri"/>
              </a:rPr>
              <a:t>Lesson Context:</a:t>
            </a:r>
            <a:r>
              <a:rPr lang="en-US" sz="2800" dirty="0">
                <a:solidFill>
                  <a:srgbClr val="FF0000"/>
                </a:solidFill>
                <a:latin typeface="Calibri"/>
                <a:cs typeface="Calibri"/>
              </a:rPr>
              <a:t> </a:t>
            </a:r>
          </a:p>
          <a:p>
            <a:pPr marL="0" indent="0">
              <a:buNone/>
            </a:pPr>
            <a:r>
              <a:rPr lang="en-US" sz="2800" dirty="0">
                <a:latin typeface="Calibri"/>
                <a:cs typeface="Calibri"/>
              </a:rPr>
              <a:t>Lesson 3 of 7 from the middle school unit (most similar to lesson 4 in the grade 5 unit in three segments)</a:t>
            </a:r>
          </a:p>
          <a:p>
            <a:pPr marL="0" indent="0">
              <a:buNone/>
            </a:pPr>
            <a:r>
              <a:rPr lang="en-US" sz="2800" dirty="0">
                <a:latin typeface="Calibri"/>
                <a:cs typeface="Calibri"/>
              </a:rPr>
              <a:t>In the first segment, students work in small groups and use their prior knowledge to manipulate a model to explain seasonal temperature patterns. </a:t>
            </a:r>
          </a:p>
          <a:p>
            <a:pPr marL="0" indent="0">
              <a:buNone/>
            </a:pPr>
            <a:r>
              <a:rPr lang="en-US" sz="2800" dirty="0">
                <a:latin typeface="Calibri"/>
                <a:cs typeface="Calibri"/>
              </a:rPr>
              <a:t>The last segment shows the whole group discussion after a small group.</a:t>
            </a:r>
            <a:endParaRPr lang="en-US" sz="2800" dirty="0"/>
          </a:p>
        </p:txBody>
      </p:sp>
      <p:pic>
        <p:nvPicPr>
          <p:cNvPr id="3" name="Picture 2">
            <a:extLst>
              <a:ext uri="{FF2B5EF4-FFF2-40B4-BE49-F238E27FC236}">
                <a16:creationId xmlns:a16="http://schemas.microsoft.com/office/drawing/2014/main" id="{E2EA6113-7049-A49E-7735-6D6395B1040E}"/>
              </a:ext>
            </a:extLst>
          </p:cNvPr>
          <p:cNvPicPr>
            <a:picLocks noChangeAspect="1"/>
          </p:cNvPicPr>
          <p:nvPr/>
        </p:nvPicPr>
        <p:blipFill>
          <a:blip r:embed="rId3"/>
          <a:stretch>
            <a:fillRect/>
          </a:stretch>
        </p:blipFill>
        <p:spPr>
          <a:xfrm>
            <a:off x="189689" y="3429000"/>
            <a:ext cx="2307324" cy="1297870"/>
          </a:xfrm>
          <a:prstGeom prst="rect">
            <a:avLst/>
          </a:prstGeom>
        </p:spPr>
      </p:pic>
    </p:spTree>
    <p:extLst>
      <p:ext uri="{BB962C8B-B14F-4D97-AF65-F5344CB8AC3E}">
        <p14:creationId xmlns:p14="http://schemas.microsoft.com/office/powerpoint/2010/main" val="138328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latin typeface="Calibri"/>
                <a:cs typeface="Calibri"/>
              </a:rPr>
              <a:t>Video Analysis: Schilling, SEC L3</a:t>
            </a:r>
            <a:endParaRPr lang="en-US" dirty="0"/>
          </a:p>
        </p:txBody>
      </p:sp>
      <p:sp>
        <p:nvSpPr>
          <p:cNvPr id="9" name="Text Placeholder 8">
            <a:extLst>
              <a:ext uri="{FF2B5EF4-FFF2-40B4-BE49-F238E27FC236}">
                <a16:creationId xmlns:a16="http://schemas.microsoft.com/office/drawing/2014/main" id="{8BB02176-108A-4E11-9EE8-2B31E4688386}"/>
              </a:ext>
            </a:extLst>
          </p:cNvPr>
          <p:cNvSpPr>
            <a:spLocks noGrp="1"/>
          </p:cNvSpPr>
          <p:nvPr>
            <p:ph idx="1"/>
          </p:nvPr>
        </p:nvSpPr>
        <p:spPr/>
        <p:txBody>
          <a:bodyPr>
            <a:normAutofit lnSpcReduction="10000"/>
          </a:bodyPr>
          <a:lstStyle/>
          <a:p>
            <a:pPr>
              <a:spcBef>
                <a:spcPts val="1200"/>
              </a:spcBef>
              <a:spcAft>
                <a:spcPts val="600"/>
              </a:spcAft>
            </a:pPr>
            <a:r>
              <a:rPr lang="en-US" b="1" dirty="0"/>
              <a:t>Identify</a:t>
            </a:r>
          </a:p>
          <a:p>
            <a:pPr lvl="1">
              <a:spcBef>
                <a:spcPts val="1200"/>
              </a:spcBef>
              <a:spcAft>
                <a:spcPts val="600"/>
              </a:spcAft>
            </a:pPr>
            <a:r>
              <a:rPr lang="en-US" dirty="0"/>
              <a:t>What instances of engaging student in developing and using content representations or models do you observe?</a:t>
            </a:r>
          </a:p>
          <a:p>
            <a:pPr lvl="1">
              <a:spcBef>
                <a:spcPts val="1200"/>
              </a:spcBef>
              <a:spcAft>
                <a:spcPts val="600"/>
              </a:spcAft>
            </a:pPr>
            <a:r>
              <a:rPr lang="en-US" dirty="0"/>
              <a:t>What instances do you observe of STL strategies elicit, probe, and/or challenge questions?</a:t>
            </a:r>
          </a:p>
          <a:p>
            <a:pPr>
              <a:spcBef>
                <a:spcPts val="1200"/>
              </a:spcBef>
              <a:spcAft>
                <a:spcPts val="600"/>
              </a:spcAft>
            </a:pPr>
            <a:r>
              <a:rPr lang="en-US" b="1" dirty="0">
                <a:solidFill>
                  <a:schemeClr val="tx1">
                    <a:lumMod val="20000"/>
                    <a:lumOff val="80000"/>
                  </a:schemeClr>
                </a:solidFill>
              </a:rPr>
              <a:t>Analyze</a:t>
            </a:r>
          </a:p>
          <a:p>
            <a:pPr>
              <a:spcBef>
                <a:spcPts val="1200"/>
              </a:spcBef>
              <a:spcAft>
                <a:spcPts val="600"/>
              </a:spcAft>
            </a:pPr>
            <a:endParaRPr lang="en-US" dirty="0">
              <a:solidFill>
                <a:schemeClr val="bg2">
                  <a:lumMod val="60000"/>
                  <a:lumOff val="40000"/>
                </a:schemeClr>
              </a:solidFill>
            </a:endParaRPr>
          </a:p>
          <a:p>
            <a:endParaRPr lang="en-US" b="1" dirty="0">
              <a:solidFill>
                <a:schemeClr val="bg2">
                  <a:lumMod val="60000"/>
                  <a:lumOff val="40000"/>
                </a:schemeClr>
              </a:solidFill>
            </a:endParaRPr>
          </a:p>
          <a:p>
            <a:r>
              <a:rPr lang="en-US" b="1" dirty="0">
                <a:solidFill>
                  <a:schemeClr val="tx1">
                    <a:lumMod val="20000"/>
                    <a:lumOff val="80000"/>
                  </a:schemeClr>
                </a:solidFill>
              </a:rPr>
              <a:t>Reflect and apply</a:t>
            </a:r>
            <a:endParaRPr lang="en-US" dirty="0">
              <a:solidFill>
                <a:schemeClr val="tx1">
                  <a:lumMod val="20000"/>
                  <a:lumOff val="80000"/>
                </a:schemeClr>
              </a:solidFill>
            </a:endParaRPr>
          </a:p>
        </p:txBody>
      </p:sp>
      <p:pic>
        <p:nvPicPr>
          <p:cNvPr id="2" name="Picture 1" descr="C:\Users\jbintz\AppData\Local\Microsoft\Windows\Temporary Internet Files\Content.IE5\09Y1ZL8Y\MC900383904[1].wmf">
            <a:extLst>
              <a:ext uri="{FF2B5EF4-FFF2-40B4-BE49-F238E27FC236}">
                <a16:creationId xmlns:a16="http://schemas.microsoft.com/office/drawing/2014/main" id="{FD5FC301-D19F-4E3B-A37C-9E474475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44" y="5832731"/>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2D15-914B-4C38-BECD-D253CC57BD6D}"/>
              </a:ext>
            </a:extLst>
          </p:cNvPr>
          <p:cNvSpPr txBox="1"/>
          <p:nvPr/>
        </p:nvSpPr>
        <p:spPr>
          <a:xfrm>
            <a:off x="969347" y="5948750"/>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384809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a:t>
            </a:r>
            <a:r>
              <a:rPr lang="en-US"/>
              <a:t>Lesson Analysis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55" y="1788709"/>
            <a:ext cx="7092690" cy="436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95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0C13F9-684A-42AE-9FAF-A9F3251BFA16}"/>
              </a:ext>
            </a:extLst>
          </p:cNvPr>
          <p:cNvSpPr>
            <a:spLocks noGrp="1"/>
          </p:cNvSpPr>
          <p:nvPr>
            <p:ph type="title"/>
          </p:nvPr>
        </p:nvSpPr>
        <p:spPr/>
        <p:txBody>
          <a:bodyPr/>
          <a:lstStyle/>
          <a:p>
            <a:r>
              <a:rPr lang="en-US" sz="3200" dirty="0"/>
              <a:t>Lesson Analysis Protocol</a:t>
            </a:r>
          </a:p>
        </p:txBody>
      </p:sp>
      <p:graphicFrame>
        <p:nvGraphicFramePr>
          <p:cNvPr id="2" name="Object 1">
            <a:extLst>
              <a:ext uri="{FF2B5EF4-FFF2-40B4-BE49-F238E27FC236}">
                <a16:creationId xmlns:a16="http://schemas.microsoft.com/office/drawing/2014/main" id="{6EA1C40C-1254-4501-9A4D-04C765185789}"/>
              </a:ext>
            </a:extLst>
          </p:cNvPr>
          <p:cNvGraphicFramePr>
            <a:graphicFrameLocks noChangeAspect="1"/>
          </p:cNvGraphicFramePr>
          <p:nvPr>
            <p:extLst>
              <p:ext uri="{D42A27DB-BD31-4B8C-83A1-F6EECF244321}">
                <p14:modId xmlns:p14="http://schemas.microsoft.com/office/powerpoint/2010/main" val="2150945751"/>
              </p:ext>
            </p:extLst>
          </p:nvPr>
        </p:nvGraphicFramePr>
        <p:xfrm>
          <a:off x="2722121" y="1060840"/>
          <a:ext cx="6234720" cy="4860275"/>
        </p:xfrm>
        <a:graphic>
          <a:graphicData uri="http://schemas.openxmlformats.org/presentationml/2006/ole">
            <mc:AlternateContent xmlns:mc="http://schemas.openxmlformats.org/markup-compatibility/2006">
              <mc:Choice xmlns:v="urn:schemas-microsoft-com:vml" Requires="v">
                <p:oleObj name="Document" r:id="rId3" imgW="8229600" imgH="6413500" progId="Word.Document.12">
                  <p:embed/>
                </p:oleObj>
              </mc:Choice>
              <mc:Fallback>
                <p:oleObj name="Document" r:id="rId3" imgW="8229600" imgH="6413500" progId="Word.Document.12">
                  <p:embed/>
                  <p:pic>
                    <p:nvPicPr>
                      <p:cNvPr id="2" name="Object 1">
                        <a:extLst>
                          <a:ext uri="{FF2B5EF4-FFF2-40B4-BE49-F238E27FC236}">
                            <a16:creationId xmlns:a16="http://schemas.microsoft.com/office/drawing/2014/main" id="{6EA1C40C-1254-4501-9A4D-04C765185789}"/>
                          </a:ext>
                        </a:extLst>
                      </p:cNvPr>
                      <p:cNvPicPr/>
                      <p:nvPr/>
                    </p:nvPicPr>
                    <p:blipFill>
                      <a:blip r:embed="rId4"/>
                      <a:stretch>
                        <a:fillRect/>
                      </a:stretch>
                    </p:blipFill>
                    <p:spPr>
                      <a:xfrm>
                        <a:off x="2722121" y="1060840"/>
                        <a:ext cx="6234720" cy="4860275"/>
                      </a:xfrm>
                      <a:prstGeom prst="rect">
                        <a:avLst/>
                      </a:prstGeom>
                    </p:spPr>
                  </p:pic>
                </p:oleObj>
              </mc:Fallback>
            </mc:AlternateContent>
          </a:graphicData>
        </a:graphic>
      </p:graphicFrame>
      <p:pic>
        <p:nvPicPr>
          <p:cNvPr id="4" name="Picture 3" descr="C:\Users\jbintz\AppData\Local\Microsoft\Windows\Temporary Internet Files\Content.IE5\09Y1ZL8Y\MC900383904[1].wmf">
            <a:extLst>
              <a:ext uri="{FF2B5EF4-FFF2-40B4-BE49-F238E27FC236}">
                <a16:creationId xmlns:a16="http://schemas.microsoft.com/office/drawing/2014/main" id="{2CBE3DA1-F61F-4882-BDB1-6555F8D040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6822" y="225943"/>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2E8202-931B-4C68-A8A4-CA71F03E33A6}"/>
              </a:ext>
            </a:extLst>
          </p:cNvPr>
          <p:cNvSpPr txBox="1"/>
          <p:nvPr/>
        </p:nvSpPr>
        <p:spPr>
          <a:xfrm>
            <a:off x="6354147" y="225943"/>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225591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0C13F9-684A-42AE-9FAF-A9F3251BFA16}"/>
              </a:ext>
            </a:extLst>
          </p:cNvPr>
          <p:cNvSpPr>
            <a:spLocks noGrp="1"/>
          </p:cNvSpPr>
          <p:nvPr>
            <p:ph type="title"/>
          </p:nvPr>
        </p:nvSpPr>
        <p:spPr/>
        <p:txBody>
          <a:bodyPr/>
          <a:lstStyle/>
          <a:p>
            <a:r>
              <a:rPr lang="en-US" sz="3200" dirty="0">
                <a:latin typeface="Calibri"/>
                <a:cs typeface="Calibri"/>
              </a:rPr>
              <a:t>Lesson Analysis Protocol: </a:t>
            </a:r>
            <a:br>
              <a:rPr lang="en-US" sz="3200" dirty="0">
                <a:latin typeface="Calibri"/>
                <a:cs typeface="Calibri"/>
              </a:rPr>
            </a:br>
            <a:r>
              <a:rPr lang="en-US" sz="3200" dirty="0">
                <a:latin typeface="Calibri"/>
                <a:cs typeface="Calibri"/>
              </a:rPr>
              <a:t>Belcastro SEC Lesson 4 Clip 1</a:t>
            </a:r>
          </a:p>
        </p:txBody>
      </p:sp>
      <p:graphicFrame>
        <p:nvGraphicFramePr>
          <p:cNvPr id="3" name="Table 2">
            <a:extLst>
              <a:ext uri="{FF2B5EF4-FFF2-40B4-BE49-F238E27FC236}">
                <a16:creationId xmlns:a16="http://schemas.microsoft.com/office/drawing/2014/main" id="{0194E52F-CE18-4B14-A24B-066545A4BE74}"/>
              </a:ext>
            </a:extLst>
          </p:cNvPr>
          <p:cNvGraphicFramePr>
            <a:graphicFrameLocks noGrp="1"/>
          </p:cNvGraphicFramePr>
          <p:nvPr>
            <p:extLst>
              <p:ext uri="{D42A27DB-BD31-4B8C-83A1-F6EECF244321}">
                <p14:modId xmlns:p14="http://schemas.microsoft.com/office/powerpoint/2010/main" val="3547248437"/>
              </p:ext>
            </p:extLst>
          </p:nvPr>
        </p:nvGraphicFramePr>
        <p:xfrm>
          <a:off x="149901" y="1805483"/>
          <a:ext cx="8844197" cy="4757919"/>
        </p:xfrm>
        <a:graphic>
          <a:graphicData uri="http://schemas.openxmlformats.org/drawingml/2006/table">
            <a:tbl>
              <a:tblPr/>
              <a:tblGrid>
                <a:gridCol w="1347198">
                  <a:extLst>
                    <a:ext uri="{9D8B030D-6E8A-4147-A177-3AD203B41FA5}">
                      <a16:colId xmlns:a16="http://schemas.microsoft.com/office/drawing/2014/main" val="386830814"/>
                    </a:ext>
                  </a:extLst>
                </a:gridCol>
                <a:gridCol w="1881962">
                  <a:extLst>
                    <a:ext uri="{9D8B030D-6E8A-4147-A177-3AD203B41FA5}">
                      <a16:colId xmlns:a16="http://schemas.microsoft.com/office/drawing/2014/main" val="916170518"/>
                    </a:ext>
                  </a:extLst>
                </a:gridCol>
                <a:gridCol w="5615037">
                  <a:extLst>
                    <a:ext uri="{9D8B030D-6E8A-4147-A177-3AD203B41FA5}">
                      <a16:colId xmlns:a16="http://schemas.microsoft.com/office/drawing/2014/main" val="3715985979"/>
                    </a:ext>
                  </a:extLst>
                </a:gridCol>
              </a:tblGrid>
              <a:tr h="0">
                <a:tc gridSpan="3">
                  <a:txBody>
                    <a:bodyPr/>
                    <a:lstStyle/>
                    <a:p>
                      <a:pPr algn="l" rtl="0" fontAlgn="base"/>
                      <a:r>
                        <a:rPr lang="en-US" sz="900" b="1" i="0" dirty="0">
                          <a:effectLst/>
                          <a:latin typeface="Arial" panose="020B0604020202020204" pitchFamily="34" charset="0"/>
                        </a:rPr>
                        <a:t>1. </a:t>
                      </a:r>
                      <a:r>
                        <a:rPr lang="en-US" sz="900" b="1" i="0" dirty="0">
                          <a:solidFill>
                            <a:srgbClr val="FF0000"/>
                          </a:solidFill>
                          <a:effectLst/>
                          <a:latin typeface="Arial" panose="020B0604020202020204" pitchFamily="34" charset="0"/>
                        </a:rPr>
                        <a:t>Identify</a:t>
                      </a:r>
                      <a:r>
                        <a:rPr lang="en-US" sz="900" b="1" i="0" dirty="0">
                          <a:effectLst/>
                          <a:latin typeface="Arial" panose="020B0604020202020204" pitchFamily="34" charset="0"/>
                        </a:rPr>
                        <a:t> the Lens &amp; Strategy </a:t>
                      </a:r>
                      <a:r>
                        <a:rPr lang="en-US" sz="900" b="0" i="0" dirty="0">
                          <a:effectLst/>
                          <a:latin typeface="Arial" panose="020B0604020202020204" pitchFamily="34" charset="0"/>
                        </a:rPr>
                        <a:t> </a:t>
                      </a:r>
                      <a:endParaRPr lang="en-US" sz="1600" b="0" i="0" dirty="0">
                        <a:effectLst/>
                      </a:endParaRPr>
                    </a:p>
                    <a:p>
                      <a:pPr algn="l" rtl="0" fontAlgn="base">
                        <a:buFont typeface="Arial" panose="020B0604020202020204" pitchFamily="34" charset="0"/>
                        <a:buChar char="•"/>
                      </a:pPr>
                      <a:r>
                        <a:rPr lang="en-US" sz="800" b="0" i="0" dirty="0">
                          <a:effectLst/>
                          <a:latin typeface="Arial" panose="020B0604020202020204" pitchFamily="34" charset="0"/>
                        </a:rPr>
                        <a:t>What instances of asking questions that probe and challenge student thinking do you observe? </a:t>
                      </a:r>
                    </a:p>
                    <a:p>
                      <a:pPr algn="l" rtl="0" fontAlgn="base">
                        <a:buFont typeface="Arial" panose="020B0604020202020204" pitchFamily="34" charset="0"/>
                        <a:buChar char="•"/>
                      </a:pPr>
                      <a:r>
                        <a:rPr lang="en-US" sz="800" b="0" i="0" dirty="0">
                          <a:effectLst/>
                          <a:latin typeface="Arial" panose="020B0604020202020204" pitchFamily="34" charset="0"/>
                        </a:rPr>
                        <a:t>What instances of developing and using models do you observe? </a:t>
                      </a:r>
                    </a:p>
                  </a:txBody>
                  <a:tcPr marL="63990" marR="63990" marT="31995" marB="31995">
                    <a:lnL w="22860" cap="flat" cmpd="sng" algn="ctr">
                      <a:solidFill>
                        <a:schemeClr val="bg1"/>
                      </a:solidFill>
                      <a:prstDash val="solid"/>
                      <a:round/>
                      <a:headEnd type="none" w="med" len="med"/>
                      <a:tailEnd type="none" w="med" len="med"/>
                    </a:lnL>
                    <a:lnR w="22860" cap="flat" cmpd="sng" algn="ctr">
                      <a:solidFill>
                        <a:schemeClr val="bg1"/>
                      </a:solidFill>
                      <a:prstDash val="solid"/>
                      <a:round/>
                      <a:headEnd type="none" w="med" len="med"/>
                      <a:tailEnd type="none" w="med" len="med"/>
                    </a:lnR>
                    <a:lnT w="22860" cap="flat" cmpd="sng" algn="ctr">
                      <a:solidFill>
                        <a:schemeClr val="bg1"/>
                      </a:solidFill>
                      <a:prstDash val="solid"/>
                      <a:round/>
                      <a:headEnd type="none" w="med" len="med"/>
                      <a:tailEnd type="none" w="med" len="med"/>
                    </a:lnT>
                    <a:lnB w="22860" cap="flat" cmpd="sng" algn="ctr">
                      <a:solidFill>
                        <a:srgbClr val="882B7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6145757"/>
                  </a:ext>
                </a:extLst>
              </a:tr>
              <a:tr h="397736">
                <a:tc gridSpan="3">
                  <a:txBody>
                    <a:bodyPr/>
                    <a:lstStyle/>
                    <a:p>
                      <a:pPr algn="l" rtl="0" fontAlgn="base"/>
                      <a:r>
                        <a:rPr lang="en-US" sz="900" b="1" i="0" dirty="0">
                          <a:effectLst/>
                          <a:latin typeface="Arial" panose="020B0604020202020204" pitchFamily="34" charset="0"/>
                        </a:rPr>
                        <a:t>2. </a:t>
                      </a:r>
                      <a:r>
                        <a:rPr lang="en-US" sz="900" b="1" i="0" dirty="0">
                          <a:solidFill>
                            <a:srgbClr val="FF0000"/>
                          </a:solidFill>
                          <a:effectLst/>
                          <a:latin typeface="Arial" panose="020B0604020202020204" pitchFamily="34" charset="0"/>
                        </a:rPr>
                        <a:t>Analyze</a:t>
                      </a:r>
                      <a:r>
                        <a:rPr lang="en-US" sz="900" b="1" i="0" dirty="0">
                          <a:effectLst/>
                          <a:latin typeface="Arial" panose="020B0604020202020204" pitchFamily="34" charset="0"/>
                        </a:rPr>
                        <a:t> the Video Using the Analysis Question(s)  </a:t>
                      </a:r>
                      <a:r>
                        <a:rPr lang="en-US" sz="900" b="0" i="0" dirty="0">
                          <a:effectLst/>
                          <a:latin typeface="Arial" panose="020B0604020202020204" pitchFamily="34" charset="0"/>
                        </a:rPr>
                        <a:t> </a:t>
                      </a:r>
                      <a:endParaRPr lang="en-US" sz="1600" b="0" i="0" dirty="0">
                        <a:effectLst/>
                      </a:endParaRPr>
                    </a:p>
                    <a:p>
                      <a:pPr algn="l" rtl="0" fontAlgn="base">
                        <a:buFont typeface="Arial" panose="020B0604020202020204" pitchFamily="34" charset="0"/>
                        <a:buChar char="•"/>
                      </a:pPr>
                      <a:r>
                        <a:rPr lang="en-US" sz="800" b="0" i="0" dirty="0">
                          <a:effectLst/>
                          <a:latin typeface="Arial" panose="020B0604020202020204" pitchFamily="34" charset="0"/>
                        </a:rPr>
                        <a:t>What do students seem to understand (or not) about the sun’s effect on climate and seasons? </a:t>
                      </a:r>
                    </a:p>
                    <a:p>
                      <a:pPr algn="l" rtl="0" fontAlgn="base">
                        <a:buFont typeface="Arial" panose="020B0604020202020204" pitchFamily="34" charset="0"/>
                        <a:buChar char="•"/>
                      </a:pPr>
                      <a:r>
                        <a:rPr lang="en-US" sz="800" b="0" i="0" dirty="0">
                          <a:effectLst/>
                          <a:latin typeface="Arial" panose="020B0604020202020204" pitchFamily="34" charset="0"/>
                        </a:rPr>
                        <a:t>How did the use of the identified strategies make student thinking more visible? </a:t>
                      </a:r>
                    </a:p>
                  </a:txBody>
                  <a:tcPr marL="63990" marR="63990" marT="31995" marB="31995">
                    <a:lnL w="22860" cap="flat" cmpd="sng" algn="ctr">
                      <a:solidFill>
                        <a:srgbClr val="882B7C"/>
                      </a:solidFill>
                      <a:prstDash val="solid"/>
                      <a:round/>
                      <a:headEnd type="none" w="med" len="med"/>
                      <a:tailEnd type="none" w="med" len="med"/>
                    </a:lnL>
                    <a:lnR w="22860" cap="flat" cmpd="sng" algn="ctr">
                      <a:solidFill>
                        <a:srgbClr val="882B7C"/>
                      </a:solidFill>
                      <a:prstDash val="solid"/>
                      <a:round/>
                      <a:headEnd type="none" w="med" len="med"/>
                      <a:tailEnd type="none" w="med" len="med"/>
                    </a:lnR>
                    <a:lnT w="22860" cap="flat" cmpd="sng" algn="ctr">
                      <a:solidFill>
                        <a:srgbClr val="882B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9045175"/>
                  </a:ext>
                </a:extLst>
              </a:tr>
              <a:tr h="237562">
                <a:tc>
                  <a:txBody>
                    <a:bodyPr/>
                    <a:lstStyle/>
                    <a:p>
                      <a:pPr algn="ctr" rtl="0" fontAlgn="base"/>
                      <a:r>
                        <a:rPr lang="en-US" sz="800" b="1" i="0">
                          <a:effectLst/>
                          <a:latin typeface="Arial" panose="020B0604020202020204" pitchFamily="34" charset="0"/>
                        </a:rPr>
                        <a:t>Lesson Analysis Step</a:t>
                      </a:r>
                      <a:r>
                        <a:rPr lang="en-US" sz="800" b="0" i="0">
                          <a:effectLst/>
                          <a:latin typeface="Arial" panose="020B0604020202020204" pitchFamily="34" charset="0"/>
                        </a:rPr>
                        <a:t> </a:t>
                      </a:r>
                      <a:endParaRPr lang="en-US" sz="1600" b="0" i="0">
                        <a:effectLst/>
                      </a:endParaRPr>
                    </a:p>
                  </a:txBody>
                  <a:tcPr marL="63990" marR="63990" marT="31995" marB="31995">
                    <a:lnL w="22860" cap="flat" cmpd="sng" algn="ctr">
                      <a:solidFill>
                        <a:srgbClr val="80307C"/>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tc>
                  <a:txBody>
                    <a:bodyPr/>
                    <a:lstStyle/>
                    <a:p>
                      <a:pPr algn="ctr" rtl="0" fontAlgn="base"/>
                      <a:r>
                        <a:rPr lang="en-US" sz="800" b="1" i="0">
                          <a:effectLst/>
                          <a:latin typeface="Arial" panose="020B0604020202020204" pitchFamily="34" charset="0"/>
                        </a:rPr>
                        <a:t>To Do</a:t>
                      </a:r>
                      <a:r>
                        <a:rPr lang="en-US" sz="800" b="0" i="0">
                          <a:effectLst/>
                          <a:latin typeface="Arial" panose="020B0604020202020204" pitchFamily="34" charset="0"/>
                        </a:rPr>
                        <a:t> </a:t>
                      </a:r>
                      <a:endParaRPr lang="en-US" sz="1600" b="0" i="0">
                        <a:effectLst/>
                      </a:endParaRPr>
                    </a:p>
                  </a:txBody>
                  <a:tcPr marL="63990" marR="63990" marT="31995" marB="31995">
                    <a:lnL w="7620" cap="flat" cmpd="sng" algn="ctr">
                      <a:solidFill>
                        <a:schemeClr val="bg1"/>
                      </a:solidFill>
                      <a:prstDash val="solid"/>
                      <a:round/>
                      <a:headEnd type="none" w="med" len="med"/>
                      <a:tailEnd type="none" w="med" len="med"/>
                    </a:lnL>
                    <a:lnR w="7620" cap="flat" cmpd="sng" algn="ctr">
                      <a:solidFill>
                        <a:srgbClr val="80307C"/>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ctr" rtl="0" fontAlgn="base"/>
                      <a:r>
                        <a:rPr lang="en-US" sz="800" b="1" i="0">
                          <a:effectLst/>
                          <a:latin typeface="Arial" panose="020B0604020202020204" pitchFamily="34" charset="0"/>
                        </a:rPr>
                        <a:t>Your Analysis</a:t>
                      </a:r>
                      <a:r>
                        <a:rPr lang="en-US" sz="800" b="0" i="0">
                          <a:effectLst/>
                          <a:latin typeface="Arial" panose="020B0604020202020204" pitchFamily="34" charset="0"/>
                        </a:rPr>
                        <a:t> </a:t>
                      </a:r>
                      <a:endParaRPr lang="en-US" sz="1600" b="0" i="0">
                        <a:effectLst/>
                      </a:endParaRPr>
                    </a:p>
                  </a:txBody>
                  <a:tcPr marL="63990" marR="63990" marT="31995" marB="31995">
                    <a:lnL w="7620" cap="flat" cmpd="sng" algn="ctr">
                      <a:solidFill>
                        <a:srgbClr val="80307C"/>
                      </a:solidFill>
                      <a:prstDash val="solid"/>
                      <a:round/>
                      <a:headEnd type="none" w="med" len="med"/>
                      <a:tailEnd type="none" w="med" len="med"/>
                    </a:lnL>
                    <a:lnR w="22860" cap="flat" cmpd="sng" algn="ctr">
                      <a:solidFill>
                        <a:srgbClr val="80307C"/>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extLst>
                  <a:ext uri="{0D108BD9-81ED-4DB2-BD59-A6C34878D82A}">
                    <a16:rowId xmlns:a16="http://schemas.microsoft.com/office/drawing/2014/main" val="2341227497"/>
                  </a:ext>
                </a:extLst>
              </a:tr>
              <a:tr h="711033">
                <a:tc>
                  <a:txBody>
                    <a:bodyPr/>
                    <a:lstStyle/>
                    <a:p>
                      <a:pPr algn="ctr" rtl="0" fontAlgn="base"/>
                      <a:r>
                        <a:rPr lang="en-US" sz="800" b="1" i="0">
                          <a:effectLst/>
                          <a:latin typeface="Arial" panose="020B0604020202020204" pitchFamily="34" charset="0"/>
                        </a:rPr>
                        <a:t>Claim</a:t>
                      </a:r>
                      <a:r>
                        <a:rPr lang="en-US" sz="800" b="0" i="0">
                          <a:effectLst/>
                          <a:latin typeface="Arial" panose="020B0604020202020204" pitchFamily="34" charset="0"/>
                        </a:rPr>
                        <a:t> </a:t>
                      </a:r>
                      <a:endParaRPr lang="en-US" sz="1600" b="0" i="0">
                        <a:effectLst/>
                      </a:endParaRPr>
                    </a:p>
                  </a:txBody>
                  <a:tcPr marL="63990" marR="63990" marT="31995" marB="31995">
                    <a:lnL w="22860" cap="flat" cmpd="sng" algn="ctr">
                      <a:solidFill>
                        <a:srgbClr val="80307C"/>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tc>
                  <a:txBody>
                    <a:bodyPr/>
                    <a:lstStyle/>
                    <a:p>
                      <a:pPr algn="l" rtl="0" fontAlgn="base"/>
                      <a:r>
                        <a:rPr lang="en-US" sz="800" b="0" i="0">
                          <a:effectLst/>
                          <a:latin typeface="Arial" panose="020B0604020202020204" pitchFamily="34" charset="0"/>
                        </a:rPr>
                        <a:t>Turn an observation, question or judgment into a specific claim that responds to the focus question. </a:t>
                      </a:r>
                      <a:endParaRPr lang="en-US" sz="1600" b="0" i="0">
                        <a:effectLst/>
                      </a:endParaRPr>
                    </a:p>
                    <a:p>
                      <a:pPr algn="l" rtl="0" fontAlgn="base"/>
                      <a:r>
                        <a:rPr lang="en-US" sz="800" b="0" i="0">
                          <a:effectLst/>
                          <a:latin typeface="Arial" panose="020B0604020202020204" pitchFamily="34" charset="0"/>
                        </a:rPr>
                        <a:t> </a:t>
                      </a:r>
                      <a:endParaRPr lang="en-US" sz="1600" b="0" i="0">
                        <a:effectLst/>
                      </a:endParaRPr>
                    </a:p>
                  </a:txBody>
                  <a:tcPr marL="63990" marR="63990" marT="31995" marB="31995">
                    <a:lnL w="7620" cap="flat" cmpd="sng" algn="ctr">
                      <a:solidFill>
                        <a:schemeClr val="bg1"/>
                      </a:solidFill>
                      <a:prstDash val="solid"/>
                      <a:round/>
                      <a:headEnd type="none" w="med" len="med"/>
                      <a:tailEnd type="none" w="med" len="med"/>
                    </a:lnL>
                    <a:lnR w="7620" cap="flat" cmpd="sng" algn="ctr">
                      <a:solidFill>
                        <a:srgbClr val="80307C"/>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US" sz="800" b="0" i="0" u="sng">
                          <a:effectLst/>
                          <a:latin typeface="Arial" panose="020B0604020202020204" pitchFamily="34" charset="0"/>
                        </a:rPr>
                        <a:t>MY CLAIM:</a:t>
                      </a:r>
                      <a:r>
                        <a:rPr lang="en-US" sz="800" b="0" i="0">
                          <a:effectLst/>
                          <a:latin typeface="Arial" panose="020B0604020202020204" pitchFamily="34" charset="0"/>
                        </a:rPr>
                        <a:t> This group of students uses the model of the Earth-Sun system to reason about the patterns of temperatures on Earth at different times of the year. They reason with the model (physical representation) to help negotiate their understanding that the amount of light hitting the northern hemisphere, southern hemisphere, and equator at different positions in Earth’s orbit influences the seasons in the hemispheres. They seem to have at least the beginnings of scientifically accurate understanding of a causal explanation of patterns in temperature at different times of the year. </a:t>
                      </a:r>
                      <a:endParaRPr lang="en-US" sz="1600" b="0" i="0">
                        <a:effectLst/>
                      </a:endParaRPr>
                    </a:p>
                  </a:txBody>
                  <a:tcPr marL="63990" marR="63990" marT="31995" marB="31995">
                    <a:lnL w="7620" cap="flat" cmpd="sng" algn="ctr">
                      <a:solidFill>
                        <a:srgbClr val="80307C"/>
                      </a:solidFill>
                      <a:prstDash val="solid"/>
                      <a:round/>
                      <a:headEnd type="none" w="med" len="med"/>
                      <a:tailEnd type="none" w="med" len="med"/>
                    </a:lnL>
                    <a:lnR w="22860" cap="flat" cmpd="sng" algn="ctr">
                      <a:solidFill>
                        <a:srgbClr val="80307C"/>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extLst>
                  <a:ext uri="{0D108BD9-81ED-4DB2-BD59-A6C34878D82A}">
                    <a16:rowId xmlns:a16="http://schemas.microsoft.com/office/drawing/2014/main" val="460815199"/>
                  </a:ext>
                </a:extLst>
              </a:tr>
              <a:tr h="1800764">
                <a:tc>
                  <a:txBody>
                    <a:bodyPr/>
                    <a:lstStyle/>
                    <a:p>
                      <a:pPr algn="ctr" rtl="0" fontAlgn="base"/>
                      <a:r>
                        <a:rPr lang="en-US" sz="800" b="1" i="0">
                          <a:effectLst/>
                          <a:latin typeface="Arial" panose="020B0604020202020204" pitchFamily="34" charset="0"/>
                        </a:rPr>
                        <a:t>Evidence and Reasoning</a:t>
                      </a:r>
                      <a:r>
                        <a:rPr lang="en-US" sz="800" b="0" i="0">
                          <a:effectLst/>
                          <a:latin typeface="Arial" panose="020B0604020202020204" pitchFamily="34" charset="0"/>
                        </a:rPr>
                        <a:t> </a:t>
                      </a:r>
                      <a:endParaRPr lang="en-US" sz="1600" b="0" i="0">
                        <a:effectLst/>
                      </a:endParaRPr>
                    </a:p>
                  </a:txBody>
                  <a:tcPr marL="63990" marR="63990" marT="31995" marB="31995">
                    <a:lnL w="22860" cap="flat" cmpd="sng" algn="ctr">
                      <a:solidFill>
                        <a:srgbClr val="80307C"/>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tc>
                  <a:txBody>
                    <a:bodyPr/>
                    <a:lstStyle/>
                    <a:p>
                      <a:pPr algn="l" rtl="0" fontAlgn="base"/>
                      <a:r>
                        <a:rPr lang="en-US" sz="800" b="0" i="0" dirty="0">
                          <a:effectLst/>
                          <a:latin typeface="Arial" panose="020B0604020202020204" pitchFamily="34" charset="0"/>
                        </a:rPr>
                        <a:t>Point to a specific place in the video transcript, lesson plan, or student work that supports your claim.  Connect your claim and evidence with reasoning based on </a:t>
                      </a:r>
                      <a:r>
                        <a:rPr lang="en-US" sz="800" b="0" i="0" dirty="0" err="1">
                          <a:effectLst/>
                          <a:latin typeface="Arial" panose="020B0604020202020204" pitchFamily="34" charset="0"/>
                        </a:rPr>
                        <a:t>STeLLA</a:t>
                      </a:r>
                      <a:r>
                        <a:rPr lang="en-US" sz="800" b="0" i="0" dirty="0">
                          <a:effectLst/>
                          <a:latin typeface="Arial" panose="020B0604020202020204" pitchFamily="34" charset="0"/>
                        </a:rPr>
                        <a:t> Strategies, research on learning, your teaching experience, or scientific principles. Also look for evidence that challenges your claim. </a:t>
                      </a:r>
                      <a:endParaRPr lang="en-US" sz="1600" b="0" i="0" dirty="0">
                        <a:effectLst/>
                      </a:endParaRPr>
                    </a:p>
                  </a:txBody>
                  <a:tcPr marL="63990" marR="63990" marT="31995" marB="31995">
                    <a:lnL w="7620" cap="flat" cmpd="sng" algn="ctr">
                      <a:solidFill>
                        <a:schemeClr val="bg1"/>
                      </a:solidFill>
                      <a:prstDash val="solid"/>
                      <a:round/>
                      <a:headEnd type="none" w="med" len="med"/>
                      <a:tailEnd type="none" w="med" len="med"/>
                    </a:lnL>
                    <a:lnR w="7620" cap="flat" cmpd="sng" algn="ctr">
                      <a:solidFill>
                        <a:srgbClr val="80307C"/>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tcPr>
                </a:tc>
                <a:tc>
                  <a:txBody>
                    <a:bodyPr/>
                    <a:lstStyle/>
                    <a:p>
                      <a:pPr algn="l" rtl="0" fontAlgn="base"/>
                      <a:r>
                        <a:rPr lang="en-US" sz="800" b="0" i="0" u="sng" dirty="0">
                          <a:effectLst/>
                          <a:latin typeface="Arial" panose="020B0604020202020204" pitchFamily="34" charset="0"/>
                        </a:rPr>
                        <a:t>MY EVIDENCE:</a:t>
                      </a:r>
                      <a:r>
                        <a:rPr lang="en-US" sz="800" b="0" i="0" dirty="0">
                          <a:effectLst/>
                          <a:latin typeface="Arial" panose="020B0604020202020204" pitchFamily="34" charset="0"/>
                        </a:rPr>
                        <a:t> For example, after the teacher’s challenge question for students to use their vocabulary words at 50.2, two different students talk about the equator and northern hemisphere getting more light than the southern hemisphere when the Earth is at position 1. Christina says “more on the equator” and “it’s also more bright on the northern hemisphere” at 1:10.2-1:06.2. Another boy says, “it’s [sunlight’s] not as much [in the southern hemisphere] at 1:18.0.  </a:t>
                      </a:r>
                      <a:endParaRPr lang="en-US" sz="1600" b="0" i="0" dirty="0">
                        <a:effectLst/>
                      </a:endParaRPr>
                    </a:p>
                    <a:p>
                      <a:pPr algn="l" rtl="0" fontAlgn="base"/>
                      <a:r>
                        <a:rPr lang="en-US" sz="800" b="0" i="0" dirty="0">
                          <a:effectLst/>
                          <a:latin typeface="Arial" panose="020B0604020202020204" pitchFamily="34" charset="0"/>
                        </a:rPr>
                        <a:t>From 1:25.8 through 3:13.0 two students have different ideas about what is happening to Earth at position 3 and then seem to negotiate an accurate understanding using words like “more bright” and “not as much” to describe the amount of sunlight or directness of sunlight at different places. </a:t>
                      </a:r>
                      <a:endParaRPr lang="en-US" sz="1600" b="0" i="0" dirty="0">
                        <a:effectLst/>
                      </a:endParaRPr>
                    </a:p>
                    <a:p>
                      <a:pPr algn="l" rtl="0" fontAlgn="base"/>
                      <a:r>
                        <a:rPr lang="en-US" sz="800" b="0" i="0" u="sng" dirty="0">
                          <a:effectLst/>
                          <a:latin typeface="Arial" panose="020B0604020202020204" pitchFamily="34" charset="0"/>
                        </a:rPr>
                        <a:t>MY REASONING:</a:t>
                      </a:r>
                      <a:r>
                        <a:rPr lang="en-US" sz="800" b="0" i="0" dirty="0">
                          <a:effectLst/>
                          <a:latin typeface="Arial" panose="020B0604020202020204" pitchFamily="34" charset="0"/>
                        </a:rPr>
                        <a:t> </a:t>
                      </a:r>
                      <a:r>
                        <a:rPr lang="en-US" sz="800" b="0" i="1" dirty="0">
                          <a:effectLst/>
                          <a:latin typeface="Arial" panose="020B0604020202020204" pitchFamily="34" charset="0"/>
                        </a:rPr>
                        <a:t>According to the NGSS, when students are developing and using models they are engaging with models that can be content representations or physical representations, think about the strengths and limitations of the model in comparison to the real world, and reason with the model. In this clip, Students reason with models. Students use the word “because” to link their observations (of light and maybe patterns identified earlier) that places near the equator are warmer because they get more sunlight and that because of the amount of sunlight, the northern hemisphere is in summer when the North Pole is pointing toward the Sun and the southern hemisphere is in winter when the North Pole is pointing toward the Sun with each having opposite seasons when the North Pole is pointed away from Sun.</a:t>
                      </a:r>
                      <a:r>
                        <a:rPr lang="en-US" sz="800" b="0" i="0" dirty="0">
                          <a:effectLst/>
                          <a:latin typeface="Arial" panose="020B0604020202020204" pitchFamily="34" charset="0"/>
                        </a:rPr>
                        <a:t> </a:t>
                      </a:r>
                      <a:endParaRPr lang="en-US" sz="1600" b="0" i="0" dirty="0">
                        <a:effectLst/>
                      </a:endParaRPr>
                    </a:p>
                  </a:txBody>
                  <a:tcPr marL="63990" marR="63990" marT="31995" marB="31995">
                    <a:lnL w="7620" cap="flat" cmpd="sng" algn="ctr">
                      <a:solidFill>
                        <a:srgbClr val="80307C"/>
                      </a:solidFill>
                      <a:prstDash val="solid"/>
                      <a:round/>
                      <a:headEnd type="none" w="med" len="med"/>
                      <a:tailEnd type="none" w="med" len="med"/>
                    </a:lnL>
                    <a:lnR w="22860" cap="flat" cmpd="sng" algn="ctr">
                      <a:solidFill>
                        <a:srgbClr val="80307C"/>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extLst>
                  <a:ext uri="{0D108BD9-81ED-4DB2-BD59-A6C34878D82A}">
                    <a16:rowId xmlns:a16="http://schemas.microsoft.com/office/drawing/2014/main" val="1805204021"/>
                  </a:ext>
                </a:extLst>
              </a:tr>
              <a:tr h="765514">
                <a:tc>
                  <a:txBody>
                    <a:bodyPr/>
                    <a:lstStyle/>
                    <a:p>
                      <a:pPr algn="ctr" rtl="0" fontAlgn="base"/>
                      <a:r>
                        <a:rPr lang="en-US" sz="800" b="1" i="0">
                          <a:effectLst/>
                          <a:latin typeface="Arial" panose="020B0604020202020204" pitchFamily="34" charset="0"/>
                        </a:rPr>
                        <a:t>Alternatives</a:t>
                      </a:r>
                      <a:r>
                        <a:rPr lang="en-US" sz="800" b="0" i="0">
                          <a:effectLst/>
                          <a:latin typeface="Arial" panose="020B0604020202020204" pitchFamily="34" charset="0"/>
                        </a:rPr>
                        <a:t> </a:t>
                      </a:r>
                      <a:endParaRPr lang="en-US" sz="1600" b="0" i="0">
                        <a:effectLst/>
                      </a:endParaRPr>
                    </a:p>
                  </a:txBody>
                  <a:tcPr marL="63990" marR="63990" marT="31995" marB="31995">
                    <a:lnL w="22860" cap="flat" cmpd="sng" algn="ctr">
                      <a:solidFill>
                        <a:srgbClr val="80307C"/>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tc>
                  <a:txBody>
                    <a:bodyPr/>
                    <a:lstStyle/>
                    <a:p>
                      <a:pPr algn="l" rtl="0" fontAlgn="base"/>
                      <a:r>
                        <a:rPr lang="en-US" sz="800" b="0" i="0">
                          <a:effectLst/>
                          <a:latin typeface="Arial" panose="020B0604020202020204" pitchFamily="34" charset="0"/>
                        </a:rPr>
                        <a:t>Consider an alternative interpretation or explanation. </a:t>
                      </a:r>
                      <a:endParaRPr lang="en-US" sz="1600" b="0" i="0">
                        <a:effectLst/>
                      </a:endParaRPr>
                    </a:p>
                    <a:p>
                      <a:pPr algn="l" rtl="0" fontAlgn="base"/>
                      <a:r>
                        <a:rPr lang="en-US" sz="800" b="0" i="0">
                          <a:effectLst/>
                          <a:latin typeface="Arial" panose="020B0604020202020204" pitchFamily="34" charset="0"/>
                        </a:rPr>
                        <a:t>Consider new questions this might raise. </a:t>
                      </a:r>
                      <a:endParaRPr lang="en-US" sz="1600" b="0" i="0">
                        <a:effectLst/>
                      </a:endParaRPr>
                    </a:p>
                    <a:p>
                      <a:pPr algn="l" rtl="0" fontAlgn="base"/>
                      <a:r>
                        <a:rPr lang="en-US" sz="800" b="0" i="0">
                          <a:effectLst/>
                          <a:latin typeface="Arial" panose="020B0604020202020204" pitchFamily="34" charset="0"/>
                        </a:rPr>
                        <a:t>Consider alternative question(s), activity(s), or strategies.    </a:t>
                      </a:r>
                      <a:endParaRPr lang="en-US" sz="1600" b="0" i="0">
                        <a:effectLst/>
                      </a:endParaRPr>
                    </a:p>
                  </a:txBody>
                  <a:tcPr marL="63990" marR="63990" marT="31995" marB="31995">
                    <a:lnL w="7620" cap="flat" cmpd="sng" algn="ctr">
                      <a:solidFill>
                        <a:schemeClr val="bg1"/>
                      </a:solidFill>
                      <a:prstDash val="solid"/>
                      <a:round/>
                      <a:headEnd type="none" w="med" len="med"/>
                      <a:tailEnd type="none" w="med" len="med"/>
                    </a:lnL>
                    <a:lnR w="7620" cap="flat" cmpd="sng" algn="ctr">
                      <a:solidFill>
                        <a:srgbClr val="80307C"/>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tc>
                  <a:txBody>
                    <a:bodyPr/>
                    <a:lstStyle/>
                    <a:p>
                      <a:pPr algn="l" rtl="0" fontAlgn="base"/>
                      <a:r>
                        <a:rPr lang="en-US" sz="800" b="0" i="0" dirty="0">
                          <a:effectLst/>
                          <a:latin typeface="Arial" panose="020B0604020202020204" pitchFamily="34" charset="0"/>
                        </a:rPr>
                        <a:t>I wonder how she’ll help students use this model (and others) to get at the influence of day length on avg. temperatures at different times of year. I wish that the kids could have left the model on the floor so the sun didn’t move so much! I wonder how she sets up her classroom so that students work together! </a:t>
                      </a:r>
                      <a:endParaRPr lang="en-US" sz="1600" b="0" i="0" dirty="0">
                        <a:effectLst/>
                      </a:endParaRPr>
                    </a:p>
                  </a:txBody>
                  <a:tcPr marL="63990" marR="63990" marT="31995" marB="31995">
                    <a:lnL w="7620" cap="flat" cmpd="sng" algn="ctr">
                      <a:solidFill>
                        <a:srgbClr val="80307C"/>
                      </a:solidFill>
                      <a:prstDash val="solid"/>
                      <a:round/>
                      <a:headEnd type="none" w="med" len="med"/>
                      <a:tailEnd type="none" w="med" len="med"/>
                    </a:lnL>
                    <a:lnR w="22860" cap="flat" cmpd="sng" algn="ctr">
                      <a:solidFill>
                        <a:srgbClr val="80307C"/>
                      </a:solidFill>
                      <a:prstDash val="solid"/>
                      <a:round/>
                      <a:headEnd type="none" w="med" len="med"/>
                      <a:tailEnd type="none" w="med" len="med"/>
                    </a:lnR>
                    <a:lnT w="7620" cap="flat" cmpd="sng" algn="ctr">
                      <a:solidFill>
                        <a:srgbClr val="80307C"/>
                      </a:solidFill>
                      <a:prstDash val="solid"/>
                      <a:round/>
                      <a:headEnd type="none" w="med" len="med"/>
                      <a:tailEnd type="none" w="med" len="med"/>
                    </a:lnT>
                    <a:lnB w="7620" cap="flat" cmpd="sng" algn="ctr">
                      <a:solidFill>
                        <a:srgbClr val="80307C"/>
                      </a:solidFill>
                      <a:prstDash val="solid"/>
                      <a:round/>
                      <a:headEnd type="none" w="med" len="med"/>
                      <a:tailEnd type="none" w="med" len="med"/>
                    </a:lnB>
                  </a:tcPr>
                </a:tc>
                <a:extLst>
                  <a:ext uri="{0D108BD9-81ED-4DB2-BD59-A6C34878D82A}">
                    <a16:rowId xmlns:a16="http://schemas.microsoft.com/office/drawing/2014/main" val="2705292271"/>
                  </a:ext>
                </a:extLst>
              </a:tr>
              <a:tr h="288762">
                <a:tc gridSpan="3">
                  <a:txBody>
                    <a:bodyPr/>
                    <a:lstStyle/>
                    <a:p>
                      <a:pPr algn="l" rtl="0" fontAlgn="base"/>
                      <a:r>
                        <a:rPr lang="en-US" sz="900" b="1" i="0" dirty="0">
                          <a:effectLst/>
                          <a:latin typeface="Arial" panose="020B0604020202020204" pitchFamily="34" charset="0"/>
                        </a:rPr>
                        <a:t>3. </a:t>
                      </a:r>
                      <a:r>
                        <a:rPr lang="en-US" sz="900" b="1" i="0" dirty="0">
                          <a:solidFill>
                            <a:srgbClr val="FF0000"/>
                          </a:solidFill>
                          <a:effectLst/>
                          <a:latin typeface="Arial" panose="020B0604020202020204" pitchFamily="34" charset="0"/>
                        </a:rPr>
                        <a:t>Reflect </a:t>
                      </a:r>
                      <a:r>
                        <a:rPr lang="en-US" sz="900" b="1" i="0" dirty="0">
                          <a:effectLst/>
                          <a:latin typeface="Arial" panose="020B0604020202020204" pitchFamily="34" charset="0"/>
                        </a:rPr>
                        <a:t>on Lessons Learned from the Process</a:t>
                      </a:r>
                      <a:r>
                        <a:rPr lang="en-US" sz="900" b="0" i="0" dirty="0">
                          <a:effectLst/>
                          <a:latin typeface="Arial" panose="020B0604020202020204" pitchFamily="34" charset="0"/>
                        </a:rPr>
                        <a:t> </a:t>
                      </a:r>
                      <a:endParaRPr lang="en-US" sz="1600" b="0" i="0" dirty="0">
                        <a:effectLst/>
                      </a:endParaRPr>
                    </a:p>
                    <a:p>
                      <a:pPr algn="l" rtl="0" fontAlgn="base"/>
                      <a:r>
                        <a:rPr lang="en-US" sz="800" b="0" i="1" dirty="0">
                          <a:effectLst/>
                          <a:latin typeface="Arial" panose="020B0604020202020204" pitchFamily="34" charset="0"/>
                        </a:rPr>
                        <a:t>Teachers reflect on the experience</a:t>
                      </a:r>
                      <a:r>
                        <a:rPr lang="en-US" sz="800" b="1" i="0" dirty="0">
                          <a:effectLst/>
                          <a:latin typeface="Arial" panose="020B0604020202020204" pitchFamily="34" charset="0"/>
                        </a:rPr>
                        <a:t>.</a:t>
                      </a:r>
                      <a:r>
                        <a:rPr lang="en-US" sz="800" b="0" i="0" dirty="0">
                          <a:effectLst/>
                          <a:latin typeface="Arial" panose="020B0604020202020204" pitchFamily="34" charset="0"/>
                        </a:rPr>
                        <a:t> </a:t>
                      </a:r>
                      <a:endParaRPr lang="en-US" sz="1600" b="0" i="0" dirty="0">
                        <a:effectLst/>
                      </a:endParaRPr>
                    </a:p>
                  </a:txBody>
                  <a:tcPr marL="63990" marR="63990" marT="31995" marB="31995">
                    <a:lnL w="22860" cap="flat" cmpd="sng" algn="ctr">
                      <a:solidFill>
                        <a:srgbClr val="80307C"/>
                      </a:solidFill>
                      <a:prstDash val="solid"/>
                      <a:round/>
                      <a:headEnd type="none" w="med" len="med"/>
                      <a:tailEnd type="none" w="med" len="med"/>
                    </a:lnL>
                    <a:lnR w="22860" cap="flat" cmpd="sng" algn="ctr">
                      <a:solidFill>
                        <a:srgbClr val="80307C"/>
                      </a:solidFill>
                      <a:prstDash val="solid"/>
                      <a:round/>
                      <a:headEnd type="none" w="med" len="med"/>
                      <a:tailEnd type="none" w="med" len="med"/>
                    </a:lnR>
                    <a:lnT w="7620" cap="flat" cmpd="sng" algn="ctr">
                      <a:solidFill>
                        <a:srgbClr val="80307C"/>
                      </a:solidFill>
                      <a:prstDash val="solid"/>
                      <a:round/>
                      <a:headEnd type="none" w="med" len="med"/>
                      <a:tailEnd type="none" w="med" len="med"/>
                    </a:lnT>
                    <a:lnB w="22860" cap="flat" cmpd="sng" algn="ctr">
                      <a:solidFill>
                        <a:srgbClr val="80307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1428068"/>
                  </a:ext>
                </a:extLst>
              </a:tr>
            </a:tbl>
          </a:graphicData>
        </a:graphic>
      </p:graphicFrame>
    </p:spTree>
    <p:extLst>
      <p:ext uri="{BB962C8B-B14F-4D97-AF65-F5344CB8AC3E}">
        <p14:creationId xmlns:p14="http://schemas.microsoft.com/office/powerpoint/2010/main" val="420205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0C13F9-684A-42AE-9FAF-A9F3251BFA16}"/>
              </a:ext>
            </a:extLst>
          </p:cNvPr>
          <p:cNvSpPr>
            <a:spLocks noGrp="1"/>
          </p:cNvSpPr>
          <p:nvPr>
            <p:ph type="title"/>
          </p:nvPr>
        </p:nvSpPr>
        <p:spPr/>
        <p:txBody>
          <a:bodyPr/>
          <a:lstStyle/>
          <a:p>
            <a:r>
              <a:rPr lang="en-US" sz="3200" dirty="0"/>
              <a:t>Lesson Analysis Protocol</a:t>
            </a:r>
          </a:p>
        </p:txBody>
      </p:sp>
      <p:graphicFrame>
        <p:nvGraphicFramePr>
          <p:cNvPr id="2" name="Object 1">
            <a:extLst>
              <a:ext uri="{FF2B5EF4-FFF2-40B4-BE49-F238E27FC236}">
                <a16:creationId xmlns:a16="http://schemas.microsoft.com/office/drawing/2014/main" id="{6EA1C40C-1254-4501-9A4D-04C765185789}"/>
              </a:ext>
            </a:extLst>
          </p:cNvPr>
          <p:cNvGraphicFramePr>
            <a:graphicFrameLocks noChangeAspect="1"/>
          </p:cNvGraphicFramePr>
          <p:nvPr>
            <p:extLst>
              <p:ext uri="{D42A27DB-BD31-4B8C-83A1-F6EECF244321}">
                <p14:modId xmlns:p14="http://schemas.microsoft.com/office/powerpoint/2010/main" val="1038336312"/>
              </p:ext>
            </p:extLst>
          </p:nvPr>
        </p:nvGraphicFramePr>
        <p:xfrm>
          <a:off x="2633482" y="965299"/>
          <a:ext cx="6320829" cy="4927401"/>
        </p:xfrm>
        <a:graphic>
          <a:graphicData uri="http://schemas.openxmlformats.org/presentationml/2006/ole">
            <mc:AlternateContent xmlns:mc="http://schemas.openxmlformats.org/markup-compatibility/2006">
              <mc:Choice xmlns:v="urn:schemas-microsoft-com:vml" Requires="v">
                <p:oleObj name="Document" r:id="rId3" imgW="8229600" imgH="6413500" progId="Word.Document.12">
                  <p:embed/>
                </p:oleObj>
              </mc:Choice>
              <mc:Fallback>
                <p:oleObj name="Document" r:id="rId3" imgW="8229600" imgH="6413500" progId="Word.Document.12">
                  <p:embed/>
                  <p:pic>
                    <p:nvPicPr>
                      <p:cNvPr id="2" name="Object 1">
                        <a:extLst>
                          <a:ext uri="{FF2B5EF4-FFF2-40B4-BE49-F238E27FC236}">
                            <a16:creationId xmlns:a16="http://schemas.microsoft.com/office/drawing/2014/main" id="{6EA1C40C-1254-4501-9A4D-04C765185789}"/>
                          </a:ext>
                        </a:extLst>
                      </p:cNvPr>
                      <p:cNvPicPr/>
                      <p:nvPr/>
                    </p:nvPicPr>
                    <p:blipFill>
                      <a:blip r:embed="rId4"/>
                      <a:stretch>
                        <a:fillRect/>
                      </a:stretch>
                    </p:blipFill>
                    <p:spPr>
                      <a:xfrm>
                        <a:off x="2633482" y="965299"/>
                        <a:ext cx="6320829" cy="4927401"/>
                      </a:xfrm>
                      <a:prstGeom prst="rect">
                        <a:avLst/>
                      </a:prstGeom>
                    </p:spPr>
                  </p:pic>
                </p:oleObj>
              </mc:Fallback>
            </mc:AlternateContent>
          </a:graphicData>
        </a:graphic>
      </p:graphicFrame>
      <p:pic>
        <p:nvPicPr>
          <p:cNvPr id="4" name="Picture 3" descr="C:\Users\jbintz\AppData\Local\Microsoft\Windows\Temporary Internet Files\Content.IE5\09Y1ZL8Y\MC900383904[1].wmf">
            <a:extLst>
              <a:ext uri="{FF2B5EF4-FFF2-40B4-BE49-F238E27FC236}">
                <a16:creationId xmlns:a16="http://schemas.microsoft.com/office/drawing/2014/main" id="{2CBE3DA1-F61F-4882-BDB1-6555F8D040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6822" y="225943"/>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2E8202-931B-4C68-A8A4-CA71F03E33A6}"/>
              </a:ext>
            </a:extLst>
          </p:cNvPr>
          <p:cNvSpPr txBox="1"/>
          <p:nvPr/>
        </p:nvSpPr>
        <p:spPr>
          <a:xfrm>
            <a:off x="6354147" y="225943"/>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58984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7CED-8C78-462B-97F7-6370F15979BD}"/>
              </a:ext>
            </a:extLst>
          </p:cNvPr>
          <p:cNvSpPr>
            <a:spLocks noGrp="1"/>
          </p:cNvSpPr>
          <p:nvPr>
            <p:ph type="title"/>
          </p:nvPr>
        </p:nvSpPr>
        <p:spPr>
          <a:xfrm>
            <a:off x="189689" y="1123838"/>
            <a:ext cx="2210612" cy="4601183"/>
          </a:xfrm>
        </p:spPr>
        <p:txBody>
          <a:bodyPr anchor="ctr">
            <a:normAutofit/>
          </a:bodyPr>
          <a:lstStyle/>
          <a:p>
            <a:r>
              <a:rPr lang="en-US" dirty="0"/>
              <a:t>Day 3 Reflections</a:t>
            </a:r>
          </a:p>
        </p:txBody>
      </p:sp>
      <p:sp>
        <p:nvSpPr>
          <p:cNvPr id="8" name="Content Placeholder 2">
            <a:extLst>
              <a:ext uri="{FF2B5EF4-FFF2-40B4-BE49-F238E27FC236}">
                <a16:creationId xmlns:a16="http://schemas.microsoft.com/office/drawing/2014/main" id="{29383E18-9249-F640-331E-B1538F1070D0}"/>
              </a:ext>
            </a:extLst>
          </p:cNvPr>
          <p:cNvSpPr>
            <a:spLocks noGrp="1"/>
          </p:cNvSpPr>
          <p:nvPr>
            <p:ph idx="1"/>
          </p:nvPr>
        </p:nvSpPr>
        <p:spPr>
          <a:xfrm>
            <a:off x="2901951" y="864108"/>
            <a:ext cx="5486400" cy="5120640"/>
          </a:xfrm>
        </p:spPr>
        <p:txBody>
          <a:bodyPr/>
          <a:lstStyle/>
          <a:p>
            <a:r>
              <a:rPr lang="en-US" dirty="0">
                <a:solidFill>
                  <a:srgbClr val="FF0000"/>
                </a:solidFill>
              </a:rPr>
              <a:t>Add day 3 reflections</a:t>
            </a:r>
          </a:p>
        </p:txBody>
      </p:sp>
    </p:spTree>
    <p:extLst>
      <p:ext uri="{BB962C8B-B14F-4D97-AF65-F5344CB8AC3E}">
        <p14:creationId xmlns:p14="http://schemas.microsoft.com/office/powerpoint/2010/main" val="1216415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4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algn="ctr" fontAlgn="base">
              <a:lnSpc>
                <a:spcPct val="107000"/>
              </a:lnSpc>
              <a:spcBef>
                <a:spcPts val="600"/>
              </a:spcBef>
              <a:spcAft>
                <a:spcPts val="1200"/>
              </a:spcAft>
              <a:buSzPts val="1000"/>
              <a:tabLst>
                <a:tab pos="457200" algn="l"/>
              </a:tabLst>
            </a:pPr>
            <a:r>
              <a:rPr lang="en-US" sz="2900" b="1" dirty="0">
                <a:latin typeface="Calibri"/>
                <a:ea typeface="+mj-ea"/>
                <a:cs typeface="Times New Roman"/>
              </a:rPr>
              <a:t>Why are summer days longer than winter days?  How does the amount of daylight affect the temperature of an area?</a:t>
            </a:r>
          </a:p>
          <a:p>
            <a:pPr algn="ctr" fontAlgn="base">
              <a:lnSpc>
                <a:spcPct val="107000"/>
              </a:lnSpc>
              <a:spcBef>
                <a:spcPts val="600"/>
              </a:spcBef>
              <a:spcAft>
                <a:spcPts val="1200"/>
              </a:spcAft>
              <a:buSzPts val="1000"/>
              <a:tabLst>
                <a:tab pos="457200" algn="l"/>
              </a:tabLst>
            </a:pPr>
            <a:r>
              <a:rPr lang="en-US" sz="2900" b="1" dirty="0">
                <a:latin typeface="Calibri"/>
                <a:ea typeface="+mj-ea"/>
                <a:cs typeface="Times New Roman"/>
              </a:rPr>
              <a:t>Why are some places on Earth hotter than others at different times of the year?</a:t>
            </a:r>
            <a:endParaRPr lang="en-US" sz="2800" b="1" dirty="0">
              <a:latin typeface="Calibri"/>
              <a:ea typeface="+mj-ea"/>
              <a:cs typeface="Times New Roman"/>
            </a:endParaRPr>
          </a:p>
          <a:p>
            <a:pPr marR="0" lvl="0" algn="ctr" fontAlgn="base">
              <a:lnSpc>
                <a:spcPct val="107000"/>
              </a:lnSpc>
              <a:spcBef>
                <a:spcPts val="600"/>
              </a:spcBef>
              <a:spcAft>
                <a:spcPts val="600"/>
              </a:spcAft>
              <a:buSzPts val="1000"/>
              <a:tabLst>
                <a:tab pos="457200" algn="l"/>
              </a:tabLst>
            </a:pPr>
            <a:r>
              <a:rPr lang="en-US" sz="2800" b="1" dirty="0">
                <a:latin typeface="Calibri"/>
                <a:ea typeface="+mj-ea"/>
                <a:cs typeface="Times New Roman"/>
              </a:rPr>
              <a:t>How can developing and using content representation and models selected for their match to the main learning goal help students explain phenomena or solve problems?</a:t>
            </a:r>
            <a:endParaRPr lang="en-US" sz="2800" dirty="0">
              <a:ea typeface="+mj-ea"/>
            </a:endParaRPr>
          </a:p>
          <a:p>
            <a:pPr algn="ctr">
              <a:lnSpc>
                <a:spcPct val="107000"/>
              </a:lnSpc>
              <a:spcBef>
                <a:spcPts val="600"/>
              </a:spcBef>
              <a:spcAft>
                <a:spcPts val="600"/>
              </a:spcAft>
              <a:buSzPts val="1000"/>
              <a:tabLst>
                <a:tab pos="457200" algn="l"/>
              </a:tabLst>
            </a:pPr>
            <a:endParaRPr lang="en-US" sz="1400" b="1" dirty="0">
              <a:solidFill>
                <a:schemeClr val="tx1"/>
              </a:solidFill>
              <a:latin typeface="Calibri"/>
              <a:ea typeface="+mj-ea"/>
              <a:cs typeface="Times New Roman"/>
            </a:endParaRPr>
          </a:p>
          <a:p>
            <a:pPr algn="ctr" fontAlgn="base">
              <a:lnSpc>
                <a:spcPct val="107000"/>
              </a:lnSpc>
              <a:spcAft>
                <a:spcPts val="800"/>
              </a:spcAft>
              <a:buSzPts val="1000"/>
              <a:tabLst>
                <a:tab pos="457200" algn="l"/>
              </a:tabLst>
            </a:pPr>
            <a:r>
              <a:rPr lang="en-US" sz="2800" b="1" dirty="0">
                <a:latin typeface="Calibri"/>
                <a:ea typeface="+mj-ea"/>
                <a:cs typeface="Times New Roman"/>
              </a:rPr>
              <a:t>How does the intentional use of Student Thinking Lens Strategies support a classroom culture of making thinking visible?</a:t>
            </a:r>
          </a:p>
          <a:p>
            <a:pPr algn="ctr">
              <a:lnSpc>
                <a:spcPct val="107000"/>
              </a:lnSpc>
              <a:spcAft>
                <a:spcPts val="800"/>
              </a:spcAft>
              <a:buSzPts val="1000"/>
              <a:tabLst>
                <a:tab pos="457200" algn="l"/>
              </a:tabLst>
            </a:pPr>
            <a:endParaRPr lang="en-US" sz="1400" b="1" dirty="0">
              <a:latin typeface="Calibri"/>
              <a:ea typeface="+mj-ea"/>
              <a:cs typeface="Times New Roman"/>
            </a:endParaRPr>
          </a:p>
          <a:p>
            <a:pPr marL="233363" defTabSz="685800">
              <a:lnSpc>
                <a:spcPct val="90000"/>
              </a:lnSpc>
              <a:spcBef>
                <a:spcPct val="0"/>
              </a:spcBef>
              <a:spcAft>
                <a:spcPts val="900"/>
              </a:spcAft>
            </a:pPr>
            <a:endParaRPr lang="en-US" sz="2800" b="1" dirty="0">
              <a:solidFill>
                <a:schemeClr val="tx2"/>
              </a:solidFill>
            </a:endParaRPr>
          </a:p>
        </p:txBody>
      </p:sp>
    </p:spTree>
    <p:extLst>
      <p:ext uri="{BB962C8B-B14F-4D97-AF65-F5344CB8AC3E}">
        <p14:creationId xmlns:p14="http://schemas.microsoft.com/office/powerpoint/2010/main" val="35883985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a:lstStyle/>
          <a:p>
            <a:r>
              <a:rPr lang="en-US" dirty="0"/>
              <a:t>What can students say so far about why some places on Earth are hotter than others at different times of the year?</a:t>
            </a:r>
          </a:p>
          <a:p>
            <a:pPr lvl="1"/>
            <a:r>
              <a:rPr lang="en-US" dirty="0"/>
              <a:t>What ideas will they “have”?</a:t>
            </a:r>
          </a:p>
          <a:p>
            <a:pPr lvl="1"/>
            <a:r>
              <a:rPr lang="en-US" dirty="0"/>
              <a:t>What ideas will they struggle with?</a:t>
            </a:r>
          </a:p>
          <a:p>
            <a:pPr lvl="1"/>
            <a:endParaRPr lang="en-US" dirty="0"/>
          </a:p>
          <a:p>
            <a:r>
              <a:rPr lang="en-US" dirty="0"/>
              <a:t>What other factors need to be considered?</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3704142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 5</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268979" y="2005351"/>
            <a:ext cx="5185703" cy="2447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ea typeface="+mn-lt"/>
                <a:cs typeface="+mn-lt"/>
              </a:rPr>
              <a:t>Why are summer days longer than winter days?  How does the amount of daylight affect the temperature of an area?</a:t>
            </a: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53642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Day Length</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a:lstStyle/>
          <a:p>
            <a:r>
              <a:rPr lang="en-US" dirty="0"/>
              <a:t>Use the physical model from Lesson 4 to show another group why summer days are longer than winter days?</a:t>
            </a:r>
          </a:p>
          <a:p>
            <a:r>
              <a:rPr lang="en-US" dirty="0"/>
              <a:t>Use the physical model from Lesson 4 to show another group how day length influences temperature in a particular area.</a:t>
            </a:r>
          </a:p>
        </p:txBody>
      </p:sp>
      <p:pic>
        <p:nvPicPr>
          <p:cNvPr id="6" name="Content Placeholder 4" descr="A close up of a hat&#10;&#10;Description generated with high confidence">
            <a:extLst>
              <a:ext uri="{FF2B5EF4-FFF2-40B4-BE49-F238E27FC236}">
                <a16:creationId xmlns:a16="http://schemas.microsoft.com/office/drawing/2014/main" id="{D5067900-8DA2-4DD3-AC6E-040E24AE6D09}"/>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38346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857AB-F1E8-46D6-B0EB-3605514B15FF}"/>
              </a:ext>
            </a:extLst>
          </p:cNvPr>
          <p:cNvSpPr>
            <a:spLocks noGrp="1"/>
          </p:cNvSpPr>
          <p:nvPr>
            <p:ph type="title"/>
          </p:nvPr>
        </p:nvSpPr>
        <p:spPr>
          <a:xfrm>
            <a:off x="192024" y="1143000"/>
            <a:ext cx="2125980" cy="2194560"/>
          </a:xfrm>
        </p:spPr>
        <p:txBody>
          <a:bodyPr anchor="b">
            <a:normAutofit/>
          </a:bodyPr>
          <a:lstStyle/>
          <a:p>
            <a:r>
              <a:rPr lang="en-US" sz="2200"/>
              <a:t>Using Data and Representations</a:t>
            </a:r>
          </a:p>
        </p:txBody>
      </p:sp>
      <p:pic>
        <p:nvPicPr>
          <p:cNvPr id="6146" name="Picture 2" descr="A diagram of the earth's solar radiation&#10;&#10;Description automatically generated">
            <a:extLst>
              <a:ext uri="{FF2B5EF4-FFF2-40B4-BE49-F238E27FC236}">
                <a16:creationId xmlns:a16="http://schemas.microsoft.com/office/drawing/2014/main" id="{F16A2F2F-08F7-4151-9FD1-A185192B549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p:blipFill>
        <p:spPr bwMode="auto">
          <a:xfrm>
            <a:off x="2677983" y="1287431"/>
            <a:ext cx="6086423" cy="4290928"/>
          </a:xfrm>
          <a:prstGeom prst="rect">
            <a:avLst/>
          </a:prstGeom>
          <a:solidFill>
            <a:srgbClr val="FFFFFF"/>
          </a:solidFill>
        </p:spPr>
      </p:pic>
      <p:sp>
        <p:nvSpPr>
          <p:cNvPr id="5" name="Content Placeholder 4">
            <a:extLst>
              <a:ext uri="{FF2B5EF4-FFF2-40B4-BE49-F238E27FC236}">
                <a16:creationId xmlns:a16="http://schemas.microsoft.com/office/drawing/2014/main" id="{4B87C749-F48A-4FB3-AFAB-D1BF863C63C2}"/>
              </a:ext>
            </a:extLst>
          </p:cNvPr>
          <p:cNvSpPr>
            <a:spLocks noGrp="1"/>
          </p:cNvSpPr>
          <p:nvPr>
            <p:ph type="body" sz="half" idx="2"/>
          </p:nvPr>
        </p:nvSpPr>
        <p:spPr>
          <a:xfrm>
            <a:off x="192024" y="3340602"/>
            <a:ext cx="2125980" cy="2560320"/>
          </a:xfrm>
        </p:spPr>
        <p:txBody>
          <a:bodyPr anchor="t">
            <a:normAutofit/>
          </a:bodyPr>
          <a:lstStyle/>
          <a:p>
            <a:pPr marL="0" indent="0">
              <a:buNone/>
            </a:pPr>
            <a:endParaRPr lang="en-US" dirty="0"/>
          </a:p>
          <a:p>
            <a:pPr marL="0" indent="0">
              <a:buNone/>
            </a:pPr>
            <a:endParaRPr lang="en-US" dirty="0"/>
          </a:p>
          <a:p>
            <a:pPr marL="0" indent="0">
              <a:buNone/>
            </a:pPr>
            <a:r>
              <a:rPr lang="en-US" dirty="0"/>
              <a:t>What do you notice about the representation of the Earth?</a:t>
            </a:r>
          </a:p>
          <a:p>
            <a:endParaRPr lang="en-US" dirty="0"/>
          </a:p>
        </p:txBody>
      </p:sp>
      <p:pic>
        <p:nvPicPr>
          <p:cNvPr id="2" name="Content Placeholder 4" descr="A close up of a hat&#10;&#10;Description generated with high confidence">
            <a:extLst>
              <a:ext uri="{FF2B5EF4-FFF2-40B4-BE49-F238E27FC236}">
                <a16:creationId xmlns:a16="http://schemas.microsoft.com/office/drawing/2014/main" id="{CCA3172D-8EDE-ABE8-AD5B-5A18AF0DB11A}"/>
              </a:ext>
            </a:extLst>
          </p:cNvPr>
          <p:cNvPicPr>
            <a:picLocks noChangeAspect="1"/>
          </p:cNvPicPr>
          <p:nvPr/>
        </p:nvPicPr>
        <p:blipFill>
          <a:blip r:embed="rId3"/>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59617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EC2C39-1137-49C0-8DFC-BFF9A52D32A0}"/>
              </a:ext>
            </a:extLst>
          </p:cNvPr>
          <p:cNvSpPr>
            <a:spLocks noGrp="1"/>
          </p:cNvSpPr>
          <p:nvPr>
            <p:ph type="title"/>
          </p:nvPr>
        </p:nvSpPr>
        <p:spPr/>
        <p:txBody>
          <a:bodyPr/>
          <a:lstStyle/>
          <a:p>
            <a:r>
              <a:rPr lang="en-US" dirty="0"/>
              <a:t>Using Data and Representations</a:t>
            </a:r>
          </a:p>
        </p:txBody>
      </p:sp>
      <p:sp>
        <p:nvSpPr>
          <p:cNvPr id="5" name="Text Placeholder 4">
            <a:extLst>
              <a:ext uri="{FF2B5EF4-FFF2-40B4-BE49-F238E27FC236}">
                <a16:creationId xmlns:a16="http://schemas.microsoft.com/office/drawing/2014/main" id="{DFF3B965-4233-44FB-9EB2-D124160C4528}"/>
              </a:ext>
            </a:extLst>
          </p:cNvPr>
          <p:cNvSpPr>
            <a:spLocks noGrp="1"/>
          </p:cNvSpPr>
          <p:nvPr>
            <p:ph idx="1"/>
          </p:nvPr>
        </p:nvSpPr>
        <p:spPr/>
        <p:txBody>
          <a:bodyPr/>
          <a:lstStyle/>
          <a:p>
            <a:r>
              <a:rPr lang="en-US" dirty="0"/>
              <a:t>Discuss the following questions in your teams.</a:t>
            </a:r>
          </a:p>
          <a:p>
            <a:pPr lvl="1"/>
            <a:r>
              <a:rPr lang="en-US" dirty="0"/>
              <a:t>How does length of day change with latitude? (Share two examples.)</a:t>
            </a:r>
          </a:p>
          <a:p>
            <a:pPr lvl="1"/>
            <a:r>
              <a:rPr lang="en-US" dirty="0"/>
              <a:t>Are parts of Earth always dark? If yes, use latitude to describe where.</a:t>
            </a:r>
          </a:p>
          <a:p>
            <a:pPr lvl="1"/>
            <a:r>
              <a:rPr lang="en-US" dirty="0"/>
              <a:t>Are parts of Earth always in light? If yes, use latitude to describe where.</a:t>
            </a:r>
          </a:p>
          <a:p>
            <a:pPr lvl="1"/>
            <a:r>
              <a:rPr lang="en-US" dirty="0"/>
              <a:t>At which latitude is there equal lengths of day and night?</a:t>
            </a:r>
          </a:p>
          <a:p>
            <a:endParaRPr lang="en-US" dirty="0"/>
          </a:p>
        </p:txBody>
      </p:sp>
      <p:pic>
        <p:nvPicPr>
          <p:cNvPr id="2" name="Content Placeholder 4" descr="A close up of a hat&#10;&#10;Description generated with high confidence">
            <a:extLst>
              <a:ext uri="{FF2B5EF4-FFF2-40B4-BE49-F238E27FC236}">
                <a16:creationId xmlns:a16="http://schemas.microsoft.com/office/drawing/2014/main" id="{F1C8467E-8DAA-957B-3B57-83A8358B89D1}"/>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02878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Lesson 5</a:t>
            </a:r>
            <a:br>
              <a:rPr lang="en-US" b="1" kern="1200" spc="-60" baseline="0" dirty="0">
                <a:latin typeface="+mj-lt"/>
                <a:ea typeface="+mj-ea"/>
                <a:cs typeface="+mj-cs"/>
              </a:rPr>
            </a:br>
            <a:r>
              <a:rPr lang="en-US" b="1" kern="1200" spc="-60" baseline="0" dirty="0">
                <a:latin typeface="+mj-lt"/>
                <a:ea typeface="+mj-ea"/>
                <a:cs typeface="+mj-cs"/>
              </a:rPr>
              <a:t>Focus Question</a:t>
            </a:r>
          </a:p>
        </p:txBody>
      </p:sp>
      <p:sp>
        <p:nvSpPr>
          <p:cNvPr id="5" name="Rectangle 4">
            <a:extLst>
              <a:ext uri="{FF2B5EF4-FFF2-40B4-BE49-F238E27FC236}">
                <a16:creationId xmlns:a16="http://schemas.microsoft.com/office/drawing/2014/main" id="{FF50E584-1F68-4F03-BEDC-DD304BE6083A}"/>
              </a:ext>
            </a:extLst>
          </p:cNvPr>
          <p:cNvSpPr/>
          <p:nvPr/>
        </p:nvSpPr>
        <p:spPr>
          <a:xfrm>
            <a:off x="3199531" y="2016926"/>
            <a:ext cx="5185703" cy="2447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spcBef>
                <a:spcPts val="1200"/>
              </a:spcBef>
              <a:buClr>
                <a:schemeClr val="accent1"/>
              </a:buClr>
            </a:pPr>
            <a:r>
              <a:rPr lang="en-US" sz="2800" b="1" dirty="0">
                <a:ea typeface="+mn-lt"/>
                <a:cs typeface="+mn-lt"/>
              </a:rPr>
              <a:t>Why are summer days longer than winter days?  How does the amount of daylight affect the temperature of an area?</a:t>
            </a:r>
          </a:p>
        </p:txBody>
      </p:sp>
      <p:pic>
        <p:nvPicPr>
          <p:cNvPr id="3" name="Content Placeholder 4" descr="A close up of a hat&#10;&#10;Description generated with high confidence">
            <a:extLst>
              <a:ext uri="{FF2B5EF4-FFF2-40B4-BE49-F238E27FC236}">
                <a16:creationId xmlns:a16="http://schemas.microsoft.com/office/drawing/2014/main" id="{57D31F36-6DAC-7F1E-946A-BD53B97C47C9}"/>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4136692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B5EF-AF86-4DB3-894F-0514ACDE6AE4}"/>
              </a:ext>
            </a:extLst>
          </p:cNvPr>
          <p:cNvSpPr>
            <a:spLocks noGrp="1"/>
          </p:cNvSpPr>
          <p:nvPr>
            <p:ph type="title"/>
          </p:nvPr>
        </p:nvSpPr>
        <p:spPr/>
        <p:txBody>
          <a:bodyPr/>
          <a:lstStyle/>
          <a:p>
            <a:r>
              <a:rPr lang="en-US" dirty="0"/>
              <a:t>Bringing it all together….</a:t>
            </a:r>
          </a:p>
        </p:txBody>
      </p:sp>
      <p:sp>
        <p:nvSpPr>
          <p:cNvPr id="3" name="Text Placeholder 2">
            <a:extLst>
              <a:ext uri="{FF2B5EF4-FFF2-40B4-BE49-F238E27FC236}">
                <a16:creationId xmlns:a16="http://schemas.microsoft.com/office/drawing/2014/main" id="{C400944A-5889-458C-8335-9A6C1EEA4E75}"/>
              </a:ext>
            </a:extLst>
          </p:cNvPr>
          <p:cNvSpPr>
            <a:spLocks noGrp="1"/>
          </p:cNvSpPr>
          <p:nvPr>
            <p:ph idx="1"/>
          </p:nvPr>
        </p:nvSpPr>
        <p:spPr/>
        <p:txBody>
          <a:bodyPr>
            <a:normAutofit fontScale="92500" lnSpcReduction="10000"/>
          </a:bodyPr>
          <a:lstStyle/>
          <a:p>
            <a:pPr marL="0" indent="0">
              <a:buNone/>
            </a:pPr>
            <a:r>
              <a:rPr lang="en-US" dirty="0"/>
              <a:t>Unit Central Question: Why are some places on Earth hotter than others at different times of the year?</a:t>
            </a:r>
          </a:p>
          <a:p>
            <a:pPr marL="0" indent="0">
              <a:buNone/>
            </a:pPr>
            <a:endParaRPr lang="en-US" dirty="0"/>
          </a:p>
          <a:p>
            <a:pPr marL="0" indent="0">
              <a:buNone/>
            </a:pPr>
            <a:r>
              <a:rPr lang="en-US" dirty="0"/>
              <a:t>What key science ideas were developed in each lesson?</a:t>
            </a:r>
          </a:p>
          <a:p>
            <a:r>
              <a:rPr lang="en-US" dirty="0"/>
              <a:t>Lesson 1</a:t>
            </a:r>
          </a:p>
          <a:p>
            <a:r>
              <a:rPr lang="en-US" dirty="0"/>
              <a:t>Lesson 2</a:t>
            </a:r>
          </a:p>
          <a:p>
            <a:r>
              <a:rPr lang="en-US" dirty="0"/>
              <a:t>Lesson 3</a:t>
            </a:r>
          </a:p>
          <a:p>
            <a:r>
              <a:rPr lang="en-US" dirty="0"/>
              <a:t>Lesson 4</a:t>
            </a:r>
          </a:p>
          <a:p>
            <a:r>
              <a:rPr lang="en-US" dirty="0"/>
              <a:t>Lesson 5</a:t>
            </a:r>
          </a:p>
        </p:txBody>
      </p:sp>
      <p:pic>
        <p:nvPicPr>
          <p:cNvPr id="4" name="Content Placeholder 4" descr="A close up of a hat&#10;&#10;Description generated with high confidence">
            <a:extLst>
              <a:ext uri="{FF2B5EF4-FFF2-40B4-BE49-F238E27FC236}">
                <a16:creationId xmlns:a16="http://schemas.microsoft.com/office/drawing/2014/main" id="{80BF9D44-DF34-44C3-8766-5BB9EA003DB1}"/>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903174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B5EF-AF86-4DB3-894F-0514ACDE6AE4}"/>
              </a:ext>
            </a:extLst>
          </p:cNvPr>
          <p:cNvSpPr>
            <a:spLocks noGrp="1"/>
          </p:cNvSpPr>
          <p:nvPr>
            <p:ph type="title"/>
          </p:nvPr>
        </p:nvSpPr>
        <p:spPr/>
        <p:txBody>
          <a:bodyPr/>
          <a:lstStyle/>
          <a:p>
            <a:r>
              <a:rPr lang="en-US" dirty="0"/>
              <a:t>Bringing it all together….</a:t>
            </a:r>
          </a:p>
        </p:txBody>
      </p:sp>
      <p:sp>
        <p:nvSpPr>
          <p:cNvPr id="3" name="Text Placeholder 2">
            <a:extLst>
              <a:ext uri="{FF2B5EF4-FFF2-40B4-BE49-F238E27FC236}">
                <a16:creationId xmlns:a16="http://schemas.microsoft.com/office/drawing/2014/main" id="{C400944A-5889-458C-8335-9A6C1EEA4E75}"/>
              </a:ext>
            </a:extLst>
          </p:cNvPr>
          <p:cNvSpPr>
            <a:spLocks noGrp="1"/>
          </p:cNvSpPr>
          <p:nvPr>
            <p:ph idx="1"/>
          </p:nvPr>
        </p:nvSpPr>
        <p:spPr/>
        <p:txBody>
          <a:bodyPr>
            <a:normAutofit fontScale="92500" lnSpcReduction="10000"/>
          </a:bodyPr>
          <a:lstStyle/>
          <a:p>
            <a:pPr marL="0" indent="0">
              <a:buNone/>
            </a:pPr>
            <a:r>
              <a:rPr lang="en-US" dirty="0"/>
              <a:t>Unit Central Question: Why are some places on Earth hotter than others at different times of the year?</a:t>
            </a:r>
          </a:p>
          <a:p>
            <a:pPr marL="0" indent="0">
              <a:buNone/>
            </a:pPr>
            <a:endParaRPr lang="en-US" dirty="0"/>
          </a:p>
          <a:p>
            <a:pPr marL="0" indent="0">
              <a:buNone/>
            </a:pPr>
            <a:r>
              <a:rPr lang="en-US" dirty="0"/>
              <a:t>Explanation: Post your group’s response to the unit central question on chart paper</a:t>
            </a:r>
          </a:p>
          <a:p>
            <a:pPr lvl="1"/>
            <a:r>
              <a:rPr lang="en-US" dirty="0"/>
              <a:t>Include a statement that answers the question.</a:t>
            </a:r>
          </a:p>
          <a:p>
            <a:pPr lvl="1"/>
            <a:r>
              <a:rPr lang="en-US" dirty="0"/>
              <a:t>Include the evidence you gathered from your investigations and use of models.</a:t>
            </a:r>
          </a:p>
          <a:p>
            <a:pPr lvl="1"/>
            <a:r>
              <a:rPr lang="en-US" dirty="0"/>
              <a:t>Include a representation to show how you make sense of what’s happening in the real world.</a:t>
            </a:r>
          </a:p>
          <a:p>
            <a:endParaRPr lang="en-US" dirty="0"/>
          </a:p>
        </p:txBody>
      </p:sp>
      <p:pic>
        <p:nvPicPr>
          <p:cNvPr id="4" name="Content Placeholder 4" descr="A close up of a hat&#10;&#10;Description generated with high confidence">
            <a:extLst>
              <a:ext uri="{FF2B5EF4-FFF2-40B4-BE49-F238E27FC236}">
                <a16:creationId xmlns:a16="http://schemas.microsoft.com/office/drawing/2014/main" id="{80BF9D44-DF34-44C3-8766-5BB9EA003DB1}"/>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22219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206717" y="1813496"/>
            <a:ext cx="2125980" cy="2194560"/>
          </a:xfrm>
        </p:spPr>
        <p:txBody>
          <a:bodyPr/>
          <a:lstStyle/>
          <a:p>
            <a:r>
              <a:rPr lang="en-US" dirty="0"/>
              <a:t>Driving Question Board (DQB)</a:t>
            </a:r>
          </a:p>
        </p:txBody>
      </p:sp>
      <p:pic>
        <p:nvPicPr>
          <p:cNvPr id="6" name="Content Placeholder 4" descr="A close up of a hat&#10;&#10;Description generated with high confidence">
            <a:extLst>
              <a:ext uri="{FF2B5EF4-FFF2-40B4-BE49-F238E27FC236}">
                <a16:creationId xmlns:a16="http://schemas.microsoft.com/office/drawing/2014/main" id="{D5067900-8DA2-4DD3-AC6E-040E24AE6D09}"/>
              </a:ext>
            </a:extLst>
          </p:cNvPr>
          <p:cNvPicPr>
            <a:picLocks noChangeAspect="1"/>
          </p:cNvPicPr>
          <p:nvPr/>
        </p:nvPicPr>
        <p:blipFill>
          <a:blip r:embed="rId2"/>
          <a:stretch>
            <a:fillRect/>
          </a:stretch>
        </p:blipFill>
        <p:spPr>
          <a:xfrm>
            <a:off x="8190271" y="134387"/>
            <a:ext cx="650158" cy="650158"/>
          </a:xfrm>
          <a:prstGeom prst="rect">
            <a:avLst/>
          </a:prstGeom>
        </p:spPr>
      </p:pic>
      <p:grpSp>
        <p:nvGrpSpPr>
          <p:cNvPr id="97" name="Group 96">
            <a:extLst>
              <a:ext uri="{FF2B5EF4-FFF2-40B4-BE49-F238E27FC236}">
                <a16:creationId xmlns:a16="http://schemas.microsoft.com/office/drawing/2014/main" id="{59F57DA2-BA95-4ED4-ADAE-F43700D32740}"/>
              </a:ext>
            </a:extLst>
          </p:cNvPr>
          <p:cNvGrpSpPr/>
          <p:nvPr/>
        </p:nvGrpSpPr>
        <p:grpSpPr>
          <a:xfrm>
            <a:off x="2844800" y="1625307"/>
            <a:ext cx="5822410" cy="3607385"/>
            <a:chOff x="151579" y="967810"/>
            <a:chExt cx="8820432" cy="5585975"/>
          </a:xfrm>
        </p:grpSpPr>
        <p:grpSp>
          <p:nvGrpSpPr>
            <p:cNvPr id="98" name="Group 97">
              <a:extLst>
                <a:ext uri="{FF2B5EF4-FFF2-40B4-BE49-F238E27FC236}">
                  <a16:creationId xmlns:a16="http://schemas.microsoft.com/office/drawing/2014/main" id="{6E17AF0C-F1F6-4108-B479-D9B3FA601A12}"/>
                </a:ext>
              </a:extLst>
            </p:cNvPr>
            <p:cNvGrpSpPr>
              <a:grpSpLocks noChangeAspect="1"/>
            </p:cNvGrpSpPr>
            <p:nvPr/>
          </p:nvGrpSpPr>
          <p:grpSpPr>
            <a:xfrm>
              <a:off x="219083" y="1081782"/>
              <a:ext cx="1453019" cy="1565754"/>
              <a:chOff x="739036" y="1503123"/>
              <a:chExt cx="1453019" cy="1565754"/>
            </a:xfrm>
          </p:grpSpPr>
          <p:sp>
            <p:nvSpPr>
              <p:cNvPr id="183" name="Rectangle 182">
                <a:extLst>
                  <a:ext uri="{FF2B5EF4-FFF2-40B4-BE49-F238E27FC236}">
                    <a16:creationId xmlns:a16="http://schemas.microsoft.com/office/drawing/2014/main" id="{F442243A-D25F-40DD-960A-5EDF454D268E}"/>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a:extLst>
                  <a:ext uri="{FF2B5EF4-FFF2-40B4-BE49-F238E27FC236}">
                    <a16:creationId xmlns:a16="http://schemas.microsoft.com/office/drawing/2014/main" id="{0FCBD23E-1F98-4D7C-A036-BC2ED8DE3D42}"/>
                  </a:ext>
                </a:extLst>
              </p:cNvPr>
              <p:cNvGrpSpPr/>
              <p:nvPr/>
            </p:nvGrpSpPr>
            <p:grpSpPr>
              <a:xfrm>
                <a:off x="958240" y="1828780"/>
                <a:ext cx="1183711" cy="506148"/>
                <a:chOff x="958240" y="1828780"/>
                <a:chExt cx="1183711" cy="506148"/>
              </a:xfrm>
            </p:grpSpPr>
            <p:sp>
              <p:nvSpPr>
                <p:cNvPr id="185" name="Freeform: Shape 184">
                  <a:extLst>
                    <a:ext uri="{FF2B5EF4-FFF2-40B4-BE49-F238E27FC236}">
                      <a16:creationId xmlns:a16="http://schemas.microsoft.com/office/drawing/2014/main" id="{E25B64C4-6E3C-46DA-9D5B-1587FB81D927}"/>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6C471DD1-7D5D-4CDF-A7D8-68AFAC42FA03}"/>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7" name="TextBox 186">
                  <a:extLst>
                    <a:ext uri="{FF2B5EF4-FFF2-40B4-BE49-F238E27FC236}">
                      <a16:creationId xmlns:a16="http://schemas.microsoft.com/office/drawing/2014/main" id="{3A4850E5-6018-45ED-B833-22403E1A43F2}"/>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99" name="Group 98">
              <a:extLst>
                <a:ext uri="{FF2B5EF4-FFF2-40B4-BE49-F238E27FC236}">
                  <a16:creationId xmlns:a16="http://schemas.microsoft.com/office/drawing/2014/main" id="{C6E56B64-FAC4-4597-90FB-004E1A2F1F68}"/>
                </a:ext>
              </a:extLst>
            </p:cNvPr>
            <p:cNvGrpSpPr>
              <a:grpSpLocks noChangeAspect="1"/>
            </p:cNvGrpSpPr>
            <p:nvPr/>
          </p:nvGrpSpPr>
          <p:grpSpPr>
            <a:xfrm rot="771833">
              <a:off x="1473285" y="1842378"/>
              <a:ext cx="1453019" cy="1565754"/>
              <a:chOff x="739036" y="1503123"/>
              <a:chExt cx="1453019" cy="1565754"/>
            </a:xfrm>
          </p:grpSpPr>
          <p:sp>
            <p:nvSpPr>
              <p:cNvPr id="178" name="Rectangle 177">
                <a:extLst>
                  <a:ext uri="{FF2B5EF4-FFF2-40B4-BE49-F238E27FC236}">
                    <a16:creationId xmlns:a16="http://schemas.microsoft.com/office/drawing/2014/main" id="{3BC822A7-010F-42F2-AFD6-647A13ABFB2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EDC34DC6-267C-494B-9F60-1C6E534911F5}"/>
                  </a:ext>
                </a:extLst>
              </p:cNvPr>
              <p:cNvGrpSpPr/>
              <p:nvPr/>
            </p:nvGrpSpPr>
            <p:grpSpPr>
              <a:xfrm>
                <a:off x="958240" y="1828780"/>
                <a:ext cx="1183711" cy="506148"/>
                <a:chOff x="958240" y="1828780"/>
                <a:chExt cx="1183711" cy="506148"/>
              </a:xfrm>
            </p:grpSpPr>
            <p:sp>
              <p:nvSpPr>
                <p:cNvPr id="180" name="Freeform: Shape 179">
                  <a:extLst>
                    <a:ext uri="{FF2B5EF4-FFF2-40B4-BE49-F238E27FC236}">
                      <a16:creationId xmlns:a16="http://schemas.microsoft.com/office/drawing/2014/main" id="{8A3E1C75-2509-486F-B9E6-1A2F92F3D06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1" name="Freeform: Shape 180">
                  <a:extLst>
                    <a:ext uri="{FF2B5EF4-FFF2-40B4-BE49-F238E27FC236}">
                      <a16:creationId xmlns:a16="http://schemas.microsoft.com/office/drawing/2014/main" id="{F359E69C-902F-4A20-868E-D060F20C1A2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2" name="TextBox 181">
                  <a:extLst>
                    <a:ext uri="{FF2B5EF4-FFF2-40B4-BE49-F238E27FC236}">
                      <a16:creationId xmlns:a16="http://schemas.microsoft.com/office/drawing/2014/main" id="{DC0704BB-4921-4C2E-BFFA-841B3D8FB6AE}"/>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0" name="Group 99">
              <a:extLst>
                <a:ext uri="{FF2B5EF4-FFF2-40B4-BE49-F238E27FC236}">
                  <a16:creationId xmlns:a16="http://schemas.microsoft.com/office/drawing/2014/main" id="{0AA76E4B-D800-48B0-9196-4CBB10280EF0}"/>
                </a:ext>
              </a:extLst>
            </p:cNvPr>
            <p:cNvGrpSpPr>
              <a:grpSpLocks noChangeAspect="1"/>
            </p:cNvGrpSpPr>
            <p:nvPr/>
          </p:nvGrpSpPr>
          <p:grpSpPr>
            <a:xfrm>
              <a:off x="7518992" y="3022167"/>
              <a:ext cx="1453019" cy="1565754"/>
              <a:chOff x="739036" y="1503123"/>
              <a:chExt cx="1453019" cy="1565754"/>
            </a:xfrm>
          </p:grpSpPr>
          <p:sp>
            <p:nvSpPr>
              <p:cNvPr id="173" name="Rectangle 172">
                <a:extLst>
                  <a:ext uri="{FF2B5EF4-FFF2-40B4-BE49-F238E27FC236}">
                    <a16:creationId xmlns:a16="http://schemas.microsoft.com/office/drawing/2014/main" id="{03C7A550-5BA0-4083-B065-3A1FFEE1EEB0}"/>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080D8A85-AE85-47A6-AA3F-4F9DF9A9A8D0}"/>
                  </a:ext>
                </a:extLst>
              </p:cNvPr>
              <p:cNvGrpSpPr/>
              <p:nvPr/>
            </p:nvGrpSpPr>
            <p:grpSpPr>
              <a:xfrm>
                <a:off x="958240" y="1828780"/>
                <a:ext cx="1183711" cy="506148"/>
                <a:chOff x="958240" y="1828780"/>
                <a:chExt cx="1183711" cy="506148"/>
              </a:xfrm>
            </p:grpSpPr>
            <p:sp>
              <p:nvSpPr>
                <p:cNvPr id="175" name="Freeform: Shape 174">
                  <a:extLst>
                    <a:ext uri="{FF2B5EF4-FFF2-40B4-BE49-F238E27FC236}">
                      <a16:creationId xmlns:a16="http://schemas.microsoft.com/office/drawing/2014/main" id="{4188F6A5-5516-4CE6-9B33-776658BFDF18}"/>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D34577A-2ACA-44CB-B5AF-02AA7FC961ED}"/>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704768FD-261B-49A0-B5E4-EEA499900583}"/>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1" name="Group 100">
              <a:extLst>
                <a:ext uri="{FF2B5EF4-FFF2-40B4-BE49-F238E27FC236}">
                  <a16:creationId xmlns:a16="http://schemas.microsoft.com/office/drawing/2014/main" id="{7EEF514A-E635-4CD1-A51C-EC80CBD9260B}"/>
                </a:ext>
              </a:extLst>
            </p:cNvPr>
            <p:cNvGrpSpPr>
              <a:grpSpLocks noChangeAspect="1"/>
            </p:cNvGrpSpPr>
            <p:nvPr/>
          </p:nvGrpSpPr>
          <p:grpSpPr>
            <a:xfrm>
              <a:off x="151579" y="4883378"/>
              <a:ext cx="1453019" cy="1565754"/>
              <a:chOff x="739036" y="1503123"/>
              <a:chExt cx="1453019" cy="1565754"/>
            </a:xfrm>
          </p:grpSpPr>
          <p:sp>
            <p:nvSpPr>
              <p:cNvPr id="168" name="Rectangle 167">
                <a:extLst>
                  <a:ext uri="{FF2B5EF4-FFF2-40B4-BE49-F238E27FC236}">
                    <a16:creationId xmlns:a16="http://schemas.microsoft.com/office/drawing/2014/main" id="{2D2F5DC1-734F-457C-BB15-DFB931357432}"/>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1A716E94-CC3D-4B67-B5AC-67E189B794B0}"/>
                  </a:ext>
                </a:extLst>
              </p:cNvPr>
              <p:cNvGrpSpPr/>
              <p:nvPr/>
            </p:nvGrpSpPr>
            <p:grpSpPr>
              <a:xfrm>
                <a:off x="958240" y="1828780"/>
                <a:ext cx="1183711" cy="506148"/>
                <a:chOff x="958240" y="1828780"/>
                <a:chExt cx="1183711" cy="506148"/>
              </a:xfrm>
            </p:grpSpPr>
            <p:sp>
              <p:nvSpPr>
                <p:cNvPr id="170" name="Freeform: Shape 169">
                  <a:extLst>
                    <a:ext uri="{FF2B5EF4-FFF2-40B4-BE49-F238E27FC236}">
                      <a16:creationId xmlns:a16="http://schemas.microsoft.com/office/drawing/2014/main" id="{D7838909-EB11-4D16-B8C4-F9EF8FB59523}"/>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C0C320AE-363E-46B0-863C-AF01E78F4EB9}"/>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2" name="TextBox 171">
                  <a:extLst>
                    <a:ext uri="{FF2B5EF4-FFF2-40B4-BE49-F238E27FC236}">
                      <a16:creationId xmlns:a16="http://schemas.microsoft.com/office/drawing/2014/main" id="{567E7C10-E836-433B-9755-686889B92736}"/>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2" name="Group 101">
              <a:extLst>
                <a:ext uri="{FF2B5EF4-FFF2-40B4-BE49-F238E27FC236}">
                  <a16:creationId xmlns:a16="http://schemas.microsoft.com/office/drawing/2014/main" id="{917F6EF9-40ED-490E-817A-1BED05C1F768}"/>
                </a:ext>
              </a:extLst>
            </p:cNvPr>
            <p:cNvGrpSpPr>
              <a:grpSpLocks noChangeAspect="1"/>
            </p:cNvGrpSpPr>
            <p:nvPr/>
          </p:nvGrpSpPr>
          <p:grpSpPr>
            <a:xfrm rot="20877903">
              <a:off x="5180249" y="1502316"/>
              <a:ext cx="1453019" cy="1565754"/>
              <a:chOff x="739036" y="1503123"/>
              <a:chExt cx="1453019" cy="1565754"/>
            </a:xfrm>
          </p:grpSpPr>
          <p:sp>
            <p:nvSpPr>
              <p:cNvPr id="163" name="Rectangle 162">
                <a:extLst>
                  <a:ext uri="{FF2B5EF4-FFF2-40B4-BE49-F238E27FC236}">
                    <a16:creationId xmlns:a16="http://schemas.microsoft.com/office/drawing/2014/main" id="{61FB9D2D-C8C5-4499-9116-376B576559D3}"/>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163">
                <a:extLst>
                  <a:ext uri="{FF2B5EF4-FFF2-40B4-BE49-F238E27FC236}">
                    <a16:creationId xmlns:a16="http://schemas.microsoft.com/office/drawing/2014/main" id="{E5153C1C-DFF5-4375-B09E-84141B2C0D00}"/>
                  </a:ext>
                </a:extLst>
              </p:cNvPr>
              <p:cNvGrpSpPr/>
              <p:nvPr/>
            </p:nvGrpSpPr>
            <p:grpSpPr>
              <a:xfrm>
                <a:off x="958240" y="1828780"/>
                <a:ext cx="1183711" cy="506148"/>
                <a:chOff x="958240" y="1828780"/>
                <a:chExt cx="1183711" cy="506148"/>
              </a:xfrm>
            </p:grpSpPr>
            <p:sp>
              <p:nvSpPr>
                <p:cNvPr id="165" name="Freeform: Shape 164">
                  <a:extLst>
                    <a:ext uri="{FF2B5EF4-FFF2-40B4-BE49-F238E27FC236}">
                      <a16:creationId xmlns:a16="http://schemas.microsoft.com/office/drawing/2014/main" id="{BAF97591-2BFA-4B10-BBED-89AD8DFD3232}"/>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76F6972A-83E5-43ED-B52D-45DB14C0CE0F}"/>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7" name="TextBox 166">
                  <a:extLst>
                    <a:ext uri="{FF2B5EF4-FFF2-40B4-BE49-F238E27FC236}">
                      <a16:creationId xmlns:a16="http://schemas.microsoft.com/office/drawing/2014/main" id="{E1D4D05A-9B18-41F7-A468-E0A837D9739B}"/>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3" name="Group 102">
              <a:extLst>
                <a:ext uri="{FF2B5EF4-FFF2-40B4-BE49-F238E27FC236}">
                  <a16:creationId xmlns:a16="http://schemas.microsoft.com/office/drawing/2014/main" id="{E1635F4D-E178-41D0-BCDA-C4AA54C96BB0}"/>
                </a:ext>
              </a:extLst>
            </p:cNvPr>
            <p:cNvGrpSpPr>
              <a:grpSpLocks noChangeAspect="1"/>
            </p:cNvGrpSpPr>
            <p:nvPr/>
          </p:nvGrpSpPr>
          <p:grpSpPr>
            <a:xfrm rot="20947720">
              <a:off x="4374733" y="4653447"/>
              <a:ext cx="1453019" cy="1565754"/>
              <a:chOff x="739036" y="1503123"/>
              <a:chExt cx="1453019" cy="1565754"/>
            </a:xfrm>
          </p:grpSpPr>
          <p:sp>
            <p:nvSpPr>
              <p:cNvPr id="158" name="Rectangle 157">
                <a:extLst>
                  <a:ext uri="{FF2B5EF4-FFF2-40B4-BE49-F238E27FC236}">
                    <a16:creationId xmlns:a16="http://schemas.microsoft.com/office/drawing/2014/main" id="{E61A5607-77B7-4CCA-8468-D6FAD5B670FC}"/>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roup 158">
                <a:extLst>
                  <a:ext uri="{FF2B5EF4-FFF2-40B4-BE49-F238E27FC236}">
                    <a16:creationId xmlns:a16="http://schemas.microsoft.com/office/drawing/2014/main" id="{C98F5379-647B-40FB-B84A-EE13E803276A}"/>
                  </a:ext>
                </a:extLst>
              </p:cNvPr>
              <p:cNvGrpSpPr/>
              <p:nvPr/>
            </p:nvGrpSpPr>
            <p:grpSpPr>
              <a:xfrm>
                <a:off x="958240" y="1828780"/>
                <a:ext cx="1183711" cy="506148"/>
                <a:chOff x="958240" y="1828780"/>
                <a:chExt cx="1183711" cy="506148"/>
              </a:xfrm>
            </p:grpSpPr>
            <p:sp>
              <p:nvSpPr>
                <p:cNvPr id="160" name="Freeform: Shape 159">
                  <a:extLst>
                    <a:ext uri="{FF2B5EF4-FFF2-40B4-BE49-F238E27FC236}">
                      <a16:creationId xmlns:a16="http://schemas.microsoft.com/office/drawing/2014/main" id="{E86128DD-41ED-4C9F-AC6D-E60D465B789D}"/>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D73C8BA2-6F5D-44E5-8C4F-7860EE0918C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2" name="TextBox 161">
                  <a:extLst>
                    <a:ext uri="{FF2B5EF4-FFF2-40B4-BE49-F238E27FC236}">
                      <a16:creationId xmlns:a16="http://schemas.microsoft.com/office/drawing/2014/main" id="{0ED439B2-30A0-4DE5-A4C5-5ACE15AC1519}"/>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4" name="Group 103">
              <a:extLst>
                <a:ext uri="{FF2B5EF4-FFF2-40B4-BE49-F238E27FC236}">
                  <a16:creationId xmlns:a16="http://schemas.microsoft.com/office/drawing/2014/main" id="{9D7757A5-4DE3-479A-821A-FC5E1051E822}"/>
                </a:ext>
              </a:extLst>
            </p:cNvPr>
            <p:cNvGrpSpPr>
              <a:grpSpLocks noChangeAspect="1"/>
            </p:cNvGrpSpPr>
            <p:nvPr/>
          </p:nvGrpSpPr>
          <p:grpSpPr>
            <a:xfrm rot="893649">
              <a:off x="1278885" y="4009170"/>
              <a:ext cx="1453019" cy="1565754"/>
              <a:chOff x="739036" y="1503123"/>
              <a:chExt cx="1453019" cy="1565754"/>
            </a:xfrm>
          </p:grpSpPr>
          <p:sp>
            <p:nvSpPr>
              <p:cNvPr id="153" name="Rectangle 152">
                <a:extLst>
                  <a:ext uri="{FF2B5EF4-FFF2-40B4-BE49-F238E27FC236}">
                    <a16:creationId xmlns:a16="http://schemas.microsoft.com/office/drawing/2014/main" id="{B6BAA59C-0034-428D-8678-608E6B3A4EFB}"/>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C79E7EAF-0012-4386-BBE5-C081DB612B06}"/>
                  </a:ext>
                </a:extLst>
              </p:cNvPr>
              <p:cNvGrpSpPr/>
              <p:nvPr/>
            </p:nvGrpSpPr>
            <p:grpSpPr>
              <a:xfrm>
                <a:off x="958240" y="1828780"/>
                <a:ext cx="1183711" cy="506148"/>
                <a:chOff x="958240" y="1828780"/>
                <a:chExt cx="1183711" cy="506148"/>
              </a:xfrm>
            </p:grpSpPr>
            <p:sp>
              <p:nvSpPr>
                <p:cNvPr id="155" name="Freeform: Shape 154">
                  <a:extLst>
                    <a:ext uri="{FF2B5EF4-FFF2-40B4-BE49-F238E27FC236}">
                      <a16:creationId xmlns:a16="http://schemas.microsoft.com/office/drawing/2014/main" id="{2711819E-4CBA-47B9-B147-D5691B5C5FCD}"/>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AD8A9CA8-1655-44F7-A469-4BE019CE8998}"/>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7" name="TextBox 156">
                  <a:extLst>
                    <a:ext uri="{FF2B5EF4-FFF2-40B4-BE49-F238E27FC236}">
                      <a16:creationId xmlns:a16="http://schemas.microsoft.com/office/drawing/2014/main" id="{5FB22DF2-09E8-4B9B-AAF0-69DDF15FFFFE}"/>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5" name="Group 104">
              <a:extLst>
                <a:ext uri="{FF2B5EF4-FFF2-40B4-BE49-F238E27FC236}">
                  <a16:creationId xmlns:a16="http://schemas.microsoft.com/office/drawing/2014/main" id="{0963FFC8-77B7-4118-9C3A-D50F543369BE}"/>
                </a:ext>
              </a:extLst>
            </p:cNvPr>
            <p:cNvGrpSpPr>
              <a:grpSpLocks noChangeAspect="1"/>
            </p:cNvGrpSpPr>
            <p:nvPr/>
          </p:nvGrpSpPr>
          <p:grpSpPr>
            <a:xfrm>
              <a:off x="7516722" y="967810"/>
              <a:ext cx="1453019" cy="1565754"/>
              <a:chOff x="739036" y="1503123"/>
              <a:chExt cx="1453019" cy="1565754"/>
            </a:xfrm>
          </p:grpSpPr>
          <p:sp>
            <p:nvSpPr>
              <p:cNvPr id="148" name="Rectangle 147">
                <a:extLst>
                  <a:ext uri="{FF2B5EF4-FFF2-40B4-BE49-F238E27FC236}">
                    <a16:creationId xmlns:a16="http://schemas.microsoft.com/office/drawing/2014/main" id="{6C090D42-CCFA-4C1C-A514-972FBDFA77D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9" name="Group 148">
                <a:extLst>
                  <a:ext uri="{FF2B5EF4-FFF2-40B4-BE49-F238E27FC236}">
                    <a16:creationId xmlns:a16="http://schemas.microsoft.com/office/drawing/2014/main" id="{3BC19F9C-9914-45F9-B423-84C9BF6E7585}"/>
                  </a:ext>
                </a:extLst>
              </p:cNvPr>
              <p:cNvGrpSpPr/>
              <p:nvPr/>
            </p:nvGrpSpPr>
            <p:grpSpPr>
              <a:xfrm>
                <a:off x="958240" y="1828780"/>
                <a:ext cx="1183711" cy="506148"/>
                <a:chOff x="958240" y="1828780"/>
                <a:chExt cx="1183711" cy="506148"/>
              </a:xfrm>
            </p:grpSpPr>
            <p:sp>
              <p:nvSpPr>
                <p:cNvPr id="150" name="Freeform: Shape 149">
                  <a:extLst>
                    <a:ext uri="{FF2B5EF4-FFF2-40B4-BE49-F238E27FC236}">
                      <a16:creationId xmlns:a16="http://schemas.microsoft.com/office/drawing/2014/main" id="{8F89673E-BF8C-401E-838E-E44A2B1EE04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56C1D341-1F60-4009-813D-A39823C386E7}"/>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2" name="TextBox 151">
                  <a:extLst>
                    <a:ext uri="{FF2B5EF4-FFF2-40B4-BE49-F238E27FC236}">
                      <a16:creationId xmlns:a16="http://schemas.microsoft.com/office/drawing/2014/main" id="{778CD191-872A-4D35-9AD7-50110D2603E1}"/>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6" name="Group 105">
              <a:extLst>
                <a:ext uri="{FF2B5EF4-FFF2-40B4-BE49-F238E27FC236}">
                  <a16:creationId xmlns:a16="http://schemas.microsoft.com/office/drawing/2014/main" id="{2A8DC8AF-F379-4FF7-BCD9-F5E0105C8F53}"/>
                </a:ext>
              </a:extLst>
            </p:cNvPr>
            <p:cNvGrpSpPr>
              <a:grpSpLocks noChangeAspect="1"/>
            </p:cNvGrpSpPr>
            <p:nvPr/>
          </p:nvGrpSpPr>
          <p:grpSpPr>
            <a:xfrm rot="20947720">
              <a:off x="7195439" y="1926681"/>
              <a:ext cx="1453019" cy="1565754"/>
              <a:chOff x="739036" y="1503123"/>
              <a:chExt cx="1453019" cy="1565754"/>
            </a:xfrm>
          </p:grpSpPr>
          <p:sp>
            <p:nvSpPr>
              <p:cNvPr id="143" name="Rectangle 142">
                <a:extLst>
                  <a:ext uri="{FF2B5EF4-FFF2-40B4-BE49-F238E27FC236}">
                    <a16:creationId xmlns:a16="http://schemas.microsoft.com/office/drawing/2014/main" id="{6557EE36-656E-4B28-900B-61B8A663EB94}"/>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B9550642-1879-4CFD-B416-AE57CEDEB97B}"/>
                  </a:ext>
                </a:extLst>
              </p:cNvPr>
              <p:cNvGrpSpPr/>
              <p:nvPr/>
            </p:nvGrpSpPr>
            <p:grpSpPr>
              <a:xfrm>
                <a:off x="958240" y="1828780"/>
                <a:ext cx="1183711" cy="506148"/>
                <a:chOff x="958240" y="1828780"/>
                <a:chExt cx="1183711" cy="506148"/>
              </a:xfrm>
            </p:grpSpPr>
            <p:sp>
              <p:nvSpPr>
                <p:cNvPr id="145" name="Freeform: Shape 144">
                  <a:extLst>
                    <a:ext uri="{FF2B5EF4-FFF2-40B4-BE49-F238E27FC236}">
                      <a16:creationId xmlns:a16="http://schemas.microsoft.com/office/drawing/2014/main" id="{2F0A7234-16C7-497E-8327-351093E7756B}"/>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6EFFE04-5D8C-49EE-9399-73DFEF4C69C1}"/>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47E2361C-23F6-4C7E-A9B6-E1D38BA9F9A8}"/>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7" name="Group 106">
              <a:extLst>
                <a:ext uri="{FF2B5EF4-FFF2-40B4-BE49-F238E27FC236}">
                  <a16:creationId xmlns:a16="http://schemas.microsoft.com/office/drawing/2014/main" id="{9CCA55C2-F3E5-44F9-99D1-70043F800E19}"/>
                </a:ext>
              </a:extLst>
            </p:cNvPr>
            <p:cNvGrpSpPr>
              <a:grpSpLocks noChangeAspect="1"/>
            </p:cNvGrpSpPr>
            <p:nvPr/>
          </p:nvGrpSpPr>
          <p:grpSpPr>
            <a:xfrm>
              <a:off x="3522602" y="1029168"/>
              <a:ext cx="1453019" cy="1565754"/>
              <a:chOff x="739036" y="1503123"/>
              <a:chExt cx="1453019" cy="1565754"/>
            </a:xfrm>
          </p:grpSpPr>
          <p:sp>
            <p:nvSpPr>
              <p:cNvPr id="138" name="Rectangle 137">
                <a:extLst>
                  <a:ext uri="{FF2B5EF4-FFF2-40B4-BE49-F238E27FC236}">
                    <a16:creationId xmlns:a16="http://schemas.microsoft.com/office/drawing/2014/main" id="{CFBD683F-AA17-4305-AB98-1B38FD7E4750}"/>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a:extLst>
                  <a:ext uri="{FF2B5EF4-FFF2-40B4-BE49-F238E27FC236}">
                    <a16:creationId xmlns:a16="http://schemas.microsoft.com/office/drawing/2014/main" id="{70CE049A-F5F9-421A-B87F-DE6DE2B1DB28}"/>
                  </a:ext>
                </a:extLst>
              </p:cNvPr>
              <p:cNvGrpSpPr/>
              <p:nvPr/>
            </p:nvGrpSpPr>
            <p:grpSpPr>
              <a:xfrm>
                <a:off x="958240" y="1828780"/>
                <a:ext cx="1183711" cy="506148"/>
                <a:chOff x="958240" y="1828780"/>
                <a:chExt cx="1183711" cy="506148"/>
              </a:xfrm>
            </p:grpSpPr>
            <p:sp>
              <p:nvSpPr>
                <p:cNvPr id="140" name="Freeform: Shape 139">
                  <a:extLst>
                    <a:ext uri="{FF2B5EF4-FFF2-40B4-BE49-F238E27FC236}">
                      <a16:creationId xmlns:a16="http://schemas.microsoft.com/office/drawing/2014/main" id="{C0904E71-C121-4F81-8ED2-F7A73F0EA66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3EAC6CBA-9B54-428F-8E5A-5F71F2647463}"/>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2" name="TextBox 141">
                  <a:extLst>
                    <a:ext uri="{FF2B5EF4-FFF2-40B4-BE49-F238E27FC236}">
                      <a16:creationId xmlns:a16="http://schemas.microsoft.com/office/drawing/2014/main" id="{C3EA4E0B-E1F3-4A83-BB4C-9A3570C58682}"/>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108" name="Group 107">
              <a:extLst>
                <a:ext uri="{FF2B5EF4-FFF2-40B4-BE49-F238E27FC236}">
                  <a16:creationId xmlns:a16="http://schemas.microsoft.com/office/drawing/2014/main" id="{62D3E103-A884-411A-962C-A115793391BB}"/>
                </a:ext>
              </a:extLst>
            </p:cNvPr>
            <p:cNvGrpSpPr>
              <a:grpSpLocks noChangeAspect="1"/>
            </p:cNvGrpSpPr>
            <p:nvPr/>
          </p:nvGrpSpPr>
          <p:grpSpPr>
            <a:xfrm>
              <a:off x="5633680" y="4670972"/>
              <a:ext cx="1453019" cy="1565754"/>
              <a:chOff x="739036" y="1503123"/>
              <a:chExt cx="1453019" cy="1565754"/>
            </a:xfrm>
          </p:grpSpPr>
          <p:sp>
            <p:nvSpPr>
              <p:cNvPr id="133" name="Rectangle 132">
                <a:extLst>
                  <a:ext uri="{FF2B5EF4-FFF2-40B4-BE49-F238E27FC236}">
                    <a16:creationId xmlns:a16="http://schemas.microsoft.com/office/drawing/2014/main" id="{98975878-3530-46B1-B473-F1BEAEEFC44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a:extLst>
                  <a:ext uri="{FF2B5EF4-FFF2-40B4-BE49-F238E27FC236}">
                    <a16:creationId xmlns:a16="http://schemas.microsoft.com/office/drawing/2014/main" id="{75D86EC0-1A1F-47E4-859C-6EDFD3C821DF}"/>
                  </a:ext>
                </a:extLst>
              </p:cNvPr>
              <p:cNvGrpSpPr/>
              <p:nvPr/>
            </p:nvGrpSpPr>
            <p:grpSpPr>
              <a:xfrm>
                <a:off x="958240" y="1828780"/>
                <a:ext cx="1183711" cy="506148"/>
                <a:chOff x="958240" y="1828780"/>
                <a:chExt cx="1183711" cy="506148"/>
              </a:xfrm>
            </p:grpSpPr>
            <p:sp>
              <p:nvSpPr>
                <p:cNvPr id="135" name="Freeform: Shape 134">
                  <a:extLst>
                    <a:ext uri="{FF2B5EF4-FFF2-40B4-BE49-F238E27FC236}">
                      <a16:creationId xmlns:a16="http://schemas.microsoft.com/office/drawing/2014/main" id="{6BB5F265-5025-42A6-AC81-F373B06C94BB}"/>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F4BD6CF8-2A61-4142-BC80-1228ED415735}"/>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7" name="TextBox 136">
                  <a:extLst>
                    <a:ext uri="{FF2B5EF4-FFF2-40B4-BE49-F238E27FC236}">
                      <a16:creationId xmlns:a16="http://schemas.microsoft.com/office/drawing/2014/main" id="{1D27F70F-7581-45FE-BC5A-BE03B7D96A31}"/>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9" name="Group 108">
              <a:extLst>
                <a:ext uri="{FF2B5EF4-FFF2-40B4-BE49-F238E27FC236}">
                  <a16:creationId xmlns:a16="http://schemas.microsoft.com/office/drawing/2014/main" id="{9F8CF3ED-7753-4599-BE2B-49D317AD945D}"/>
                </a:ext>
              </a:extLst>
            </p:cNvPr>
            <p:cNvGrpSpPr>
              <a:grpSpLocks noChangeAspect="1"/>
            </p:cNvGrpSpPr>
            <p:nvPr/>
          </p:nvGrpSpPr>
          <p:grpSpPr>
            <a:xfrm rot="20915137">
              <a:off x="1892400" y="4988031"/>
              <a:ext cx="1453019" cy="1565754"/>
              <a:chOff x="739036" y="1503123"/>
              <a:chExt cx="1453019" cy="1565754"/>
            </a:xfrm>
          </p:grpSpPr>
          <p:sp>
            <p:nvSpPr>
              <p:cNvPr id="128" name="Rectangle 127">
                <a:extLst>
                  <a:ext uri="{FF2B5EF4-FFF2-40B4-BE49-F238E27FC236}">
                    <a16:creationId xmlns:a16="http://schemas.microsoft.com/office/drawing/2014/main" id="{F6B78626-353F-4716-B011-C91A68518A42}"/>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9" name="Group 128">
                <a:extLst>
                  <a:ext uri="{FF2B5EF4-FFF2-40B4-BE49-F238E27FC236}">
                    <a16:creationId xmlns:a16="http://schemas.microsoft.com/office/drawing/2014/main" id="{2D45C924-F69E-47A8-A03C-DB65F844CC8F}"/>
                  </a:ext>
                </a:extLst>
              </p:cNvPr>
              <p:cNvGrpSpPr/>
              <p:nvPr/>
            </p:nvGrpSpPr>
            <p:grpSpPr>
              <a:xfrm>
                <a:off x="958240" y="1828780"/>
                <a:ext cx="1183711" cy="506148"/>
                <a:chOff x="958240" y="1828780"/>
                <a:chExt cx="1183711" cy="506148"/>
              </a:xfrm>
            </p:grpSpPr>
            <p:sp>
              <p:nvSpPr>
                <p:cNvPr id="130" name="Freeform: Shape 129">
                  <a:extLst>
                    <a:ext uri="{FF2B5EF4-FFF2-40B4-BE49-F238E27FC236}">
                      <a16:creationId xmlns:a16="http://schemas.microsoft.com/office/drawing/2014/main" id="{922288FE-B1AD-49DE-B675-50D54D3C5E69}"/>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C9F1F668-1E09-4BE9-B677-AE1ABA5C3D31}"/>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2" name="TextBox 131">
                  <a:extLst>
                    <a:ext uri="{FF2B5EF4-FFF2-40B4-BE49-F238E27FC236}">
                      <a16:creationId xmlns:a16="http://schemas.microsoft.com/office/drawing/2014/main" id="{F59F4139-CFF3-4875-B7D2-4CB02CBBD7B7}"/>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10" name="Group 109">
              <a:extLst>
                <a:ext uri="{FF2B5EF4-FFF2-40B4-BE49-F238E27FC236}">
                  <a16:creationId xmlns:a16="http://schemas.microsoft.com/office/drawing/2014/main" id="{32AA96A5-7573-4A35-9EBD-E13221252131}"/>
                </a:ext>
              </a:extLst>
            </p:cNvPr>
            <p:cNvGrpSpPr>
              <a:grpSpLocks noChangeAspect="1"/>
            </p:cNvGrpSpPr>
            <p:nvPr/>
          </p:nvGrpSpPr>
          <p:grpSpPr>
            <a:xfrm rot="20877903">
              <a:off x="224186" y="2309308"/>
              <a:ext cx="1453019" cy="1565754"/>
              <a:chOff x="739036" y="1503123"/>
              <a:chExt cx="1453019" cy="1565754"/>
            </a:xfrm>
          </p:grpSpPr>
          <p:sp>
            <p:nvSpPr>
              <p:cNvPr id="123" name="Rectangle 122">
                <a:extLst>
                  <a:ext uri="{FF2B5EF4-FFF2-40B4-BE49-F238E27FC236}">
                    <a16:creationId xmlns:a16="http://schemas.microsoft.com/office/drawing/2014/main" id="{F822BCA0-E53A-4A98-A273-9B5FB6632188}"/>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63ED3129-4FEF-4291-B271-64537D56FB4A}"/>
                  </a:ext>
                </a:extLst>
              </p:cNvPr>
              <p:cNvGrpSpPr/>
              <p:nvPr/>
            </p:nvGrpSpPr>
            <p:grpSpPr>
              <a:xfrm>
                <a:off x="958240" y="1828780"/>
                <a:ext cx="1183711" cy="506148"/>
                <a:chOff x="958240" y="1828780"/>
                <a:chExt cx="1183711" cy="506148"/>
              </a:xfrm>
            </p:grpSpPr>
            <p:sp>
              <p:nvSpPr>
                <p:cNvPr id="125" name="Freeform: Shape 124">
                  <a:extLst>
                    <a:ext uri="{FF2B5EF4-FFF2-40B4-BE49-F238E27FC236}">
                      <a16:creationId xmlns:a16="http://schemas.microsoft.com/office/drawing/2014/main" id="{2D9D049A-A0C9-4EBA-853E-642AEA58AC12}"/>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37C8A209-38E4-483D-9F19-35CA22760067}"/>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7" name="TextBox 126">
                  <a:extLst>
                    <a:ext uri="{FF2B5EF4-FFF2-40B4-BE49-F238E27FC236}">
                      <a16:creationId xmlns:a16="http://schemas.microsoft.com/office/drawing/2014/main" id="{CC5BFCA9-6971-403A-BCD3-9B95A73B7C7F}"/>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11" name="Group 110">
              <a:extLst>
                <a:ext uri="{FF2B5EF4-FFF2-40B4-BE49-F238E27FC236}">
                  <a16:creationId xmlns:a16="http://schemas.microsoft.com/office/drawing/2014/main" id="{6FE5551F-A209-40CC-81EF-B638ED1876C5}"/>
                </a:ext>
              </a:extLst>
            </p:cNvPr>
            <p:cNvGrpSpPr>
              <a:grpSpLocks noChangeAspect="1"/>
            </p:cNvGrpSpPr>
            <p:nvPr/>
          </p:nvGrpSpPr>
          <p:grpSpPr>
            <a:xfrm>
              <a:off x="3672265" y="2057820"/>
              <a:ext cx="1519456" cy="1565754"/>
              <a:chOff x="739036" y="1503123"/>
              <a:chExt cx="1519456" cy="1565754"/>
            </a:xfrm>
          </p:grpSpPr>
          <p:sp>
            <p:nvSpPr>
              <p:cNvPr id="118" name="Rectangle 117">
                <a:extLst>
                  <a:ext uri="{FF2B5EF4-FFF2-40B4-BE49-F238E27FC236}">
                    <a16:creationId xmlns:a16="http://schemas.microsoft.com/office/drawing/2014/main" id="{9DC9965D-9DCA-4D5F-9ADA-551BCF4B8669}"/>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A72EB654-73AA-43D3-A2B8-4B428EA9F4FB}"/>
                  </a:ext>
                </a:extLst>
              </p:cNvPr>
              <p:cNvGrpSpPr/>
              <p:nvPr/>
            </p:nvGrpSpPr>
            <p:grpSpPr>
              <a:xfrm>
                <a:off x="958240" y="1828780"/>
                <a:ext cx="1300252" cy="515113"/>
                <a:chOff x="958240" y="1828780"/>
                <a:chExt cx="1300252" cy="515113"/>
              </a:xfrm>
            </p:grpSpPr>
            <p:sp>
              <p:nvSpPr>
                <p:cNvPr id="120" name="Freeform: Shape 119">
                  <a:extLst>
                    <a:ext uri="{FF2B5EF4-FFF2-40B4-BE49-F238E27FC236}">
                      <a16:creationId xmlns:a16="http://schemas.microsoft.com/office/drawing/2014/main" id="{A104F69A-7B53-4D87-B481-5CE523A5BE94}"/>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B68EFD22-DC7B-4438-B1D5-3BE86C5D8E44}"/>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2" name="TextBox 121">
                  <a:extLst>
                    <a:ext uri="{FF2B5EF4-FFF2-40B4-BE49-F238E27FC236}">
                      <a16:creationId xmlns:a16="http://schemas.microsoft.com/office/drawing/2014/main" id="{D73F3901-6EC2-4A1B-B061-C0291925492B}"/>
                    </a:ext>
                  </a:extLst>
                </p:cNvPr>
                <p:cNvSpPr txBox="1"/>
                <p:nvPr/>
              </p:nvSpPr>
              <p:spPr>
                <a:xfrm>
                  <a:off x="2039288" y="1974561"/>
                  <a:ext cx="219204" cy="369332"/>
                </a:xfrm>
                <a:prstGeom prst="rect">
                  <a:avLst/>
                </a:prstGeom>
                <a:noFill/>
                <a:ln>
                  <a:noFill/>
                </a:ln>
              </p:spPr>
              <p:txBody>
                <a:bodyPr wrap="square" rtlCol="0">
                  <a:spAutoFit/>
                </a:bodyPr>
                <a:lstStyle/>
                <a:p>
                  <a:r>
                    <a:rPr lang="en-US" dirty="0"/>
                    <a:t>?</a:t>
                  </a:r>
                </a:p>
              </p:txBody>
            </p:sp>
          </p:grpSp>
        </p:grpSp>
        <p:grpSp>
          <p:nvGrpSpPr>
            <p:cNvPr id="112" name="Group 111">
              <a:extLst>
                <a:ext uri="{FF2B5EF4-FFF2-40B4-BE49-F238E27FC236}">
                  <a16:creationId xmlns:a16="http://schemas.microsoft.com/office/drawing/2014/main" id="{0B7C4ACB-76BF-4AD3-BE42-387835CB3AD6}"/>
                </a:ext>
              </a:extLst>
            </p:cNvPr>
            <p:cNvGrpSpPr>
              <a:grpSpLocks noChangeAspect="1"/>
            </p:cNvGrpSpPr>
            <p:nvPr/>
          </p:nvGrpSpPr>
          <p:grpSpPr>
            <a:xfrm rot="771833">
              <a:off x="4730410" y="2559184"/>
              <a:ext cx="1453019" cy="1565754"/>
              <a:chOff x="739036" y="1503123"/>
              <a:chExt cx="1453019" cy="1565754"/>
            </a:xfrm>
          </p:grpSpPr>
          <p:sp>
            <p:nvSpPr>
              <p:cNvPr id="113" name="Rectangle 112">
                <a:extLst>
                  <a:ext uri="{FF2B5EF4-FFF2-40B4-BE49-F238E27FC236}">
                    <a16:creationId xmlns:a16="http://schemas.microsoft.com/office/drawing/2014/main" id="{25C3C8A7-D6C7-4AF8-B0ED-5C7F7DAAA7A1}"/>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a:extLst>
                  <a:ext uri="{FF2B5EF4-FFF2-40B4-BE49-F238E27FC236}">
                    <a16:creationId xmlns:a16="http://schemas.microsoft.com/office/drawing/2014/main" id="{A370931B-89DA-49FF-8657-BB909052F3B6}"/>
                  </a:ext>
                </a:extLst>
              </p:cNvPr>
              <p:cNvGrpSpPr/>
              <p:nvPr/>
            </p:nvGrpSpPr>
            <p:grpSpPr>
              <a:xfrm>
                <a:off x="958240" y="1828780"/>
                <a:ext cx="1183711" cy="506148"/>
                <a:chOff x="958240" y="1828780"/>
                <a:chExt cx="1183711" cy="506148"/>
              </a:xfrm>
            </p:grpSpPr>
            <p:sp>
              <p:nvSpPr>
                <p:cNvPr id="115" name="Freeform: Shape 114">
                  <a:extLst>
                    <a:ext uri="{FF2B5EF4-FFF2-40B4-BE49-F238E27FC236}">
                      <a16:creationId xmlns:a16="http://schemas.microsoft.com/office/drawing/2014/main" id="{A3866126-3E53-439E-BFB6-5EC45A4E2941}"/>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02D15C91-873C-4978-B491-67066BAA6A7E}"/>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7" name="TextBox 116">
                  <a:extLst>
                    <a:ext uri="{FF2B5EF4-FFF2-40B4-BE49-F238E27FC236}">
                      <a16:creationId xmlns:a16="http://schemas.microsoft.com/office/drawing/2014/main" id="{415CEA97-45FA-4AE7-A042-1C04B88946D3}"/>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spTree>
    <p:extLst>
      <p:ext uri="{BB962C8B-B14F-4D97-AF65-F5344CB8AC3E}">
        <p14:creationId xmlns:p14="http://schemas.microsoft.com/office/powerpoint/2010/main" val="190497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2024" y="1143000"/>
            <a:ext cx="2125980" cy="2194560"/>
          </a:xfrm>
        </p:spPr>
        <p:txBody>
          <a:bodyPr vert="horz" lIns="91440" tIns="45720" rIns="91440" bIns="45720" rtlCol="0" anchor="b">
            <a:normAutofit/>
          </a:bodyPr>
          <a:lstStyle/>
          <a:p>
            <a:r>
              <a:rPr lang="en-US" b="1" kern="1200" spc="-60" baseline="0">
                <a:latin typeface="+mj-lt"/>
                <a:ea typeface="+mj-ea"/>
                <a:cs typeface="+mj-cs"/>
              </a:rPr>
              <a:t>STeLLA Norms</a:t>
            </a:r>
          </a:p>
        </p:txBody>
      </p:sp>
      <p:sp>
        <p:nvSpPr>
          <p:cNvPr id="2" name="TextBox 1"/>
          <p:cNvSpPr txBox="1"/>
          <p:nvPr/>
        </p:nvSpPr>
        <p:spPr>
          <a:xfrm>
            <a:off x="192024" y="3337560"/>
            <a:ext cx="2125980" cy="2560320"/>
          </a:xfrm>
          <a:prstGeom prst="rect">
            <a:avLst/>
          </a:prstGeom>
        </p:spPr>
        <p:txBody>
          <a:bodyPr vert="horz" lIns="91440" tIns="45720" rIns="91440" bIns="45720" rtlCol="0" anchor="t">
            <a:normAutofit/>
          </a:bodyPr>
          <a:lstStyle/>
          <a:p>
            <a:pPr marR="0" defTabSz="914400" fontAlgn="auto">
              <a:spcBef>
                <a:spcPts val="800"/>
              </a:spcBef>
              <a:spcAft>
                <a:spcPts val="0"/>
              </a:spcAft>
              <a:buClr>
                <a:schemeClr val="accent1"/>
              </a:buClr>
              <a:buSzTx/>
              <a:tabLst/>
              <a:defRPr/>
            </a:pPr>
            <a:r>
              <a:rPr kumimoji="0" lang="en-US" b="1" i="0" u="none" strike="noStrike" kern="1200" cap="none" spc="0" normalizeH="0" baseline="0" noProof="0">
                <a:ln>
                  <a:noFill/>
                </a:ln>
                <a:solidFill>
                  <a:schemeClr val="tx2"/>
                </a:solidFill>
                <a:effectLst/>
                <a:uLnTx/>
                <a:uFillTx/>
                <a:latin typeface="+mn-lt"/>
                <a:ea typeface="+mn-ea"/>
                <a:cs typeface="+mn-cs"/>
              </a:rPr>
              <a:t>Purpose: </a:t>
            </a:r>
            <a:r>
              <a:rPr kumimoji="0" lang="en-US" b="0" i="0" u="none" strike="noStrike" kern="1200" cap="none" spc="0" normalizeH="0" baseline="0" noProof="0">
                <a:ln>
                  <a:noFill/>
                </a:ln>
                <a:solidFill>
                  <a:schemeClr val="tx2"/>
                </a:solidFill>
                <a:effectLst/>
                <a:uLnTx/>
                <a:uFillTx/>
                <a:latin typeface="+mn-lt"/>
                <a:ea typeface="+mn-ea"/>
                <a:cs typeface="+mn-cs"/>
              </a:rPr>
              <a:t>Build trust and develop a productive study group for all participants</a:t>
            </a:r>
          </a:p>
        </p:txBody>
      </p:sp>
      <p:graphicFrame>
        <p:nvGraphicFramePr>
          <p:cNvPr id="115717" name="Rectangle 3">
            <a:extLst>
              <a:ext uri="{FF2B5EF4-FFF2-40B4-BE49-F238E27FC236}">
                <a16:creationId xmlns:a16="http://schemas.microsoft.com/office/drawing/2014/main" id="{F8B669F0-CA31-53C8-3472-95AA152031A1}"/>
              </a:ext>
            </a:extLst>
          </p:cNvPr>
          <p:cNvGraphicFramePr/>
          <p:nvPr/>
        </p:nvGraphicFramePr>
        <p:xfrm>
          <a:off x="2900934" y="868680"/>
          <a:ext cx="54864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6448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 Use and Apply Your Ideas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What causes the average temperature of Lagos, Nigeria to be higher in July when it gets ~12 hours of sunlight than the average temperature in Anchorage, AK when it gets ~24 hours of sunlight/day in July?</a:t>
            </a:r>
          </a:p>
          <a:p>
            <a:pPr>
              <a:buFont typeface="Wingdings" panose="05000000000000000000" pitchFamily="2" charset="2"/>
              <a:buChar char="§"/>
            </a:pPr>
            <a:endParaRPr lang="en-US" dirty="0"/>
          </a:p>
          <a:p>
            <a:pPr>
              <a:buFont typeface="Wingdings" panose="05000000000000000000" pitchFamily="2" charset="2"/>
              <a:buChar char="§"/>
            </a:pPr>
            <a:r>
              <a:rPr lang="en-US" dirty="0"/>
              <a:t>Choose one other challenge.</a:t>
            </a:r>
          </a:p>
          <a:p>
            <a:pPr>
              <a:buFont typeface="Wingdings" panose="05000000000000000000" pitchFamily="2" charset="2"/>
              <a:buChar char="§"/>
            </a:pPr>
            <a:endParaRPr lang="en-US" dirty="0"/>
          </a:p>
        </p:txBody>
      </p:sp>
      <p:pic>
        <p:nvPicPr>
          <p:cNvPr id="4" name="Content Placeholder 4" descr="A close up of a hat&#10;&#10;Description generated with high confidence">
            <a:extLst>
              <a:ext uri="{FF2B5EF4-FFF2-40B4-BE49-F238E27FC236}">
                <a16:creationId xmlns:a16="http://schemas.microsoft.com/office/drawing/2014/main" id="{9DB3B1C8-B24A-43C9-B3DE-1991343BE98C}"/>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78671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61B479-D096-45AD-AEC4-F1C41EF8172F}"/>
              </a:ext>
            </a:extLst>
          </p:cNvPr>
          <p:cNvSpPr>
            <a:spLocks noGrp="1"/>
          </p:cNvSpPr>
          <p:nvPr>
            <p:ph type="title"/>
          </p:nvPr>
        </p:nvSpPr>
        <p:spPr/>
        <p:txBody>
          <a:bodyPr/>
          <a:lstStyle/>
          <a:p>
            <a:r>
              <a:rPr lang="en-US" dirty="0"/>
              <a:t>Meta Moment</a:t>
            </a:r>
          </a:p>
        </p:txBody>
      </p:sp>
      <p:sp>
        <p:nvSpPr>
          <p:cNvPr id="5" name="Text Placeholder 4">
            <a:extLst>
              <a:ext uri="{FF2B5EF4-FFF2-40B4-BE49-F238E27FC236}">
                <a16:creationId xmlns:a16="http://schemas.microsoft.com/office/drawing/2014/main" id="{10F7D078-95D3-48A0-A608-B82D860AA029}"/>
              </a:ext>
            </a:extLst>
          </p:cNvPr>
          <p:cNvSpPr>
            <a:spLocks noGrp="1"/>
          </p:cNvSpPr>
          <p:nvPr>
            <p:ph idx="1"/>
          </p:nvPr>
        </p:nvSpPr>
        <p:spPr/>
        <p:txBody>
          <a:bodyPr/>
          <a:lstStyle/>
          <a:p>
            <a:pPr marL="0" indent="0">
              <a:buNone/>
            </a:pPr>
            <a:r>
              <a:rPr lang="en-US" dirty="0"/>
              <a:t>How did developing and using models support your learning throughout this unit?</a:t>
            </a:r>
          </a:p>
        </p:txBody>
      </p:sp>
      <p:pic>
        <p:nvPicPr>
          <p:cNvPr id="7" name="Content Placeholder 4" descr="A close up of a hat&#10;&#10;Description generated with high confidence">
            <a:extLst>
              <a:ext uri="{FF2B5EF4-FFF2-40B4-BE49-F238E27FC236}">
                <a16:creationId xmlns:a16="http://schemas.microsoft.com/office/drawing/2014/main" id="{552D5750-5823-D64B-9AFD-027E6CEBEC91}"/>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113184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anchor="ctr">
            <a:normAutofit/>
          </a:bodyPr>
          <a:lstStyle/>
          <a:p>
            <a:r>
              <a:rPr lang="en-US" dirty="0"/>
              <a:t>Content Deepening: Teacher Follow-up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sz="half" idx="1"/>
          </p:nvPr>
        </p:nvSpPr>
        <p:spPr>
          <a:xfrm>
            <a:off x="2900934" y="868680"/>
            <a:ext cx="5947644" cy="5120640"/>
          </a:xfrm>
        </p:spPr>
        <p:txBody>
          <a:bodyPr lIns="91440" tIns="45720" rIns="91440" bIns="45720" anchor="ctr">
            <a:normAutofit/>
          </a:bodyPr>
          <a:lstStyle/>
          <a:p>
            <a:r>
              <a:rPr lang="en-US" sz="2200" dirty="0"/>
              <a:t>Find your Mash-up handout that you “dotted” at the beginning of the week.</a:t>
            </a:r>
          </a:p>
          <a:p>
            <a:r>
              <a:rPr lang="en-US" sz="2200" dirty="0"/>
              <a:t>Re-dot the statements now that you have experienced the lessons in your unit.</a:t>
            </a:r>
          </a:p>
          <a:p>
            <a:pPr lvl="1"/>
            <a:r>
              <a:rPr lang="en-US" sz="2200" dirty="0">
                <a:highlight>
                  <a:srgbClr val="00FF00"/>
                </a:highlight>
              </a:rPr>
              <a:t>Green dot</a:t>
            </a:r>
            <a:r>
              <a:rPr lang="en-US" sz="2200" dirty="0"/>
              <a:t>: science idea (accurate statement)</a:t>
            </a:r>
          </a:p>
          <a:p>
            <a:pPr lvl="1"/>
            <a:r>
              <a:rPr lang="en-US" sz="2200" dirty="0">
                <a:highlight>
                  <a:srgbClr val="FFFF00"/>
                </a:highlight>
              </a:rPr>
              <a:t>Yellow dot</a:t>
            </a:r>
            <a:r>
              <a:rPr lang="en-US" sz="2200" dirty="0"/>
              <a:t>: uncertain</a:t>
            </a:r>
          </a:p>
          <a:p>
            <a:pPr lvl="1"/>
            <a:r>
              <a:rPr lang="en-US" sz="2200" dirty="0">
                <a:highlight>
                  <a:srgbClr val="FF0000"/>
                </a:highlight>
              </a:rPr>
              <a:t>Red dot</a:t>
            </a:r>
            <a:r>
              <a:rPr lang="en-US" sz="2200" dirty="0"/>
              <a:t>: common student idea (inaccurate statement)</a:t>
            </a:r>
          </a:p>
          <a:p>
            <a:r>
              <a:rPr lang="en-US" sz="2200" dirty="0"/>
              <a:t>Go public!</a:t>
            </a:r>
          </a:p>
          <a:p>
            <a:pPr lvl="1"/>
            <a:r>
              <a:rPr lang="en-US" sz="2200" dirty="0"/>
              <a:t>Add dots to the right side of the poster.</a:t>
            </a:r>
          </a:p>
        </p:txBody>
      </p:sp>
      <p:pic>
        <p:nvPicPr>
          <p:cNvPr id="3" name="Picture 2">
            <a:extLst>
              <a:ext uri="{FF2B5EF4-FFF2-40B4-BE49-F238E27FC236}">
                <a16:creationId xmlns:a16="http://schemas.microsoft.com/office/drawing/2014/main" id="{C63D33E3-F09F-4404-9EF9-36244EAFE01D}"/>
              </a:ext>
            </a:extLst>
          </p:cNvPr>
          <p:cNvPicPr>
            <a:picLocks noChangeAspect="1"/>
          </p:cNvPicPr>
          <p:nvPr/>
        </p:nvPicPr>
        <p:blipFill>
          <a:blip r:embed="rId3"/>
          <a:stretch>
            <a:fillRect/>
          </a:stretch>
        </p:blipFill>
        <p:spPr>
          <a:xfrm>
            <a:off x="7844722" y="14249"/>
            <a:ext cx="1109589" cy="1109589"/>
          </a:xfrm>
          <a:prstGeom prst="rect">
            <a:avLst/>
          </a:prstGeom>
          <a:noFill/>
        </p:spPr>
      </p:pic>
    </p:spTree>
    <p:extLst>
      <p:ext uri="{BB962C8B-B14F-4D97-AF65-F5344CB8AC3E}">
        <p14:creationId xmlns:p14="http://schemas.microsoft.com/office/powerpoint/2010/main" val="222314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E4541-C87B-442F-ACA4-E1831C526EDE}"/>
              </a:ext>
            </a:extLst>
          </p:cNvPr>
          <p:cNvSpPr>
            <a:spLocks noGrp="1"/>
          </p:cNvSpPr>
          <p:nvPr>
            <p:ph type="title"/>
          </p:nvPr>
        </p:nvSpPr>
        <p:spPr/>
        <p:txBody>
          <a:bodyPr/>
          <a:lstStyle/>
          <a:p>
            <a:r>
              <a:rPr lang="en-US" dirty="0"/>
              <a:t>Common Student Ideas</a:t>
            </a:r>
          </a:p>
        </p:txBody>
      </p:sp>
      <p:sp>
        <p:nvSpPr>
          <p:cNvPr id="5" name="Text Placeholder 4">
            <a:extLst>
              <a:ext uri="{FF2B5EF4-FFF2-40B4-BE49-F238E27FC236}">
                <a16:creationId xmlns:a16="http://schemas.microsoft.com/office/drawing/2014/main" id="{C7102ADF-4BE1-4847-A096-A1AF8152E193}"/>
              </a:ext>
            </a:extLst>
          </p:cNvPr>
          <p:cNvSpPr>
            <a:spLocks noGrp="1"/>
          </p:cNvSpPr>
          <p:nvPr>
            <p:ph idx="1"/>
          </p:nvPr>
        </p:nvSpPr>
        <p:spPr/>
        <p:txBody>
          <a:bodyPr/>
          <a:lstStyle/>
          <a:p>
            <a:r>
              <a:rPr lang="en-US" dirty="0"/>
              <a:t>If you are still unsure of the ideas on the mash-up use </a:t>
            </a:r>
          </a:p>
          <a:p>
            <a:pPr lvl="1"/>
            <a:r>
              <a:rPr lang="en-US" dirty="0"/>
              <a:t>Common Student Ideas</a:t>
            </a:r>
          </a:p>
          <a:p>
            <a:pPr lvl="1"/>
            <a:r>
              <a:rPr lang="en-US" dirty="0"/>
              <a:t>Content Deepening document</a:t>
            </a:r>
          </a:p>
        </p:txBody>
      </p:sp>
      <p:pic>
        <p:nvPicPr>
          <p:cNvPr id="2" name="Picture 1">
            <a:extLst>
              <a:ext uri="{FF2B5EF4-FFF2-40B4-BE49-F238E27FC236}">
                <a16:creationId xmlns:a16="http://schemas.microsoft.com/office/drawing/2014/main" id="{44E64334-A0EF-4232-8034-05E917689BD9}"/>
              </a:ext>
            </a:extLst>
          </p:cNvPr>
          <p:cNvPicPr>
            <a:picLocks noChangeAspect="1"/>
          </p:cNvPicPr>
          <p:nvPr/>
        </p:nvPicPr>
        <p:blipFill>
          <a:blip r:embed="rId2"/>
          <a:stretch>
            <a:fillRect/>
          </a:stretch>
        </p:blipFill>
        <p:spPr>
          <a:xfrm>
            <a:off x="8095118" y="100830"/>
            <a:ext cx="840464" cy="840464"/>
          </a:xfrm>
          <a:prstGeom prst="rect">
            <a:avLst/>
          </a:prstGeom>
        </p:spPr>
      </p:pic>
    </p:spTree>
    <p:extLst>
      <p:ext uri="{BB962C8B-B14F-4D97-AF65-F5344CB8AC3E}">
        <p14:creationId xmlns:p14="http://schemas.microsoft.com/office/powerpoint/2010/main" val="3100548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4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algn="ctr" fontAlgn="base">
              <a:lnSpc>
                <a:spcPct val="107000"/>
              </a:lnSpc>
              <a:spcBef>
                <a:spcPts val="600"/>
              </a:spcBef>
              <a:spcAft>
                <a:spcPts val="1200"/>
              </a:spcAft>
              <a:buSzPts val="1000"/>
              <a:tabLst>
                <a:tab pos="457200" algn="l"/>
              </a:tabLst>
            </a:pPr>
            <a:r>
              <a:rPr lang="en-US" sz="2900" b="1" dirty="0">
                <a:latin typeface="Calibri"/>
                <a:ea typeface="+mj-ea"/>
                <a:cs typeface="Times New Roman"/>
              </a:rPr>
              <a:t>Why are summer days longer than winter days?  How does the amount of daylight affect the temperature of an area?</a:t>
            </a:r>
          </a:p>
          <a:p>
            <a:pPr algn="ctr" fontAlgn="base">
              <a:lnSpc>
                <a:spcPct val="107000"/>
              </a:lnSpc>
              <a:spcBef>
                <a:spcPts val="600"/>
              </a:spcBef>
              <a:spcAft>
                <a:spcPts val="1200"/>
              </a:spcAft>
              <a:buSzPts val="1000"/>
              <a:tabLst>
                <a:tab pos="457200" algn="l"/>
              </a:tabLst>
            </a:pPr>
            <a:r>
              <a:rPr lang="en-US" sz="2900" b="1" dirty="0">
                <a:latin typeface="Calibri"/>
                <a:ea typeface="+mj-ea"/>
                <a:cs typeface="Times New Roman"/>
              </a:rPr>
              <a:t>Why are some places on Earth hotter than others at different times of the year?</a:t>
            </a:r>
            <a:endParaRPr lang="en-US" sz="2800" b="1" dirty="0">
              <a:latin typeface="Calibri"/>
              <a:ea typeface="+mj-ea"/>
              <a:cs typeface="Times New Roman"/>
            </a:endParaRPr>
          </a:p>
          <a:p>
            <a:pPr marR="0" lvl="0" algn="ctr" fontAlgn="base">
              <a:lnSpc>
                <a:spcPct val="107000"/>
              </a:lnSpc>
              <a:spcBef>
                <a:spcPts val="600"/>
              </a:spcBef>
              <a:spcAft>
                <a:spcPts val="600"/>
              </a:spcAft>
              <a:buSzPts val="1000"/>
              <a:tabLst>
                <a:tab pos="457200" algn="l"/>
              </a:tabLst>
            </a:pPr>
            <a:r>
              <a:rPr lang="en-US" sz="2800" b="1" dirty="0">
                <a:latin typeface="Calibri"/>
                <a:ea typeface="+mj-ea"/>
                <a:cs typeface="Times New Roman"/>
              </a:rPr>
              <a:t>How can developing and using content representation and models selected for their match to the main learning goal help students explain phenomena or solve problems?</a:t>
            </a:r>
            <a:endParaRPr lang="en-US" sz="2800" dirty="0">
              <a:ea typeface="+mj-ea"/>
            </a:endParaRPr>
          </a:p>
          <a:p>
            <a:pPr algn="ctr">
              <a:lnSpc>
                <a:spcPct val="107000"/>
              </a:lnSpc>
              <a:spcBef>
                <a:spcPts val="600"/>
              </a:spcBef>
              <a:spcAft>
                <a:spcPts val="600"/>
              </a:spcAft>
              <a:buSzPts val="1000"/>
              <a:tabLst>
                <a:tab pos="457200" algn="l"/>
              </a:tabLst>
            </a:pPr>
            <a:endParaRPr lang="en-US" sz="1400" b="1" dirty="0">
              <a:solidFill>
                <a:schemeClr val="tx1"/>
              </a:solidFill>
              <a:latin typeface="Calibri"/>
              <a:ea typeface="+mj-ea"/>
              <a:cs typeface="Times New Roman"/>
            </a:endParaRPr>
          </a:p>
          <a:p>
            <a:pPr algn="ctr" fontAlgn="base">
              <a:lnSpc>
                <a:spcPct val="107000"/>
              </a:lnSpc>
              <a:spcAft>
                <a:spcPts val="800"/>
              </a:spcAft>
              <a:buSzPts val="1000"/>
              <a:tabLst>
                <a:tab pos="457200" algn="l"/>
              </a:tabLst>
            </a:pPr>
            <a:r>
              <a:rPr lang="en-US" sz="2800" b="1" dirty="0">
                <a:latin typeface="Calibri"/>
                <a:ea typeface="+mj-ea"/>
                <a:cs typeface="Times New Roman"/>
              </a:rPr>
              <a:t>How does the intentional use of Student Thinking Lens Strategies support a classroom culture of making thinking visible?</a:t>
            </a:r>
          </a:p>
          <a:p>
            <a:pPr algn="ctr">
              <a:lnSpc>
                <a:spcPct val="107000"/>
              </a:lnSpc>
              <a:spcAft>
                <a:spcPts val="800"/>
              </a:spcAft>
              <a:buSzPts val="1000"/>
              <a:tabLst>
                <a:tab pos="457200" algn="l"/>
              </a:tabLst>
            </a:pPr>
            <a:endParaRPr lang="en-US" sz="1400" b="1" dirty="0">
              <a:latin typeface="Calibri"/>
              <a:ea typeface="+mj-ea"/>
              <a:cs typeface="Times New Roman"/>
            </a:endParaRPr>
          </a:p>
          <a:p>
            <a:pPr marL="233363" defTabSz="685800">
              <a:lnSpc>
                <a:spcPct val="90000"/>
              </a:lnSpc>
              <a:spcBef>
                <a:spcPct val="0"/>
              </a:spcBef>
              <a:spcAft>
                <a:spcPts val="900"/>
              </a:spcAft>
            </a:pPr>
            <a:endParaRPr lang="en-US" sz="2800" b="1" dirty="0">
              <a:solidFill>
                <a:schemeClr val="tx2"/>
              </a:solidFill>
            </a:endParaRPr>
          </a:p>
        </p:txBody>
      </p:sp>
    </p:spTree>
    <p:extLst>
      <p:ext uri="{BB962C8B-B14F-4D97-AF65-F5344CB8AC3E}">
        <p14:creationId xmlns:p14="http://schemas.microsoft.com/office/powerpoint/2010/main" val="13742006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1B209-C403-4FB4-BB0D-03A74D0DE635}"/>
              </a:ext>
            </a:extLst>
          </p:cNvPr>
          <p:cNvSpPr>
            <a:spLocks noGrp="1"/>
          </p:cNvSpPr>
          <p:nvPr>
            <p:ph type="title"/>
          </p:nvPr>
        </p:nvSpPr>
        <p:spPr/>
        <p:txBody>
          <a:bodyPr/>
          <a:lstStyle/>
          <a:p>
            <a:r>
              <a:rPr lang="en-US" dirty="0"/>
              <a:t>Unit Review</a:t>
            </a:r>
          </a:p>
        </p:txBody>
      </p:sp>
      <p:sp>
        <p:nvSpPr>
          <p:cNvPr id="5" name="Text Placeholder 4">
            <a:extLst>
              <a:ext uri="{FF2B5EF4-FFF2-40B4-BE49-F238E27FC236}">
                <a16:creationId xmlns:a16="http://schemas.microsoft.com/office/drawing/2014/main" id="{15A6FC73-5B1A-4B91-AD5E-5C0394C11622}"/>
              </a:ext>
            </a:extLst>
          </p:cNvPr>
          <p:cNvSpPr>
            <a:spLocks noGrp="1"/>
          </p:cNvSpPr>
          <p:nvPr>
            <p:ph idx="1"/>
          </p:nvPr>
        </p:nvSpPr>
        <p:spPr/>
        <p:txBody>
          <a:bodyPr>
            <a:normAutofit fontScale="92500" lnSpcReduction="20000"/>
          </a:bodyPr>
          <a:lstStyle/>
          <a:p>
            <a:r>
              <a:rPr lang="en-US" dirty="0"/>
              <a:t>What would you expect to see in a model </a:t>
            </a:r>
            <a:r>
              <a:rPr lang="en-US" dirty="0" err="1"/>
              <a:t>STeLLA</a:t>
            </a:r>
            <a:r>
              <a:rPr lang="en-US" dirty="0"/>
              <a:t> unit of instruction?</a:t>
            </a:r>
          </a:p>
          <a:p>
            <a:endParaRPr lang="en-US" dirty="0"/>
          </a:p>
          <a:p>
            <a:r>
              <a:rPr lang="en-US" dirty="0"/>
              <a:t>Read</a:t>
            </a:r>
          </a:p>
          <a:p>
            <a:pPr lvl="1"/>
            <a:r>
              <a:rPr lang="en-US" dirty="0"/>
              <a:t>Unit Overview</a:t>
            </a:r>
          </a:p>
          <a:p>
            <a:pPr lvl="1"/>
            <a:r>
              <a:rPr lang="en-US" dirty="0"/>
              <a:t>Your assigned lesson plan</a:t>
            </a:r>
          </a:p>
          <a:p>
            <a:endParaRPr lang="en-US" dirty="0"/>
          </a:p>
          <a:p>
            <a:r>
              <a:rPr lang="en-US" dirty="0"/>
              <a:t>Be prepared to “tell the </a:t>
            </a:r>
            <a:r>
              <a:rPr lang="en-US" b="1" i="1" u="sng" dirty="0"/>
              <a:t>science</a:t>
            </a:r>
            <a:r>
              <a:rPr lang="en-US" dirty="0"/>
              <a:t> story” of your lesson as we build the storyline across the unit.</a:t>
            </a:r>
          </a:p>
          <a:p>
            <a:r>
              <a:rPr lang="en-US" dirty="0"/>
              <a:t>Be prepared to share how your lesson is similar to and different from what you experienced this week.</a:t>
            </a:r>
          </a:p>
        </p:txBody>
      </p:sp>
    </p:spTree>
    <p:extLst>
      <p:ext uri="{BB962C8B-B14F-4D97-AF65-F5344CB8AC3E}">
        <p14:creationId xmlns:p14="http://schemas.microsoft.com/office/powerpoint/2010/main" val="27928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6164" y="2056714"/>
            <a:ext cx="2125980" cy="2194560"/>
          </a:xfrm>
        </p:spPr>
        <p:txBody>
          <a:bodyPr anchor="b">
            <a:normAutofit fontScale="90000"/>
          </a:bodyPr>
          <a:lstStyle/>
          <a:p>
            <a:r>
              <a:rPr lang="en-US" dirty="0"/>
              <a:t>Revisit:</a:t>
            </a:r>
            <a:br>
              <a:rPr lang="en-US" dirty="0"/>
            </a:br>
            <a:r>
              <a:rPr lang="en-US" dirty="0"/>
              <a:t>Effective Science Teaching &amp; Learning</a:t>
            </a:r>
          </a:p>
        </p:txBody>
      </p:sp>
      <p:graphicFrame>
        <p:nvGraphicFramePr>
          <p:cNvPr id="4" name="Table 5">
            <a:extLst>
              <a:ext uri="{FF2B5EF4-FFF2-40B4-BE49-F238E27FC236}">
                <a16:creationId xmlns:a16="http://schemas.microsoft.com/office/drawing/2014/main" id="{FD2D8BBA-2C2B-44BC-8F87-18489DA8FC35}"/>
              </a:ext>
            </a:extLst>
          </p:cNvPr>
          <p:cNvGraphicFramePr>
            <a:graphicFrameLocks noGrp="1"/>
          </p:cNvGraphicFramePr>
          <p:nvPr/>
        </p:nvGraphicFramePr>
        <p:xfrm>
          <a:off x="3304576" y="2056714"/>
          <a:ext cx="4644059" cy="4063261"/>
        </p:xfrm>
        <a:graphic>
          <a:graphicData uri="http://schemas.openxmlformats.org/drawingml/2006/table">
            <a:tbl>
              <a:tblPr firstRow="1" bandRow="1">
                <a:tableStyleId>{5C22544A-7EE6-4342-B048-85BDC9FD1C3A}</a:tableStyleId>
              </a:tblPr>
              <a:tblGrid>
                <a:gridCol w="2371329">
                  <a:extLst>
                    <a:ext uri="{9D8B030D-6E8A-4147-A177-3AD203B41FA5}">
                      <a16:colId xmlns:a16="http://schemas.microsoft.com/office/drawing/2014/main" val="3300088169"/>
                    </a:ext>
                  </a:extLst>
                </a:gridCol>
                <a:gridCol w="2272730">
                  <a:extLst>
                    <a:ext uri="{9D8B030D-6E8A-4147-A177-3AD203B41FA5}">
                      <a16:colId xmlns:a16="http://schemas.microsoft.com/office/drawing/2014/main" val="3121899224"/>
                    </a:ext>
                  </a:extLst>
                </a:gridCol>
              </a:tblGrid>
              <a:tr h="434417">
                <a:tc>
                  <a:txBody>
                    <a:bodyPr/>
                    <a:lstStyle/>
                    <a:p>
                      <a:pPr algn="ctr">
                        <a:spcBef>
                          <a:spcPts val="600"/>
                        </a:spcBef>
                        <a:spcAft>
                          <a:spcPts val="600"/>
                        </a:spcAft>
                      </a:pPr>
                      <a:r>
                        <a:rPr lang="en-US" sz="2000"/>
                        <a:t>Teachers Doing</a:t>
                      </a:r>
                    </a:p>
                  </a:txBody>
                  <a:tcPr marL="125730" marR="125730" marT="62865" marB="62865"/>
                </a:tc>
                <a:tc>
                  <a:txBody>
                    <a:bodyPr/>
                    <a:lstStyle/>
                    <a:p>
                      <a:pPr algn="ctr">
                        <a:spcBef>
                          <a:spcPts val="600"/>
                        </a:spcBef>
                        <a:spcAft>
                          <a:spcPts val="600"/>
                        </a:spcAft>
                      </a:pPr>
                      <a:r>
                        <a:rPr lang="en-US" sz="2000" dirty="0"/>
                        <a:t>Students Doing</a:t>
                      </a:r>
                    </a:p>
                  </a:txBody>
                  <a:tcPr marL="125730" marR="125730" marT="62865" marB="62865"/>
                </a:tc>
                <a:extLst>
                  <a:ext uri="{0D108BD9-81ED-4DB2-BD59-A6C34878D82A}">
                    <a16:rowId xmlns:a16="http://schemas.microsoft.com/office/drawing/2014/main" val="4218984125"/>
                  </a:ext>
                </a:extLst>
              </a:tr>
              <a:tr h="992465">
                <a:tc>
                  <a:txBody>
                    <a:bodyPr/>
                    <a:lstStyle/>
                    <a:p>
                      <a:endParaRPr lang="en-US" sz="2600"/>
                    </a:p>
                  </a:txBody>
                  <a:tcPr marL="125730" marR="125730" marT="62865" marB="62865"/>
                </a:tc>
                <a:tc>
                  <a:txBody>
                    <a:bodyPr/>
                    <a:lstStyle/>
                    <a:p>
                      <a:endParaRPr lang="en-US" sz="2600" dirty="0"/>
                    </a:p>
                  </a:txBody>
                  <a:tcPr marL="125730" marR="125730" marT="62865" marB="62865"/>
                </a:tc>
                <a:extLst>
                  <a:ext uri="{0D108BD9-81ED-4DB2-BD59-A6C34878D82A}">
                    <a16:rowId xmlns:a16="http://schemas.microsoft.com/office/drawing/2014/main" val="588420543"/>
                  </a:ext>
                </a:extLst>
              </a:tr>
              <a:tr h="529200">
                <a:tc gridSpan="2">
                  <a:txBody>
                    <a:bodyPr/>
                    <a:lstStyle/>
                    <a:p>
                      <a:pPr marL="0" algn="ctr" defTabSz="914400" rtl="0" eaLnBrk="1" latinLnBrk="0" hangingPunct="1"/>
                      <a:r>
                        <a:rPr lang="en-US" sz="2000" b="1" kern="1200" dirty="0">
                          <a:solidFill>
                            <a:schemeClr val="tx2"/>
                          </a:solidFill>
                          <a:latin typeface="+mn-lt"/>
                          <a:ea typeface="+mn-ea"/>
                          <a:cs typeface="+mn-cs"/>
                        </a:rPr>
                        <a:t>Classroom</a:t>
                      </a:r>
                    </a:p>
                  </a:txBody>
                  <a:tcPr marL="125730" marR="125730" marT="62865" marB="62865"/>
                </a:tc>
                <a:tc hMerge="1">
                  <a:txBody>
                    <a:bodyPr/>
                    <a:lstStyle/>
                    <a:p>
                      <a:endParaRPr lang="en-US" dirty="0"/>
                    </a:p>
                  </a:txBody>
                  <a:tcPr/>
                </a:tc>
                <a:extLst>
                  <a:ext uri="{0D108BD9-81ED-4DB2-BD59-A6C34878D82A}">
                    <a16:rowId xmlns:a16="http://schemas.microsoft.com/office/drawing/2014/main" val="608915831"/>
                  </a:ext>
                </a:extLst>
              </a:tr>
              <a:tr h="2107179">
                <a:tc gridSpan="2">
                  <a:txBody>
                    <a:bodyPr/>
                    <a:lstStyle/>
                    <a:p>
                      <a:endParaRPr lang="en-US" sz="2600" dirty="0"/>
                    </a:p>
                    <a:p>
                      <a:endParaRPr lang="en-US" sz="2600" dirty="0"/>
                    </a:p>
                  </a:txBody>
                  <a:tcPr marL="125730" marR="125730" marT="62865" marB="62865"/>
                </a:tc>
                <a:tc hMerge="1">
                  <a:txBody>
                    <a:bodyPr/>
                    <a:lstStyle/>
                    <a:p>
                      <a:endParaRPr lang="en-US" dirty="0"/>
                    </a:p>
                  </a:txBody>
                  <a:tcPr/>
                </a:tc>
                <a:extLst>
                  <a:ext uri="{0D108BD9-81ED-4DB2-BD59-A6C34878D82A}">
                    <a16:rowId xmlns:a16="http://schemas.microsoft.com/office/drawing/2014/main" val="982266163"/>
                  </a:ext>
                </a:extLst>
              </a:tr>
            </a:tbl>
          </a:graphicData>
        </a:graphic>
      </p:graphicFrame>
      <p:sp>
        <p:nvSpPr>
          <p:cNvPr id="5" name="TextBox 4">
            <a:extLst>
              <a:ext uri="{FF2B5EF4-FFF2-40B4-BE49-F238E27FC236}">
                <a16:creationId xmlns:a16="http://schemas.microsoft.com/office/drawing/2014/main" id="{4493A138-0293-7BA8-8620-FA0CFDC3C01B}"/>
              </a:ext>
            </a:extLst>
          </p:cNvPr>
          <p:cNvSpPr txBox="1"/>
          <p:nvPr/>
        </p:nvSpPr>
        <p:spPr>
          <a:xfrm>
            <a:off x="2965622" y="679622"/>
            <a:ext cx="5807675" cy="1200329"/>
          </a:xfrm>
          <a:prstGeom prst="rect">
            <a:avLst/>
          </a:prstGeom>
          <a:noFill/>
        </p:spPr>
        <p:txBody>
          <a:bodyPr wrap="square" rtlCol="0">
            <a:spAutoFit/>
          </a:bodyPr>
          <a:lstStyle/>
          <a:p>
            <a:pPr marL="0" indent="0">
              <a:buNone/>
            </a:pPr>
            <a:r>
              <a:rPr lang="en-US" dirty="0"/>
              <a:t>What does effective science teaching and learning look like?</a:t>
            </a:r>
          </a:p>
          <a:p>
            <a:pPr lvl="1">
              <a:spcBef>
                <a:spcPts val="0"/>
              </a:spcBef>
              <a:spcAft>
                <a:spcPts val="0"/>
              </a:spcAft>
              <a:buFont typeface="Wingdings" panose="05000000000000000000" pitchFamily="2" charset="2"/>
              <a:buChar char="§"/>
            </a:pPr>
            <a:r>
              <a:rPr lang="en-US" sz="1800" dirty="0"/>
              <a:t>What are teachers doing?</a:t>
            </a:r>
          </a:p>
          <a:p>
            <a:pPr lvl="1">
              <a:spcBef>
                <a:spcPts val="0"/>
              </a:spcBef>
              <a:spcAft>
                <a:spcPts val="0"/>
              </a:spcAft>
              <a:buFont typeface="Wingdings" panose="05000000000000000000" pitchFamily="2" charset="2"/>
              <a:buChar char="§"/>
            </a:pPr>
            <a:r>
              <a:rPr lang="en-US" sz="1800" dirty="0"/>
              <a:t>What are students doing?</a:t>
            </a:r>
          </a:p>
          <a:p>
            <a:pPr lvl="1">
              <a:spcBef>
                <a:spcPts val="0"/>
              </a:spcBef>
              <a:spcAft>
                <a:spcPts val="0"/>
              </a:spcAft>
              <a:buFont typeface="Wingdings" panose="05000000000000000000" pitchFamily="2" charset="2"/>
              <a:buChar char="§"/>
            </a:pPr>
            <a:r>
              <a:rPr lang="en-US" sz="1800" dirty="0"/>
              <a:t>What is the classroom like?</a:t>
            </a:r>
          </a:p>
        </p:txBody>
      </p:sp>
    </p:spTree>
    <p:extLst>
      <p:ext uri="{BB962C8B-B14F-4D97-AF65-F5344CB8AC3E}">
        <p14:creationId xmlns:p14="http://schemas.microsoft.com/office/powerpoint/2010/main" val="16224460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413B0-C051-4F7F-9575-21234C6B8EC7}"/>
              </a:ext>
            </a:extLst>
          </p:cNvPr>
          <p:cNvSpPr>
            <a:spLocks noGrp="1"/>
          </p:cNvSpPr>
          <p:nvPr>
            <p:ph type="title"/>
          </p:nvPr>
        </p:nvSpPr>
        <p:spPr/>
        <p:txBody>
          <a:bodyPr/>
          <a:lstStyle/>
          <a:p>
            <a:r>
              <a:rPr lang="en-US" dirty="0"/>
              <a:t>Reflection</a:t>
            </a:r>
          </a:p>
        </p:txBody>
      </p:sp>
      <p:sp>
        <p:nvSpPr>
          <p:cNvPr id="5" name="Text Placeholder 4">
            <a:extLst>
              <a:ext uri="{FF2B5EF4-FFF2-40B4-BE49-F238E27FC236}">
                <a16:creationId xmlns:a16="http://schemas.microsoft.com/office/drawing/2014/main" id="{304313EF-8D34-44AD-8464-B1F08F888DB3}"/>
              </a:ext>
            </a:extLst>
          </p:cNvPr>
          <p:cNvSpPr>
            <a:spLocks noGrp="1"/>
          </p:cNvSpPr>
          <p:nvPr>
            <p:ph idx="1"/>
          </p:nvPr>
        </p:nvSpPr>
        <p:spPr/>
        <p:txBody>
          <a:bodyPr>
            <a:normAutofit fontScale="85000" lnSpcReduction="20000"/>
          </a:bodyPr>
          <a:lstStyle/>
          <a:p>
            <a:r>
              <a:rPr lang="en-US" dirty="0"/>
              <a:t>We have been discussing and using content representations and models. How has their use impacted your own learning about energy?</a:t>
            </a:r>
          </a:p>
          <a:p>
            <a:pPr marL="0" indent="0">
              <a:buNone/>
            </a:pPr>
            <a:endParaRPr lang="en-US" dirty="0"/>
          </a:p>
          <a:p>
            <a:r>
              <a:rPr lang="en-US" dirty="0"/>
              <a:t>How has your understanding of elicit, probe, and challenge questions been refined through our work today?</a:t>
            </a:r>
          </a:p>
          <a:p>
            <a:pPr marL="0" indent="0">
              <a:buNone/>
            </a:pPr>
            <a:endParaRPr lang="en-US" dirty="0"/>
          </a:p>
          <a:p>
            <a:r>
              <a:rPr lang="en-US" dirty="0"/>
              <a:t>How does the teacher’s use of elicit, probe, and challenge questions influence students’ ability to productively develop and use content representations and models to make sense of phenomenon?</a:t>
            </a:r>
          </a:p>
        </p:txBody>
      </p:sp>
    </p:spTree>
    <p:extLst>
      <p:ext uri="{BB962C8B-B14F-4D97-AF65-F5344CB8AC3E}">
        <p14:creationId xmlns:p14="http://schemas.microsoft.com/office/powerpoint/2010/main" val="2876611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53312-38DE-4E25-8DAF-373F325F01C3}"/>
              </a:ext>
            </a:extLst>
          </p:cNvPr>
          <p:cNvSpPr>
            <a:spLocks noGrp="1"/>
          </p:cNvSpPr>
          <p:nvPr>
            <p:ph type="title"/>
          </p:nvPr>
        </p:nvSpPr>
        <p:spPr/>
        <p:txBody>
          <a:bodyPr/>
          <a:lstStyle/>
          <a:p>
            <a:r>
              <a:rPr lang="en-US" dirty="0"/>
              <a:t>Homework</a:t>
            </a:r>
          </a:p>
        </p:txBody>
      </p:sp>
      <p:sp>
        <p:nvSpPr>
          <p:cNvPr id="5" name="Text Placeholder 4">
            <a:extLst>
              <a:ext uri="{FF2B5EF4-FFF2-40B4-BE49-F238E27FC236}">
                <a16:creationId xmlns:a16="http://schemas.microsoft.com/office/drawing/2014/main" id="{3639961E-D7D7-4359-BD6E-B45EFF64AC17}"/>
              </a:ext>
            </a:extLst>
          </p:cNvPr>
          <p:cNvSpPr>
            <a:spLocks noGrp="1"/>
          </p:cNvSpPr>
          <p:nvPr>
            <p:ph idx="1"/>
          </p:nvPr>
        </p:nvSpPr>
        <p:spPr/>
        <p:txBody>
          <a:bodyPr lIns="91440" tIns="45720" rIns="91440" bIns="45720" anchor="t">
            <a:normAutofit fontScale="92500" lnSpcReduction="10000"/>
          </a:bodyPr>
          <a:lstStyle/>
          <a:p>
            <a:r>
              <a:rPr lang="en-US" dirty="0"/>
              <a:t>Read the Strategy Summary documents and complete the Z-fold for </a:t>
            </a:r>
            <a:r>
              <a:rPr lang="en-US" b="1" dirty="0"/>
              <a:t>purpose</a:t>
            </a:r>
            <a:r>
              <a:rPr lang="en-US" dirty="0"/>
              <a:t> and </a:t>
            </a:r>
            <a:r>
              <a:rPr lang="en-US" b="1" dirty="0"/>
              <a:t>key features </a:t>
            </a:r>
            <a:r>
              <a:rPr lang="en-US" dirty="0"/>
              <a:t>for each of the following strategies</a:t>
            </a:r>
          </a:p>
          <a:p>
            <a:pPr lvl="1"/>
            <a:r>
              <a:rPr lang="en-US" dirty="0"/>
              <a:t>SCSL Strategy F: Make explicit links between science ideas and activities (pp. 53-56) </a:t>
            </a:r>
          </a:p>
          <a:p>
            <a:pPr lvl="1"/>
            <a:r>
              <a:rPr lang="en-US" dirty="0"/>
              <a:t>SCSL Strategy G: Link science ideas to other science ideas (pp. 57-58)</a:t>
            </a:r>
          </a:p>
          <a:p>
            <a:pPr lvl="1"/>
            <a:r>
              <a:rPr lang="en-US" dirty="0"/>
              <a:t>SCSL Strategy H: Highlight key science ideas and focus questions throughout (pp. </a:t>
            </a:r>
            <a:r>
              <a:rPr lang="en-US"/>
              <a:t>59-60)</a:t>
            </a:r>
          </a:p>
          <a:p>
            <a:pPr marL="457200" lvl="1" indent="0">
              <a:buNone/>
            </a:pPr>
            <a:endParaRPr lang="en-US"/>
          </a:p>
          <a:p>
            <a:r>
              <a:rPr lang="en-US" dirty="0">
                <a:latin typeface="Calibri"/>
                <a:cs typeface="Calibri"/>
              </a:rPr>
              <a:t>Read and be prepared to tell the story of your assigned lesson from the Unit Review</a:t>
            </a:r>
            <a:endParaRPr lang="en-US" dirty="0"/>
          </a:p>
        </p:txBody>
      </p:sp>
    </p:spTree>
    <p:extLst>
      <p:ext uri="{BB962C8B-B14F-4D97-AF65-F5344CB8AC3E}">
        <p14:creationId xmlns:p14="http://schemas.microsoft.com/office/powerpoint/2010/main" val="2906938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8DBB-EA83-2E4A-CB5E-88298DB293C8}"/>
              </a:ext>
            </a:extLst>
          </p:cNvPr>
          <p:cNvSpPr>
            <a:spLocks noGrp="1"/>
          </p:cNvSpPr>
          <p:nvPr>
            <p:ph type="title"/>
          </p:nvPr>
        </p:nvSpPr>
        <p:spPr>
          <a:xfrm>
            <a:off x="457200" y="5725160"/>
            <a:ext cx="8229600" cy="457200"/>
          </a:xfrm>
        </p:spPr>
        <p:txBody>
          <a:bodyPr>
            <a:normAutofit/>
          </a:bodyPr>
          <a:lstStyle/>
          <a:p>
            <a:endParaRPr lang="en-US" dirty="0"/>
          </a:p>
        </p:txBody>
      </p:sp>
    </p:spTree>
    <p:extLst>
      <p:ext uri="{BB962C8B-B14F-4D97-AF65-F5344CB8AC3E}">
        <p14:creationId xmlns:p14="http://schemas.microsoft.com/office/powerpoint/2010/main" val="45999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3D0E9-6AAE-4E81-AE58-E948C3A8DB40}"/>
              </a:ext>
            </a:extLst>
          </p:cNvPr>
          <p:cNvSpPr>
            <a:spLocks noGrp="1"/>
          </p:cNvSpPr>
          <p:nvPr>
            <p:ph type="title"/>
          </p:nvPr>
        </p:nvSpPr>
        <p:spPr>
          <a:xfrm>
            <a:off x="189689" y="1123838"/>
            <a:ext cx="2210612" cy="4601183"/>
          </a:xfrm>
        </p:spPr>
        <p:txBody>
          <a:bodyPr anchor="ctr">
            <a:normAutofit/>
          </a:bodyPr>
          <a:lstStyle/>
          <a:p>
            <a:r>
              <a:rPr lang="en-US" dirty="0" err="1"/>
              <a:t>STeLLA</a:t>
            </a:r>
            <a:r>
              <a:rPr lang="en-US" dirty="0"/>
              <a:t> Program Goals</a:t>
            </a:r>
          </a:p>
        </p:txBody>
      </p:sp>
      <p:sp>
        <p:nvSpPr>
          <p:cNvPr id="5" name="Text Placeholder 4">
            <a:extLst>
              <a:ext uri="{FF2B5EF4-FFF2-40B4-BE49-F238E27FC236}">
                <a16:creationId xmlns:a16="http://schemas.microsoft.com/office/drawing/2014/main" id="{7C9A0401-5C29-424C-B647-EF79339B9770}"/>
              </a:ext>
            </a:extLst>
          </p:cNvPr>
          <p:cNvSpPr>
            <a:spLocks noGrp="1"/>
          </p:cNvSpPr>
          <p:nvPr>
            <p:ph idx="1"/>
          </p:nvPr>
        </p:nvSpPr>
        <p:spPr>
          <a:xfrm>
            <a:off x="2901951" y="864108"/>
            <a:ext cx="5486400" cy="5120640"/>
          </a:xfrm>
        </p:spPr>
        <p:txBody>
          <a:bodyPr anchor="ctr">
            <a:normAutofit/>
          </a:bodyPr>
          <a:lstStyle/>
          <a:p>
            <a:pPr>
              <a:lnSpc>
                <a:spcPct val="90000"/>
              </a:lnSpc>
              <a:spcBef>
                <a:spcPts val="900"/>
              </a:spcBef>
              <a:spcAft>
                <a:spcPts val="1350"/>
              </a:spcAft>
            </a:pPr>
            <a:r>
              <a:rPr lang="en-US" sz="2600"/>
              <a:t>Deepen knowledge of teaching and learning </a:t>
            </a:r>
          </a:p>
          <a:p>
            <a:pPr>
              <a:lnSpc>
                <a:spcPct val="90000"/>
              </a:lnSpc>
              <a:spcBef>
                <a:spcPts val="900"/>
              </a:spcBef>
              <a:spcAft>
                <a:spcPts val="1350"/>
              </a:spcAft>
            </a:pPr>
            <a:r>
              <a:rPr lang="en-US" sz="2600"/>
              <a:t>Increase ability to analyze and reflect on teaching and learning</a:t>
            </a:r>
          </a:p>
          <a:p>
            <a:pPr>
              <a:lnSpc>
                <a:spcPct val="90000"/>
              </a:lnSpc>
              <a:spcBef>
                <a:spcPts val="900"/>
              </a:spcBef>
              <a:spcAft>
                <a:spcPts val="1350"/>
              </a:spcAft>
            </a:pPr>
            <a:r>
              <a:rPr lang="en-US" sz="2600"/>
              <a:t>Increase ability to use content knowledge and knowledge of teaching and learning to transform classroom practice </a:t>
            </a:r>
          </a:p>
          <a:p>
            <a:pPr>
              <a:lnSpc>
                <a:spcPct val="90000"/>
              </a:lnSpc>
              <a:spcBef>
                <a:spcPts val="900"/>
              </a:spcBef>
              <a:spcAft>
                <a:spcPts val="1350"/>
              </a:spcAft>
            </a:pPr>
            <a:r>
              <a:rPr lang="en-US" sz="2600"/>
              <a:t>Deepen teacher content knowledge </a:t>
            </a:r>
          </a:p>
          <a:p>
            <a:pPr>
              <a:lnSpc>
                <a:spcPct val="90000"/>
              </a:lnSpc>
              <a:spcBef>
                <a:spcPts val="900"/>
              </a:spcBef>
              <a:spcAft>
                <a:spcPts val="1350"/>
              </a:spcAft>
            </a:pPr>
            <a:r>
              <a:rPr lang="en-US" sz="2600"/>
              <a:t>Increase student learning in science</a:t>
            </a:r>
          </a:p>
        </p:txBody>
      </p:sp>
    </p:spTree>
    <p:extLst>
      <p:ext uri="{BB962C8B-B14F-4D97-AF65-F5344CB8AC3E}">
        <p14:creationId xmlns:p14="http://schemas.microsoft.com/office/powerpoint/2010/main" val="119572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6BAD-F35E-42E6-BEBA-B8C357A5E90F}"/>
              </a:ext>
            </a:extLst>
          </p:cNvPr>
          <p:cNvSpPr>
            <a:spLocks noGrp="1"/>
          </p:cNvSpPr>
          <p:nvPr>
            <p:ph type="title"/>
          </p:nvPr>
        </p:nvSpPr>
        <p:spPr/>
        <p:txBody>
          <a:bodyPr/>
          <a:lstStyle/>
          <a:p>
            <a:r>
              <a:rPr lang="en-US" dirty="0"/>
              <a:t>Week-at-a-Glance</a:t>
            </a:r>
          </a:p>
        </p:txBody>
      </p:sp>
      <p:graphicFrame>
        <p:nvGraphicFramePr>
          <p:cNvPr id="3" name="Table 2">
            <a:extLst>
              <a:ext uri="{FF2B5EF4-FFF2-40B4-BE49-F238E27FC236}">
                <a16:creationId xmlns:a16="http://schemas.microsoft.com/office/drawing/2014/main" id="{50598DEE-6A66-F2A0-D4E0-C893B6FCDEFC}"/>
              </a:ext>
            </a:extLst>
          </p:cNvPr>
          <p:cNvGraphicFramePr>
            <a:graphicFrameLocks noGrp="1"/>
          </p:cNvGraphicFramePr>
          <p:nvPr>
            <p:extLst>
              <p:ext uri="{D42A27DB-BD31-4B8C-83A1-F6EECF244321}">
                <p14:modId xmlns:p14="http://schemas.microsoft.com/office/powerpoint/2010/main" val="1972401853"/>
              </p:ext>
            </p:extLst>
          </p:nvPr>
        </p:nvGraphicFramePr>
        <p:xfrm>
          <a:off x="350042" y="2057842"/>
          <a:ext cx="8443915" cy="4174980"/>
        </p:xfrm>
        <a:graphic>
          <a:graphicData uri="http://schemas.openxmlformats.org/drawingml/2006/table">
            <a:tbl>
              <a:tblPr firstRow="1" bandRow="1">
                <a:tableStyleId>{5C22544A-7EE6-4342-B048-85BDC9FD1C3A}</a:tableStyleId>
              </a:tblPr>
              <a:tblGrid>
                <a:gridCol w="1688783">
                  <a:extLst>
                    <a:ext uri="{9D8B030D-6E8A-4147-A177-3AD203B41FA5}">
                      <a16:colId xmlns:a16="http://schemas.microsoft.com/office/drawing/2014/main" val="1426920534"/>
                    </a:ext>
                  </a:extLst>
                </a:gridCol>
                <a:gridCol w="1688783">
                  <a:extLst>
                    <a:ext uri="{9D8B030D-6E8A-4147-A177-3AD203B41FA5}">
                      <a16:colId xmlns:a16="http://schemas.microsoft.com/office/drawing/2014/main" val="2207825688"/>
                    </a:ext>
                  </a:extLst>
                </a:gridCol>
                <a:gridCol w="1688783">
                  <a:extLst>
                    <a:ext uri="{9D8B030D-6E8A-4147-A177-3AD203B41FA5}">
                      <a16:colId xmlns:a16="http://schemas.microsoft.com/office/drawing/2014/main" val="3018311937"/>
                    </a:ext>
                  </a:extLst>
                </a:gridCol>
                <a:gridCol w="1688783">
                  <a:extLst>
                    <a:ext uri="{9D8B030D-6E8A-4147-A177-3AD203B41FA5}">
                      <a16:colId xmlns:a16="http://schemas.microsoft.com/office/drawing/2014/main" val="1483880741"/>
                    </a:ext>
                  </a:extLst>
                </a:gridCol>
                <a:gridCol w="1688783">
                  <a:extLst>
                    <a:ext uri="{9D8B030D-6E8A-4147-A177-3AD203B41FA5}">
                      <a16:colId xmlns:a16="http://schemas.microsoft.com/office/drawing/2014/main" val="2718327311"/>
                    </a:ext>
                  </a:extLst>
                </a:gridCol>
              </a:tblGrid>
              <a:tr h="370840">
                <a:tc>
                  <a:txBody>
                    <a:bodyPr/>
                    <a:lstStyle/>
                    <a:p>
                      <a:pPr algn="ctr"/>
                      <a:r>
                        <a:rPr lang="en-US" dirty="0">
                          <a:solidFill>
                            <a:schemeClr val="bg1"/>
                          </a:solidFill>
                        </a:rPr>
                        <a:t>Day 1</a:t>
                      </a:r>
                    </a:p>
                  </a:txBody>
                  <a:tcPr/>
                </a:tc>
                <a:tc>
                  <a:txBody>
                    <a:bodyPr/>
                    <a:lstStyle/>
                    <a:p>
                      <a:pPr algn="ctr"/>
                      <a:r>
                        <a:rPr lang="en-US" dirty="0">
                          <a:solidFill>
                            <a:schemeClr val="bg1"/>
                          </a:solidFill>
                        </a:rPr>
                        <a:t>Day 2</a:t>
                      </a:r>
                    </a:p>
                  </a:txBody>
                  <a:tcPr/>
                </a:tc>
                <a:tc>
                  <a:txBody>
                    <a:bodyPr/>
                    <a:lstStyle/>
                    <a:p>
                      <a:pPr algn="ctr"/>
                      <a:r>
                        <a:rPr lang="en-US" dirty="0">
                          <a:solidFill>
                            <a:schemeClr val="bg1"/>
                          </a:solidFill>
                        </a:rPr>
                        <a:t>Day 3</a:t>
                      </a:r>
                    </a:p>
                  </a:txBody>
                  <a:tcPr/>
                </a:tc>
                <a:tc>
                  <a:txBody>
                    <a:bodyPr/>
                    <a:lstStyle/>
                    <a:p>
                      <a:pPr algn="ctr"/>
                      <a:r>
                        <a:rPr lang="en-US" dirty="0">
                          <a:solidFill>
                            <a:schemeClr val="bg1"/>
                          </a:solidFill>
                        </a:rPr>
                        <a:t>Day 4</a:t>
                      </a:r>
                    </a:p>
                  </a:txBody>
                  <a:tcPr/>
                </a:tc>
                <a:tc>
                  <a:txBody>
                    <a:bodyPr/>
                    <a:lstStyle/>
                    <a:p>
                      <a:pPr algn="ctr"/>
                      <a:r>
                        <a:rPr lang="en-US" dirty="0">
                          <a:solidFill>
                            <a:schemeClr val="bg1"/>
                          </a:solidFill>
                        </a:rPr>
                        <a:t>Day 5</a:t>
                      </a:r>
                    </a:p>
                  </a:txBody>
                  <a:tcPr/>
                </a:tc>
                <a:extLst>
                  <a:ext uri="{0D108BD9-81ED-4DB2-BD59-A6C34878D82A}">
                    <a16:rowId xmlns:a16="http://schemas.microsoft.com/office/drawing/2014/main" val="4075013759"/>
                  </a:ext>
                </a:extLst>
              </a:tr>
              <a:tr h="370840">
                <a:tc>
                  <a:txBody>
                    <a:bodyPr/>
                    <a:lstStyle/>
                    <a:p>
                      <a:endParaRPr lang="en-US" sz="1000" b="1" dirty="0"/>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extLst>
                  <a:ext uri="{0D108BD9-81ED-4DB2-BD59-A6C34878D82A}">
                    <a16:rowId xmlns:a16="http://schemas.microsoft.com/office/drawing/2014/main" val="3140839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Opening</a:t>
                      </a:r>
                    </a:p>
                    <a:p>
                      <a:endParaRPr lang="en-US" sz="1000" b="1" dirty="0"/>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STL Strategies 1, 2, 3</a:t>
                      </a:r>
                    </a:p>
                  </a:txBody>
                  <a:tcPr>
                    <a:solidFill>
                      <a:schemeClr val="bg2">
                        <a:lumMod val="85000"/>
                      </a:schemeClr>
                    </a:solidFill>
                  </a:tcPr>
                </a:tc>
                <a:tc rowSpan="3">
                  <a:txBody>
                    <a:bodyPr/>
                    <a:lstStyle/>
                    <a:p>
                      <a:r>
                        <a:rPr lang="en-US" sz="1000" b="1" dirty="0"/>
                        <a:t>Lesson Analysis</a:t>
                      </a:r>
                    </a:p>
                    <a:p>
                      <a:pPr marL="171450" indent="-171450">
                        <a:buFont typeface="Arial" panose="020B0604020202020204" pitchFamily="34" charset="0"/>
                        <a:buChar char="•"/>
                      </a:pPr>
                      <a:r>
                        <a:rPr lang="en-US" sz="1000" b="1" dirty="0"/>
                        <a:t>Purposes &amp; Key Features SCSL Strategies A, B, I/STL Strategy 9 </a:t>
                      </a:r>
                    </a:p>
                  </a:txBody>
                  <a:tcPr>
                    <a:solidFill>
                      <a:schemeClr val="bg2">
                        <a:lumMod val="85000"/>
                      </a:schemeClr>
                    </a:solidFill>
                  </a:tcPr>
                </a:tc>
                <a:tc rowSpan="2">
                  <a:txBody>
                    <a:bodyPr/>
                    <a:lstStyle/>
                    <a:p>
                      <a:r>
                        <a:rPr lang="en-US" sz="1000" b="1" dirty="0"/>
                        <a:t>Lesson Analysis </a:t>
                      </a:r>
                    </a:p>
                    <a:p>
                      <a:pPr marL="171450" indent="-171450">
                        <a:buFont typeface="Arial" panose="020B0604020202020204" pitchFamily="34" charset="0"/>
                        <a:buChar char="•"/>
                      </a:pPr>
                      <a:r>
                        <a:rPr lang="en-US" sz="1000" b="1" dirty="0"/>
                        <a:t>Purpose &amp; Key Features SCSL Strategy 6/STL D</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SCSL Strategies F, G, H</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extLst>
                  <a:ext uri="{0D108BD9-81ED-4DB2-BD59-A6C34878D82A}">
                    <a16:rowId xmlns:a16="http://schemas.microsoft.com/office/drawing/2014/main" val="2240333064"/>
                  </a:ext>
                </a:extLst>
              </a:tr>
              <a:tr h="370840">
                <a:tc rowSpan="2">
                  <a:txBody>
                    <a:bodyPr/>
                    <a:lstStyle/>
                    <a:p>
                      <a:r>
                        <a:rPr lang="en-US" sz="1000" b="1" dirty="0"/>
                        <a:t>Content Deepening through curriculum immersion</a:t>
                      </a:r>
                    </a:p>
                    <a:p>
                      <a:endParaRPr lang="en-US" sz="1000" b="1" dirty="0"/>
                    </a:p>
                  </a:txBody>
                  <a:tcPr>
                    <a:solidFill>
                      <a:schemeClr val="bg2">
                        <a:lumMod val="85000"/>
                      </a:schemeClr>
                    </a:solidFill>
                  </a:tcPr>
                </a:tc>
                <a:tc vMerge="1">
                  <a:txBody>
                    <a:bodyPr/>
                    <a:lstStyle/>
                    <a:p>
                      <a:endParaRPr lang="en-US" sz="1000" dirty="0"/>
                    </a:p>
                  </a:txBody>
                  <a:tcPr/>
                </a:tc>
                <a:tc vMerge="1">
                  <a:txBody>
                    <a:bodyPr/>
                    <a:lstStyle/>
                    <a:p>
                      <a:endParaRPr lang="en-US" sz="1000"/>
                    </a:p>
                  </a:txBody>
                  <a:tcPr/>
                </a:tc>
                <a:tc vMerge="1">
                  <a:txBody>
                    <a:bodyPr/>
                    <a:lstStyle/>
                    <a:p>
                      <a:endParaRPr lang="en-US" sz="1000" dirty="0"/>
                    </a:p>
                  </a:txBody>
                  <a:tcPr/>
                </a:tc>
                <a:tc vMerge="1">
                  <a:txBody>
                    <a:bodyPr/>
                    <a:lstStyle/>
                    <a:p>
                      <a:endParaRPr lang="en-US" sz="1000" dirty="0"/>
                    </a:p>
                  </a:txBody>
                  <a:tcPr/>
                </a:tc>
                <a:extLst>
                  <a:ext uri="{0D108BD9-81ED-4DB2-BD59-A6C34878D82A}">
                    <a16:rowId xmlns:a16="http://schemas.microsoft.com/office/drawing/2014/main" val="3986851845"/>
                  </a:ext>
                </a:extLst>
              </a:tr>
              <a:tr h="370840">
                <a:tc vMerge="1">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a:t>
                      </a:r>
                    </a:p>
                    <a:p>
                      <a:pPr marL="171450" indent="-171450">
                        <a:buFont typeface="Arial" panose="020B0604020202020204" pitchFamily="34" charset="0"/>
                        <a:buChar char="•"/>
                      </a:pPr>
                      <a:r>
                        <a:rPr lang="en-US" sz="1000" b="1" dirty="0"/>
                        <a:t>Teacher Set-up</a:t>
                      </a:r>
                    </a:p>
                  </a:txBody>
                  <a:tcPr>
                    <a:solidFill>
                      <a:schemeClr val="bg2">
                        <a:lumMod val="85000"/>
                      </a:schemeClr>
                    </a:solidFill>
                  </a:tcPr>
                </a:tc>
                <a:tc vMerge="1">
                  <a:txBody>
                    <a:bodyPr/>
                    <a:lstStyle/>
                    <a:p>
                      <a:endParaRPr lang="en-US" sz="1000" dirty="0"/>
                    </a:p>
                  </a:txBody>
                  <a:tcPr/>
                </a:tc>
                <a:tc>
                  <a:txBody>
                    <a:bodyPr/>
                    <a:lstStyle/>
                    <a:p>
                      <a:r>
                        <a:rPr lang="en-US" sz="1000" b="1" dirty="0"/>
                        <a:t>Content deepening through curriculum immersion </a:t>
                      </a:r>
                    </a:p>
                  </a:txBody>
                  <a:tcPr>
                    <a:solidFill>
                      <a:schemeClr val="bg2">
                        <a:lumMod val="85000"/>
                      </a:schemeClr>
                    </a:solidFill>
                  </a:tcPr>
                </a:tc>
                <a:tc>
                  <a:txBody>
                    <a:bodyPr/>
                    <a:lstStyle/>
                    <a:p>
                      <a:r>
                        <a:rPr lang="en-US" sz="1000" b="1" dirty="0"/>
                        <a:t>Lesson Analysis: Tell the Story</a:t>
                      </a:r>
                    </a:p>
                  </a:txBody>
                  <a:tcPr>
                    <a:solidFill>
                      <a:schemeClr val="bg2">
                        <a:lumMod val="85000"/>
                      </a:schemeClr>
                    </a:solidFill>
                  </a:tcPr>
                </a:tc>
                <a:extLst>
                  <a:ext uri="{0D108BD9-81ED-4DB2-BD59-A6C34878D82A}">
                    <a16:rowId xmlns:a16="http://schemas.microsoft.com/office/drawing/2014/main" val="2910369010"/>
                  </a:ext>
                </a:extLst>
              </a:tr>
              <a:tr h="370840">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Working Lunch: Prepare for Study Groups </a:t>
                      </a:r>
                    </a:p>
                  </a:txBody>
                  <a:tcPr>
                    <a:solidFill>
                      <a:schemeClr val="bg2">
                        <a:lumMod val="85000"/>
                      </a:schemeClr>
                    </a:solidFill>
                  </a:tcPr>
                </a:tc>
                <a:extLst>
                  <a:ext uri="{0D108BD9-81ED-4DB2-BD59-A6C34878D82A}">
                    <a16:rowId xmlns:a16="http://schemas.microsoft.com/office/drawing/2014/main" val="316178110"/>
                  </a:ext>
                </a:extLst>
              </a:tr>
              <a:tr h="513860">
                <a:tc>
                  <a:txBody>
                    <a:bodyPr/>
                    <a:lstStyle/>
                    <a:p>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r>
                        <a:rPr lang="en-US" sz="1000" b="1" dirty="0"/>
                        <a:t>Synthesize &amp; Summarize: Represent the Lenses  Strategies</a:t>
                      </a:r>
                    </a:p>
                  </a:txBody>
                  <a:tcPr>
                    <a:solidFill>
                      <a:schemeClr val="bg2">
                        <a:lumMod val="85000"/>
                      </a:schemeClr>
                    </a:solidFill>
                  </a:tcPr>
                </a:tc>
                <a:extLst>
                  <a:ext uri="{0D108BD9-81ED-4DB2-BD59-A6C34878D82A}">
                    <a16:rowId xmlns:a16="http://schemas.microsoft.com/office/drawing/2014/main" val="3591988369"/>
                  </a:ext>
                </a:extLst>
              </a:tr>
              <a:tr h="624060">
                <a:tc>
                  <a:txBody>
                    <a:bodyPr/>
                    <a:lstStyle/>
                    <a:p>
                      <a:r>
                        <a:rPr lang="en-US" sz="1000" b="1"/>
                        <a:t>Lesson Analysis</a:t>
                      </a:r>
                    </a:p>
                    <a:p>
                      <a:pPr marL="171450" indent="-171450">
                        <a:buFont typeface="Arial" panose="020B0604020202020204" pitchFamily="34" charset="0"/>
                        <a:buChar char="•"/>
                      </a:pPr>
                      <a:r>
                        <a:rPr lang="en-US" sz="1000" b="1"/>
                        <a:t>Purpose &amp; Key Features STL Strategy 4</a:t>
                      </a:r>
                      <a:endParaRPr lang="en-US" sz="1000" b="1" dirty="0"/>
                    </a:p>
                  </a:txBody>
                  <a:tcPr>
                    <a:solidFill>
                      <a:schemeClr val="bg2">
                        <a:lumMod val="85000"/>
                      </a:schemeClr>
                    </a:solidFill>
                  </a:tcPr>
                </a:tc>
                <a:tc>
                  <a:txBody>
                    <a:bodyPr/>
                    <a:lstStyle/>
                    <a:p>
                      <a:r>
                        <a:rPr lang="en-US" sz="1000" b="1" dirty="0"/>
                        <a:t>Lesson Analysis</a:t>
                      </a:r>
                    </a:p>
                    <a:p>
                      <a:pPr marL="171450" indent="-171450">
                        <a:buFont typeface="Arial" panose="020B0604020202020204" pitchFamily="34" charset="0"/>
                        <a:buChar char="•"/>
                      </a:pPr>
                      <a:r>
                        <a:rPr lang="en-US" sz="1000" b="1" dirty="0"/>
                        <a:t>Purpose &amp; Key Features</a:t>
                      </a:r>
                    </a:p>
                    <a:p>
                      <a:pPr marL="171450" indent="-171450">
                        <a:buFont typeface="Arial" panose="020B0604020202020204" pitchFamily="34" charset="0"/>
                        <a:buChar char="•"/>
                      </a:pPr>
                      <a:r>
                        <a:rPr lang="en-US" sz="1000" b="1" dirty="0"/>
                        <a:t>STL Strategies 1, 2, 3</a:t>
                      </a:r>
                    </a:p>
                  </a:txBody>
                  <a:tcPr>
                    <a:solidFill>
                      <a:schemeClr val="bg2">
                        <a:lumMod val="8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Unit Study/Lesson Plan Review</a:t>
                      </a:r>
                    </a:p>
                  </a:txBody>
                  <a:tcPr>
                    <a:solidFill>
                      <a:schemeClr val="bg2">
                        <a:lumMod val="85000"/>
                      </a:schemeClr>
                    </a:solidFill>
                  </a:tcPr>
                </a:tc>
                <a:tc>
                  <a:txBody>
                    <a:bodyPr/>
                    <a:lstStyle/>
                    <a:p>
                      <a:r>
                        <a:rPr lang="en-US" sz="1000" b="1" dirty="0"/>
                        <a:t>Closing</a:t>
                      </a:r>
                    </a:p>
                  </a:txBody>
                  <a:tcPr>
                    <a:solidFill>
                      <a:schemeClr val="bg2">
                        <a:lumMod val="85000"/>
                      </a:schemeClr>
                    </a:solidFill>
                  </a:tcPr>
                </a:tc>
                <a:extLst>
                  <a:ext uri="{0D108BD9-81ED-4DB2-BD59-A6C34878D82A}">
                    <a16:rowId xmlns:a16="http://schemas.microsoft.com/office/drawing/2014/main" val="2960773370"/>
                  </a:ext>
                </a:extLst>
              </a:tr>
              <a:tr h="370840">
                <a:tc>
                  <a:txBody>
                    <a:bodyPr/>
                    <a:lstStyle/>
                    <a:p>
                      <a:r>
                        <a:rPr lang="en-US" sz="1000" b="1" dirty="0"/>
                        <a:t>Closing &amp; HW</a:t>
                      </a:r>
                    </a:p>
                    <a:p>
                      <a:r>
                        <a:rPr lang="en-US" sz="1000" b="1" dirty="0"/>
                        <a:t>STL 1, 2, 3 (read and Z-fold)</a:t>
                      </a:r>
                    </a:p>
                  </a:txBody>
                  <a:tcPr>
                    <a:solidFill>
                      <a:schemeClr val="bg2">
                        <a:lumMod val="85000"/>
                      </a:schemeClr>
                    </a:solidFill>
                  </a:tcPr>
                </a:tc>
                <a:tc>
                  <a:txBody>
                    <a:bodyPr/>
                    <a:lstStyle/>
                    <a:p>
                      <a:r>
                        <a:rPr lang="en-US" sz="1000" b="1" dirty="0"/>
                        <a:t>Closing &amp; HW</a:t>
                      </a:r>
                    </a:p>
                    <a:p>
                      <a:r>
                        <a:rPr lang="en-US" sz="1000" b="1" dirty="0"/>
                        <a:t>SCSL A, B, I/STL 9 (read &amp; Z-fold) </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STL 6/SCSL D (read &amp; Z-fold)</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SCSL F, G, H (read &amp; Z-fold)</a:t>
                      </a:r>
                    </a:p>
                    <a:p>
                      <a:r>
                        <a:rPr lang="en-US" sz="1000" b="1" dirty="0"/>
                        <a:t>Study unit &amp; assigned lesson</a:t>
                      </a:r>
                    </a:p>
                  </a:txBody>
                  <a:tcPr>
                    <a:solidFill>
                      <a:schemeClr val="bg2">
                        <a:lumMod val="85000"/>
                      </a:schemeClr>
                    </a:solidFill>
                  </a:tcPr>
                </a:tc>
                <a:tc>
                  <a:txBody>
                    <a:bodyPr/>
                    <a:lstStyle/>
                    <a:p>
                      <a:endParaRPr lang="en-US" sz="1000" b="1" dirty="0"/>
                    </a:p>
                  </a:txBody>
                  <a:tcPr>
                    <a:solidFill>
                      <a:schemeClr val="bg2">
                        <a:lumMod val="85000"/>
                      </a:schemeClr>
                    </a:solidFill>
                  </a:tcPr>
                </a:tc>
                <a:extLst>
                  <a:ext uri="{0D108BD9-81ED-4DB2-BD59-A6C34878D82A}">
                    <a16:rowId xmlns:a16="http://schemas.microsoft.com/office/drawing/2014/main" val="17268200"/>
                  </a:ext>
                </a:extLst>
              </a:tr>
            </a:tbl>
          </a:graphicData>
        </a:graphic>
      </p:graphicFrame>
    </p:spTree>
    <p:extLst>
      <p:ext uri="{BB962C8B-B14F-4D97-AF65-F5344CB8AC3E}">
        <p14:creationId xmlns:p14="http://schemas.microsoft.com/office/powerpoint/2010/main" val="349373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4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algn="ctr" fontAlgn="base">
              <a:lnSpc>
                <a:spcPct val="107000"/>
              </a:lnSpc>
              <a:spcBef>
                <a:spcPts val="600"/>
              </a:spcBef>
              <a:spcAft>
                <a:spcPts val="1200"/>
              </a:spcAft>
              <a:buSzPts val="1000"/>
              <a:tabLst>
                <a:tab pos="457200" algn="l"/>
              </a:tabLst>
            </a:pPr>
            <a:r>
              <a:rPr lang="en-US" sz="2900" b="1" dirty="0">
                <a:latin typeface="Calibri"/>
                <a:ea typeface="+mj-ea"/>
                <a:cs typeface="Times New Roman"/>
              </a:rPr>
              <a:t>Why are summer days longer than winter days?  How does the amount of daylight affect the temperature of an area?</a:t>
            </a:r>
          </a:p>
          <a:p>
            <a:pPr algn="ctr" fontAlgn="base">
              <a:lnSpc>
                <a:spcPct val="107000"/>
              </a:lnSpc>
              <a:spcBef>
                <a:spcPts val="600"/>
              </a:spcBef>
              <a:spcAft>
                <a:spcPts val="1200"/>
              </a:spcAft>
              <a:buSzPts val="1000"/>
              <a:tabLst>
                <a:tab pos="457200" algn="l"/>
              </a:tabLst>
            </a:pPr>
            <a:r>
              <a:rPr lang="en-US" sz="2900" b="1" dirty="0">
                <a:latin typeface="Calibri"/>
                <a:ea typeface="+mj-ea"/>
                <a:cs typeface="Times New Roman"/>
              </a:rPr>
              <a:t>Why are some places on Earth hotter than others at different times of the year?</a:t>
            </a:r>
            <a:endParaRPr lang="en-US" sz="2800" b="1" dirty="0">
              <a:latin typeface="Calibri"/>
              <a:ea typeface="+mj-ea"/>
              <a:cs typeface="Times New Roman"/>
            </a:endParaRPr>
          </a:p>
          <a:p>
            <a:pPr marR="0" lvl="0" algn="ctr" fontAlgn="base">
              <a:lnSpc>
                <a:spcPct val="107000"/>
              </a:lnSpc>
              <a:spcBef>
                <a:spcPts val="600"/>
              </a:spcBef>
              <a:spcAft>
                <a:spcPts val="600"/>
              </a:spcAft>
              <a:buSzPts val="1000"/>
              <a:tabLst>
                <a:tab pos="457200" algn="l"/>
              </a:tabLst>
            </a:pPr>
            <a:r>
              <a:rPr lang="en-US" sz="2800" b="1" dirty="0">
                <a:latin typeface="Calibri"/>
                <a:ea typeface="+mj-ea"/>
                <a:cs typeface="Times New Roman"/>
              </a:rPr>
              <a:t>How can developing and using content representation and models selected for their match to the main learning goal help students explain phenomena or solve problems?</a:t>
            </a:r>
            <a:endParaRPr lang="en-US" sz="2800" dirty="0">
              <a:ea typeface="+mj-ea"/>
            </a:endParaRPr>
          </a:p>
          <a:p>
            <a:pPr algn="ctr">
              <a:lnSpc>
                <a:spcPct val="107000"/>
              </a:lnSpc>
              <a:spcBef>
                <a:spcPts val="600"/>
              </a:spcBef>
              <a:spcAft>
                <a:spcPts val="600"/>
              </a:spcAft>
              <a:buSzPts val="1000"/>
              <a:tabLst>
                <a:tab pos="457200" algn="l"/>
              </a:tabLst>
            </a:pPr>
            <a:endParaRPr lang="en-US" sz="1400" b="1" dirty="0">
              <a:solidFill>
                <a:schemeClr val="tx1"/>
              </a:solidFill>
              <a:latin typeface="Calibri"/>
              <a:ea typeface="+mj-ea"/>
              <a:cs typeface="Times New Roman"/>
            </a:endParaRPr>
          </a:p>
          <a:p>
            <a:pPr algn="ctr" fontAlgn="base">
              <a:lnSpc>
                <a:spcPct val="107000"/>
              </a:lnSpc>
              <a:spcAft>
                <a:spcPts val="800"/>
              </a:spcAft>
              <a:buSzPts val="1000"/>
              <a:tabLst>
                <a:tab pos="457200" algn="l"/>
              </a:tabLst>
            </a:pPr>
            <a:r>
              <a:rPr lang="en-US" sz="2800" b="1" dirty="0">
                <a:latin typeface="Calibri"/>
                <a:ea typeface="+mj-ea"/>
                <a:cs typeface="Times New Roman"/>
              </a:rPr>
              <a:t>How does the intentional use of Student Thinking Lens Strategies support a classroom culture of making thinking visible?</a:t>
            </a:r>
          </a:p>
          <a:p>
            <a:pPr algn="ctr">
              <a:lnSpc>
                <a:spcPct val="107000"/>
              </a:lnSpc>
              <a:spcAft>
                <a:spcPts val="800"/>
              </a:spcAft>
              <a:buSzPts val="1000"/>
              <a:tabLst>
                <a:tab pos="457200" algn="l"/>
              </a:tabLst>
            </a:pPr>
            <a:endParaRPr lang="en-US" sz="1400" b="1" dirty="0">
              <a:latin typeface="Calibri"/>
              <a:ea typeface="+mj-ea"/>
              <a:cs typeface="Times New Roman"/>
            </a:endParaRPr>
          </a:p>
          <a:p>
            <a:pPr marL="233363" defTabSz="685800">
              <a:lnSpc>
                <a:spcPct val="90000"/>
              </a:lnSpc>
              <a:spcBef>
                <a:spcPct val="0"/>
              </a:spcBef>
              <a:spcAft>
                <a:spcPts val="900"/>
              </a:spcAft>
            </a:pPr>
            <a:endParaRPr lang="en-US" sz="2800" b="1" dirty="0">
              <a:solidFill>
                <a:schemeClr val="tx2"/>
              </a:solidFill>
            </a:endParaRPr>
          </a:p>
        </p:txBody>
      </p:sp>
    </p:spTree>
    <p:extLst>
      <p:ext uri="{BB962C8B-B14F-4D97-AF65-F5344CB8AC3E}">
        <p14:creationId xmlns:p14="http://schemas.microsoft.com/office/powerpoint/2010/main" val="9926489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63;p29">
            <a:extLst>
              <a:ext uri="{FF2B5EF4-FFF2-40B4-BE49-F238E27FC236}">
                <a16:creationId xmlns:a16="http://schemas.microsoft.com/office/drawing/2014/main" id="{7CF2CC55-8728-499C-A9B5-35C9B27C78B6}"/>
              </a:ext>
            </a:extLst>
          </p:cNvPr>
          <p:cNvPicPr preferRelativeResize="0"/>
          <p:nvPr/>
        </p:nvPicPr>
        <p:blipFill rotWithShape="1">
          <a:blip r:embed="rId3">
            <a:alphaModFix/>
          </a:blip>
          <a:srcRect/>
          <a:stretch/>
        </p:blipFill>
        <p:spPr>
          <a:xfrm>
            <a:off x="3485451" y="187695"/>
            <a:ext cx="4620160" cy="6084457"/>
          </a:xfrm>
          <a:prstGeom prst="rect">
            <a:avLst/>
          </a:prstGeom>
          <a:noFill/>
          <a:ln>
            <a:noFill/>
          </a:ln>
        </p:spPr>
      </p:pic>
      <p:sp>
        <p:nvSpPr>
          <p:cNvPr id="5" name="TextBox 4"/>
          <p:cNvSpPr txBox="1"/>
          <p:nvPr/>
        </p:nvSpPr>
        <p:spPr>
          <a:xfrm>
            <a:off x="3843338" y="4543425"/>
            <a:ext cx="1971675" cy="442913"/>
          </a:xfrm>
          <a:prstGeom prst="rect">
            <a:avLst/>
          </a:prstGeom>
          <a:solidFill>
            <a:srgbClr val="FFFF00">
              <a:alpha val="16000"/>
            </a:srgbClr>
          </a:solidFill>
        </p:spPr>
        <p:txBody>
          <a:bodyPr wrap="square" rtlCol="0">
            <a:noAutofit/>
          </a:bodyPr>
          <a:lstStyle/>
          <a:p>
            <a:endParaRPr lang="en-US" dirty="0"/>
          </a:p>
        </p:txBody>
      </p:sp>
      <p:sp>
        <p:nvSpPr>
          <p:cNvPr id="4" name="Rectangle 2">
            <a:extLst>
              <a:ext uri="{FF2B5EF4-FFF2-40B4-BE49-F238E27FC236}">
                <a16:creationId xmlns:a16="http://schemas.microsoft.com/office/drawing/2014/main" id="{42A942CB-DCA7-4993-630A-D3A7AC3BD977}"/>
              </a:ext>
            </a:extLst>
          </p:cNvPr>
          <p:cNvSpPr txBox="1">
            <a:spLocks noChangeArrowheads="1"/>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a:lstStyle>
          <a:p>
            <a:r>
              <a:rPr lang="en-US" dirty="0" err="1"/>
              <a:t>STeLLA</a:t>
            </a:r>
            <a:r>
              <a:rPr lang="en-US" dirty="0"/>
              <a:t> Conceptual Framework</a:t>
            </a:r>
          </a:p>
        </p:txBody>
      </p:sp>
      <p:sp>
        <p:nvSpPr>
          <p:cNvPr id="2" name="TextBox 1">
            <a:extLst>
              <a:ext uri="{FF2B5EF4-FFF2-40B4-BE49-F238E27FC236}">
                <a16:creationId xmlns:a16="http://schemas.microsoft.com/office/drawing/2014/main" id="{4E63066B-D95B-9BE0-73B7-23E347993BFD}"/>
              </a:ext>
            </a:extLst>
          </p:cNvPr>
          <p:cNvSpPr txBox="1"/>
          <p:nvPr/>
        </p:nvSpPr>
        <p:spPr>
          <a:xfrm>
            <a:off x="5815013" y="3786187"/>
            <a:ext cx="1867433" cy="442913"/>
          </a:xfrm>
          <a:prstGeom prst="rect">
            <a:avLst/>
          </a:prstGeom>
          <a:solidFill>
            <a:srgbClr val="FFFF00">
              <a:alpha val="16000"/>
            </a:srgbClr>
          </a:solidFill>
        </p:spPr>
        <p:txBody>
          <a:bodyPr wrap="square" rtlCol="0">
            <a:noAutofit/>
          </a:bodyPr>
          <a:lstStyle/>
          <a:p>
            <a:endParaRPr lang="en-US" dirty="0"/>
          </a:p>
        </p:txBody>
      </p:sp>
    </p:spTree>
    <p:extLst>
      <p:ext uri="{BB962C8B-B14F-4D97-AF65-F5344CB8AC3E}">
        <p14:creationId xmlns:p14="http://schemas.microsoft.com/office/powerpoint/2010/main" val="146121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1E811-6B21-465D-B64D-C43DF231B706}"/>
              </a:ext>
            </a:extLst>
          </p:cNvPr>
          <p:cNvSpPr>
            <a:spLocks noGrp="1"/>
          </p:cNvSpPr>
          <p:nvPr>
            <p:ph type="title"/>
          </p:nvPr>
        </p:nvSpPr>
        <p:spPr>
          <a:xfrm>
            <a:off x="218150" y="1594775"/>
            <a:ext cx="2125980" cy="2482956"/>
          </a:xfrm>
        </p:spPr>
        <p:txBody>
          <a:bodyPr vert="horz" lIns="91440" tIns="45720" rIns="91440" bIns="45720" rtlCol="0" anchor="b">
            <a:normAutofit/>
          </a:bodyPr>
          <a:lstStyle/>
          <a:p>
            <a:r>
              <a:rPr lang="en-US" sz="2200" b="1" kern="1200" spc="-60" baseline="0" dirty="0">
                <a:latin typeface="+mj-lt"/>
                <a:ea typeface="+mj-ea"/>
                <a:cs typeface="+mj-cs"/>
              </a:rPr>
              <a:t>Science Content Storyline Lens Strateg</a:t>
            </a:r>
            <a:r>
              <a:rPr lang="en-US" sz="2200" dirty="0"/>
              <a:t>y D</a:t>
            </a:r>
            <a:br>
              <a:rPr lang="en-US" sz="2200" b="1" kern="1200" spc="-60" baseline="0" dirty="0">
                <a:latin typeface="+mj-lt"/>
                <a:ea typeface="+mj-ea"/>
                <a:cs typeface="+mj-cs"/>
              </a:rPr>
            </a:br>
            <a:br>
              <a:rPr lang="en-US" sz="2200" b="1" kern="1200" spc="-60" baseline="0" dirty="0">
                <a:latin typeface="+mj-lt"/>
                <a:ea typeface="+mj-ea"/>
                <a:cs typeface="+mj-cs"/>
              </a:rPr>
            </a:br>
            <a:r>
              <a:rPr lang="en-US" sz="2200" b="1" kern="1200" spc="-60" baseline="0" dirty="0">
                <a:latin typeface="+mj-lt"/>
                <a:ea typeface="+mj-ea"/>
                <a:cs typeface="+mj-cs"/>
              </a:rPr>
              <a:t>Student Thinking Lens Strategy 6 </a:t>
            </a:r>
          </a:p>
        </p:txBody>
      </p:sp>
      <p:sp>
        <p:nvSpPr>
          <p:cNvPr id="3" name="TextBox 2">
            <a:extLst>
              <a:ext uri="{FF2B5EF4-FFF2-40B4-BE49-F238E27FC236}">
                <a16:creationId xmlns:a16="http://schemas.microsoft.com/office/drawing/2014/main" id="{7276D62D-7338-6AC2-3EED-A4824C1E04F0}"/>
              </a:ext>
            </a:extLst>
          </p:cNvPr>
          <p:cNvSpPr txBox="1"/>
          <p:nvPr/>
        </p:nvSpPr>
        <p:spPr>
          <a:xfrm>
            <a:off x="5558971" y="1594775"/>
            <a:ext cx="3050435" cy="3485570"/>
          </a:xfrm>
          <a:prstGeom prst="rect">
            <a:avLst/>
          </a:prstGeom>
          <a:noFill/>
          <a:ln w="15875">
            <a:solidFill>
              <a:srgbClr val="000000"/>
            </a:solidFill>
          </a:ln>
        </p:spPr>
        <p:txBody>
          <a:bodyPr wrap="square" rtlCol="0">
            <a:spAutoFit/>
          </a:bodyPr>
          <a:lstStyle/>
          <a:p>
            <a:r>
              <a:rPr lang="en-US" b="1" dirty="0">
                <a:latin typeface="Bradley Hand ITC" panose="03070402050302030203" pitchFamily="66" charset="0"/>
              </a:rPr>
              <a:t>SCSL/STL #X</a:t>
            </a:r>
          </a:p>
          <a:p>
            <a:r>
              <a:rPr lang="en-US" b="1" dirty="0">
                <a:latin typeface="Bradley Hand ITC" panose="03070402050302030203" pitchFamily="66" charset="0"/>
              </a:rPr>
              <a:t>Purpose</a:t>
            </a: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r>
              <a:rPr lang="en-US" b="1" dirty="0">
                <a:latin typeface="Bradley Hand ITC" panose="03070402050302030203" pitchFamily="66" charset="0"/>
              </a:rPr>
              <a:t>Key Features</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5" name="Rounded Rectangle 4">
            <a:extLst>
              <a:ext uri="{FF2B5EF4-FFF2-40B4-BE49-F238E27FC236}">
                <a16:creationId xmlns:a16="http://schemas.microsoft.com/office/drawing/2014/main" id="{E4C686A9-6AFB-100B-4DBC-E826E9DFD11A}"/>
              </a:ext>
            </a:extLst>
          </p:cNvPr>
          <p:cNvSpPr/>
          <p:nvPr/>
        </p:nvSpPr>
        <p:spPr>
          <a:xfrm>
            <a:off x="4482024" y="4904507"/>
            <a:ext cx="1911927" cy="1642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90000"/>
              </a:lnSpc>
              <a:spcAft>
                <a:spcPts val="600"/>
              </a:spcAft>
              <a:buClr>
                <a:schemeClr val="accent1"/>
              </a:buClr>
            </a:pPr>
            <a:r>
              <a:rPr lang="en-US" sz="1400" b="1" kern="1200" dirty="0">
                <a:solidFill>
                  <a:schemeClr val="bg1"/>
                </a:solidFill>
                <a:latin typeface="+mn-lt"/>
                <a:ea typeface="+mn-ea"/>
                <a:cs typeface="+mn-cs"/>
              </a:rPr>
              <a:t>Purpose: WHY it’s important</a:t>
            </a:r>
          </a:p>
          <a:p>
            <a:pPr defTabSz="914400">
              <a:lnSpc>
                <a:spcPct val="90000"/>
              </a:lnSpc>
              <a:spcAft>
                <a:spcPts val="600"/>
              </a:spcAft>
              <a:buClr>
                <a:schemeClr val="accent1"/>
              </a:buClr>
            </a:pPr>
            <a:endParaRPr lang="en-US" sz="1400" b="1" kern="1200" dirty="0">
              <a:solidFill>
                <a:schemeClr val="bg1"/>
              </a:solidFill>
              <a:latin typeface="+mn-lt"/>
              <a:ea typeface="+mn-ea"/>
              <a:cs typeface="+mn-cs"/>
            </a:endParaRPr>
          </a:p>
          <a:p>
            <a:pPr defTabSz="914400">
              <a:lnSpc>
                <a:spcPct val="90000"/>
              </a:lnSpc>
              <a:spcAft>
                <a:spcPts val="600"/>
              </a:spcAft>
              <a:buClr>
                <a:schemeClr val="accent1"/>
              </a:buClr>
            </a:pPr>
            <a:r>
              <a:rPr lang="en-US" sz="1400" b="1" kern="1200" dirty="0">
                <a:solidFill>
                  <a:schemeClr val="bg1"/>
                </a:solidFill>
                <a:latin typeface="+mn-lt"/>
                <a:ea typeface="+mn-ea"/>
                <a:cs typeface="+mn-cs"/>
              </a:rPr>
              <a:t>Key Features: WHAT does it look like in the classroom</a:t>
            </a:r>
          </a:p>
        </p:txBody>
      </p:sp>
      <p:sp>
        <p:nvSpPr>
          <p:cNvPr id="2" name="Text Placeholder 4">
            <a:extLst>
              <a:ext uri="{FF2B5EF4-FFF2-40B4-BE49-F238E27FC236}">
                <a16:creationId xmlns:a16="http://schemas.microsoft.com/office/drawing/2014/main" id="{A2D7D9F0-C4FD-9713-E40B-A1B192CB087A}"/>
              </a:ext>
            </a:extLst>
          </p:cNvPr>
          <p:cNvSpPr txBox="1">
            <a:spLocks/>
          </p:cNvSpPr>
          <p:nvPr/>
        </p:nvSpPr>
        <p:spPr>
          <a:xfrm>
            <a:off x="2831948" y="1953494"/>
            <a:ext cx="2606040" cy="320732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800"/>
              </a:spcBef>
              <a:buClr>
                <a:schemeClr val="accent1"/>
              </a:buClr>
              <a:buFont typeface="Wingdings 2" pitchFamily="18" charset="2"/>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250"/>
              </a:spcBef>
              <a:spcAft>
                <a:spcPts val="250"/>
              </a:spcAft>
              <a:buClr>
                <a:schemeClr val="accent1"/>
              </a:buClr>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lnSpc>
                <a:spcPct val="100000"/>
              </a:lnSpc>
              <a:spcBef>
                <a:spcPts val="250"/>
              </a:spcBef>
              <a:spcAft>
                <a:spcPts val="250"/>
              </a:spcAft>
              <a:buClr>
                <a:schemeClr val="accent1"/>
              </a:buClr>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lnSpc>
                <a:spcPct val="100000"/>
              </a:lnSpc>
              <a:spcBef>
                <a:spcPts val="250"/>
              </a:spcBef>
              <a:spcAft>
                <a:spcPts val="250"/>
              </a:spcAft>
              <a:buClr>
                <a:schemeClr val="accent1"/>
              </a:buClr>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lnSpc>
                <a:spcPct val="100000"/>
              </a:lnSpc>
              <a:spcBef>
                <a:spcPts val="250"/>
              </a:spcBef>
              <a:spcAft>
                <a:spcPts val="250"/>
              </a:spcAft>
              <a:buClr>
                <a:schemeClr val="accent1"/>
              </a:buClr>
              <a:buFont typeface="Wingdings 2" pitchFamily="18" charset="2"/>
              <a:buNone/>
              <a:defRPr sz="900" kern="1200">
                <a:solidFill>
                  <a:schemeClr val="tx2"/>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pPr>
              <a:spcBef>
                <a:spcPts val="600"/>
              </a:spcBef>
              <a:spcAft>
                <a:spcPts val="600"/>
              </a:spcAft>
            </a:pPr>
            <a:r>
              <a:rPr lang="en-US" dirty="0"/>
              <a:t>Complete the chart for your assigned strategy</a:t>
            </a:r>
          </a:p>
          <a:p>
            <a:pPr>
              <a:lnSpc>
                <a:spcPct val="100000"/>
              </a:lnSpc>
              <a:spcBef>
                <a:spcPts val="600"/>
              </a:spcBef>
              <a:spcAft>
                <a:spcPts val="600"/>
              </a:spcAft>
            </a:pPr>
            <a:endParaRPr lang="en-US" dirty="0"/>
          </a:p>
          <a:p>
            <a:pPr>
              <a:spcBef>
                <a:spcPts val="600"/>
              </a:spcBef>
              <a:spcAft>
                <a:spcPts val="600"/>
              </a:spcAft>
            </a:pPr>
            <a:r>
              <a:rPr lang="en-US" dirty="0"/>
              <a:t>Review the charts of others for any clarifications or questions.</a:t>
            </a:r>
          </a:p>
        </p:txBody>
      </p:sp>
    </p:spTree>
    <p:extLst>
      <p:ext uri="{BB962C8B-B14F-4D97-AF65-F5344CB8AC3E}">
        <p14:creationId xmlns:p14="http://schemas.microsoft.com/office/powerpoint/2010/main" val="8508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9689" y="1123839"/>
            <a:ext cx="2210612" cy="2305162"/>
          </a:xfrm>
        </p:spPr>
        <p:txBody>
          <a:bodyPr>
            <a:noAutofit/>
          </a:bodyPr>
          <a:lstStyle/>
          <a:p>
            <a:r>
              <a:rPr lang="en-US" dirty="0"/>
              <a:t>Analysis Guide: Content Reps &amp; Models </a:t>
            </a:r>
          </a:p>
        </p:txBody>
      </p:sp>
      <p:sp>
        <p:nvSpPr>
          <p:cNvPr id="6" name="Content Placeholder 5"/>
          <p:cNvSpPr>
            <a:spLocks noGrp="1"/>
          </p:cNvSpPr>
          <p:nvPr>
            <p:ph idx="1"/>
          </p:nvPr>
        </p:nvSpPr>
        <p:spPr>
          <a:xfrm>
            <a:off x="26822" y="3144252"/>
            <a:ext cx="2523873" cy="2744243"/>
          </a:xfrm>
        </p:spPr>
        <p:txBody>
          <a:bodyPr>
            <a:normAutofit fontScale="70000" lnSpcReduction="20000"/>
          </a:bodyPr>
          <a:lstStyle/>
          <a:p>
            <a:pPr>
              <a:lnSpc>
                <a:spcPct val="100000"/>
              </a:lnSpc>
              <a:spcBef>
                <a:spcPts val="1200"/>
              </a:spcBef>
              <a:spcAft>
                <a:spcPts val="1200"/>
              </a:spcAft>
            </a:pPr>
            <a:r>
              <a:rPr lang="en-US" dirty="0"/>
              <a:t>Review the Analysis Guide for Strategy D.</a:t>
            </a:r>
          </a:p>
          <a:p>
            <a:pPr>
              <a:lnSpc>
                <a:spcPct val="100000"/>
              </a:lnSpc>
              <a:spcBef>
                <a:spcPts val="1200"/>
              </a:spcBef>
              <a:spcAft>
                <a:spcPts val="1200"/>
              </a:spcAft>
            </a:pPr>
            <a:r>
              <a:rPr lang="en-US" dirty="0"/>
              <a:t>What would you expect to find in a high-quality content representation or model?</a:t>
            </a:r>
          </a:p>
        </p:txBody>
      </p:sp>
      <p:graphicFrame>
        <p:nvGraphicFramePr>
          <p:cNvPr id="3" name="Content Placeholder 2">
            <a:extLst>
              <a:ext uri="{FF2B5EF4-FFF2-40B4-BE49-F238E27FC236}">
                <a16:creationId xmlns:a16="http://schemas.microsoft.com/office/drawing/2014/main" id="{3B04CF8F-5E6B-4194-B4E9-9C0601CE82CF}"/>
              </a:ext>
            </a:extLst>
          </p:cNvPr>
          <p:cNvGraphicFramePr>
            <a:graphicFrameLocks noGrp="1" noChangeAspect="1"/>
          </p:cNvGraphicFramePr>
          <p:nvPr>
            <p:ph sz="half" idx="4294967295"/>
          </p:nvPr>
        </p:nvGraphicFramePr>
        <p:xfrm>
          <a:off x="4235617" y="986088"/>
          <a:ext cx="3400425" cy="4629150"/>
        </p:xfrm>
        <a:graphic>
          <a:graphicData uri="http://schemas.openxmlformats.org/presentationml/2006/ole">
            <mc:AlternateContent xmlns:mc="http://schemas.openxmlformats.org/markup-compatibility/2006">
              <mc:Choice xmlns:v="urn:schemas-microsoft-com:vml" Requires="v">
                <p:oleObj name="Document" r:id="rId3" imgW="5940848" imgH="8085295" progId="Word.Document.12">
                  <p:embed/>
                </p:oleObj>
              </mc:Choice>
              <mc:Fallback>
                <p:oleObj name="Document" r:id="rId3" imgW="5940848" imgH="8085295" progId="Word.Document.12">
                  <p:embed/>
                  <p:pic>
                    <p:nvPicPr>
                      <p:cNvPr id="3" name="Content Placeholder 2">
                        <a:extLst>
                          <a:ext uri="{FF2B5EF4-FFF2-40B4-BE49-F238E27FC236}">
                            <a16:creationId xmlns:a16="http://schemas.microsoft.com/office/drawing/2014/main" id="{3B04CF8F-5E6B-4194-B4E9-9C0601CE82CF}"/>
                          </a:ext>
                        </a:extLst>
                      </p:cNvPr>
                      <p:cNvPicPr/>
                      <p:nvPr/>
                    </p:nvPicPr>
                    <p:blipFill>
                      <a:blip r:embed="rId4"/>
                      <a:stretch>
                        <a:fillRect/>
                      </a:stretch>
                    </p:blipFill>
                    <p:spPr>
                      <a:xfrm>
                        <a:off x="4235617" y="986088"/>
                        <a:ext cx="3400425" cy="4629150"/>
                      </a:xfrm>
                      <a:prstGeom prst="rect">
                        <a:avLst/>
                      </a:prstGeom>
                    </p:spPr>
                  </p:pic>
                </p:oleObj>
              </mc:Fallback>
            </mc:AlternateContent>
          </a:graphicData>
        </a:graphic>
      </p:graphicFrame>
      <p:sp>
        <p:nvSpPr>
          <p:cNvPr id="7" name="Arrow: Right 6">
            <a:extLst>
              <a:ext uri="{FF2B5EF4-FFF2-40B4-BE49-F238E27FC236}">
                <a16:creationId xmlns:a16="http://schemas.microsoft.com/office/drawing/2014/main" id="{C0B4D789-AC85-4853-BBAB-9A0FD5A99850}"/>
              </a:ext>
            </a:extLst>
          </p:cNvPr>
          <p:cNvSpPr/>
          <p:nvPr/>
        </p:nvSpPr>
        <p:spPr>
          <a:xfrm rot="8933863">
            <a:off x="7105883" y="1384276"/>
            <a:ext cx="689113" cy="5074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2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9E7255B4-2B92-4F76-8703-6B4E4620D36F}"/>
    </a:ext>
  </a:ext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3E5B29A9-CD14-46BF-8900-D624E301D9C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A883D4CC-59B5-49EF-A359-00F21BA6F5AF}"/>
    </a:ext>
  </a:extLst>
</a:theme>
</file>

<file path=ppt/theme/theme4.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scs_PPtemplate_standard" id="{AD7A1742-4957-0F4E-A949-30D5503480A8}" vid="{DB5CE53E-FF41-D246-9008-0DF1BA4A298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BSCS_2018_PPT_pres_v5</Template>
  <TotalTime>23937</TotalTime>
  <Words>2822</Words>
  <Application>Microsoft Macintosh PowerPoint</Application>
  <PresentationFormat>On-screen Show (4:3)</PresentationFormat>
  <Paragraphs>355</Paragraphs>
  <Slides>39</Slides>
  <Notes>26</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1" baseType="lpstr">
      <vt:lpstr>Arial</vt:lpstr>
      <vt:lpstr>Bradley Hand ITC</vt:lpstr>
      <vt:lpstr>Calibri</vt:lpstr>
      <vt:lpstr>Myriad Pro Light</vt:lpstr>
      <vt:lpstr>Times New Roman</vt:lpstr>
      <vt:lpstr>Wingdings</vt:lpstr>
      <vt:lpstr>Wingdings 2</vt:lpstr>
      <vt:lpstr>BSCS Title</vt:lpstr>
      <vt:lpstr>BSCS Body</vt:lpstr>
      <vt:lpstr>Custom Design</vt:lpstr>
      <vt:lpstr>Frame</vt:lpstr>
      <vt:lpstr>Document</vt:lpstr>
      <vt:lpstr>STeLLA Scale Up and Sustainability Study (SSUP) </vt:lpstr>
      <vt:lpstr>Day 3 Reflections</vt:lpstr>
      <vt:lpstr>STeLLA Norms</vt:lpstr>
      <vt:lpstr>STeLLA Program Goals</vt:lpstr>
      <vt:lpstr>Week-at-a-Glance</vt:lpstr>
      <vt:lpstr>Day 4 Focus Questions</vt:lpstr>
      <vt:lpstr>PowerPoint Presentation</vt:lpstr>
      <vt:lpstr>Science Content Storyline Lens Strategy D  Student Thinking Lens Strategy 6 </vt:lpstr>
      <vt:lpstr>Analysis Guide: Content Reps &amp; Models </vt:lpstr>
      <vt:lpstr>Using the Analysis Guide: Models &amp; Content Reps </vt:lpstr>
      <vt:lpstr>Using the Analysis Guide: Models &amp; Content Reps</vt:lpstr>
      <vt:lpstr>Reflection</vt:lpstr>
      <vt:lpstr>Lesson Analysis: The Basics (pp. 1-2)</vt:lpstr>
      <vt:lpstr>Preparing for Video Analysis:  The Context</vt:lpstr>
      <vt:lpstr>Video Analysis: Schilling, SEC L3</vt:lpstr>
      <vt:lpstr>Learning from Lesson Analysis</vt:lpstr>
      <vt:lpstr>Lesson Analysis Protocol</vt:lpstr>
      <vt:lpstr>Lesson Analysis Protocol:  Belcastro SEC Lesson 4 Clip 1</vt:lpstr>
      <vt:lpstr>Lesson Analysis Protocol</vt:lpstr>
      <vt:lpstr>Day 4 Focus Questions</vt:lpstr>
      <vt:lpstr>Content Deepening: Teacher Set-up</vt:lpstr>
      <vt:lpstr>Lesson 5 Focus Question</vt:lpstr>
      <vt:lpstr>Day Length</vt:lpstr>
      <vt:lpstr>Using Data and Representations</vt:lpstr>
      <vt:lpstr>Using Data and Representations</vt:lpstr>
      <vt:lpstr>Lesson 5 Focus Question</vt:lpstr>
      <vt:lpstr>Bringing it all together….</vt:lpstr>
      <vt:lpstr>Bringing it all together….</vt:lpstr>
      <vt:lpstr>Driving Question Board (DQB)</vt:lpstr>
      <vt:lpstr>Scenarios: Use and Apply Your Ideas</vt:lpstr>
      <vt:lpstr>Meta Moment</vt:lpstr>
      <vt:lpstr>Content Deepening: Teacher Follow-up</vt:lpstr>
      <vt:lpstr>Common Student Ideas</vt:lpstr>
      <vt:lpstr>Day 4 Focus Questions</vt:lpstr>
      <vt:lpstr>Unit Review</vt:lpstr>
      <vt:lpstr>Revisit: Effective Science Teaching &amp; Learning</vt:lpstr>
      <vt:lpstr>Reflection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 Scale Up and Sustainability Study (SSUP)</dc:title>
  <dc:creator>Jody Bintz</dc:creator>
  <cp:lastModifiedBy>Belcastro,Amy</cp:lastModifiedBy>
  <cp:revision>176</cp:revision>
  <dcterms:created xsi:type="dcterms:W3CDTF">2020-06-17T13:20:54Z</dcterms:created>
  <dcterms:modified xsi:type="dcterms:W3CDTF">2024-03-14T20:27:30Z</dcterms:modified>
</cp:coreProperties>
</file>