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68" r:id="rId2"/>
    <p:sldMasterId id="2147483687" r:id="rId3"/>
    <p:sldMasterId id="2147483721" r:id="rId4"/>
  </p:sldMasterIdLst>
  <p:notesMasterIdLst>
    <p:notesMasterId r:id="rId23"/>
  </p:notesMasterIdLst>
  <p:handoutMasterIdLst>
    <p:handoutMasterId r:id="rId24"/>
  </p:handoutMasterIdLst>
  <p:sldIdLst>
    <p:sldId id="710" r:id="rId5"/>
    <p:sldId id="711" r:id="rId6"/>
    <p:sldId id="694" r:id="rId7"/>
    <p:sldId id="712" r:id="rId8"/>
    <p:sldId id="713" r:id="rId9"/>
    <p:sldId id="278" r:id="rId10"/>
    <p:sldId id="656" r:id="rId11"/>
    <p:sldId id="714" r:id="rId12"/>
    <p:sldId id="715" r:id="rId13"/>
    <p:sldId id="556" r:id="rId14"/>
    <p:sldId id="671" r:id="rId15"/>
    <p:sldId id="716" r:id="rId16"/>
    <p:sldId id="717" r:id="rId17"/>
    <p:sldId id="718" r:id="rId18"/>
    <p:sldId id="719" r:id="rId19"/>
    <p:sldId id="720" r:id="rId20"/>
    <p:sldId id="721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42BFF58-6B64-4189-AD9A-4666BF177485}">
          <p14:sldIdLst>
            <p14:sldId id="710"/>
            <p14:sldId id="711"/>
            <p14:sldId id="694"/>
            <p14:sldId id="712"/>
            <p14:sldId id="713"/>
            <p14:sldId id="278"/>
            <p14:sldId id="656"/>
            <p14:sldId id="714"/>
            <p14:sldId id="715"/>
            <p14:sldId id="556"/>
            <p14:sldId id="671"/>
            <p14:sldId id="716"/>
            <p14:sldId id="717"/>
            <p14:sldId id="718"/>
            <p14:sldId id="719"/>
            <p14:sldId id="720"/>
            <p14:sldId id="721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Belcastro" initials="AB" lastIdx="2" clrIdx="0">
    <p:extLst>
      <p:ext uri="{19B8F6BF-5375-455C-9EA6-DF929625EA0E}">
        <p15:presenceInfo xmlns:p15="http://schemas.microsoft.com/office/powerpoint/2012/main" userId="S::abelcastro@bscs.org::d5307bc7-1e30-43eb-a70b-9105a7be5cba" providerId="AD"/>
      </p:ext>
    </p:extLst>
  </p:cmAuthor>
  <p:cmAuthor id="2" name="Amy Belcastro" initials="AB [2]" lastIdx="1" clrIdx="1">
    <p:extLst>
      <p:ext uri="{19B8F6BF-5375-455C-9EA6-DF929625EA0E}">
        <p15:presenceInfo xmlns:p15="http://schemas.microsoft.com/office/powerpoint/2012/main" userId="prfuHJIkHFPu5LiREbnK3mo5c/Tah6WNeI7688RnyV0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12" autoAdjust="0"/>
    <p:restoredTop sz="85511" autoAdjust="0"/>
  </p:normalViewPr>
  <p:slideViewPr>
    <p:cSldViewPr snapToGrid="0">
      <p:cViewPr varScale="1">
        <p:scale>
          <a:sx n="75" d="100"/>
          <a:sy n="75" d="100"/>
        </p:scale>
        <p:origin x="184" y="560"/>
      </p:cViewPr>
      <p:guideLst/>
    </p:cSldViewPr>
  </p:slideViewPr>
  <p:outlineViewPr>
    <p:cViewPr>
      <p:scale>
        <a:sx n="33" d="100"/>
        <a:sy n="33" d="100"/>
      </p:scale>
      <p:origin x="0" y="-3221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156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19A355-F30C-46FE-B7A4-69DC8135487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CF62A49-8118-42C0-A89A-8C8505FB4A13}">
      <dgm:prSet/>
      <dgm:spPr/>
      <dgm:t>
        <a:bodyPr/>
        <a:lstStyle/>
        <a:p>
          <a:r>
            <a:rPr lang="en-US" b="1"/>
            <a:t>The Basics</a:t>
          </a:r>
          <a:endParaRPr lang="en-US"/>
        </a:p>
      </dgm:t>
    </dgm:pt>
    <dgm:pt modelId="{0B807ED8-7381-4A5A-8BFC-1B569D78C709}" type="parTrans" cxnId="{85D1395C-D343-4419-9CE2-705C0E88327A}">
      <dgm:prSet/>
      <dgm:spPr/>
      <dgm:t>
        <a:bodyPr/>
        <a:lstStyle/>
        <a:p>
          <a:endParaRPr lang="en-US"/>
        </a:p>
      </dgm:t>
    </dgm:pt>
    <dgm:pt modelId="{51162BF8-6018-4529-A663-3DDF1815B3D6}" type="sibTrans" cxnId="{85D1395C-D343-4419-9CE2-705C0E88327A}">
      <dgm:prSet/>
      <dgm:spPr/>
      <dgm:t>
        <a:bodyPr/>
        <a:lstStyle/>
        <a:p>
          <a:endParaRPr lang="en-US"/>
        </a:p>
      </dgm:t>
    </dgm:pt>
    <dgm:pt modelId="{BBD3E84D-1B60-4D24-B180-054972F09C45}">
      <dgm:prSet/>
      <dgm:spPr/>
      <dgm:t>
        <a:bodyPr/>
        <a:lstStyle/>
        <a:p>
          <a:r>
            <a:rPr lang="en-US"/>
            <a:t>Arrive prepared and on time; stay for the duration</a:t>
          </a:r>
        </a:p>
      </dgm:t>
    </dgm:pt>
    <dgm:pt modelId="{CB0F5996-66E5-4A4E-BB10-630D16F7AE19}" type="parTrans" cxnId="{AB3D269D-4751-49A3-A193-E882923FAF88}">
      <dgm:prSet/>
      <dgm:spPr/>
      <dgm:t>
        <a:bodyPr/>
        <a:lstStyle/>
        <a:p>
          <a:endParaRPr lang="en-US"/>
        </a:p>
      </dgm:t>
    </dgm:pt>
    <dgm:pt modelId="{98CB7C09-BFAA-4585-A309-A7E2144EBE9F}" type="sibTrans" cxnId="{AB3D269D-4751-49A3-A193-E882923FAF88}">
      <dgm:prSet/>
      <dgm:spPr/>
      <dgm:t>
        <a:bodyPr/>
        <a:lstStyle/>
        <a:p>
          <a:endParaRPr lang="en-US"/>
        </a:p>
      </dgm:t>
    </dgm:pt>
    <dgm:pt modelId="{1531FCA3-318F-444F-B290-0F23100C9EFD}">
      <dgm:prSet/>
      <dgm:spPr/>
      <dgm:t>
        <a:bodyPr/>
        <a:lstStyle/>
        <a:p>
          <a:r>
            <a:rPr lang="en-US"/>
            <a:t>Remain attentive, thoughtful, and STeLLAful; eliminate interruptions (turn off cell phones, email)</a:t>
          </a:r>
        </a:p>
      </dgm:t>
    </dgm:pt>
    <dgm:pt modelId="{D3F323E8-6EC7-4BDA-860D-8AA8CF103235}" type="parTrans" cxnId="{6B74136B-617F-4726-9912-FBD5A51FD570}">
      <dgm:prSet/>
      <dgm:spPr/>
      <dgm:t>
        <a:bodyPr/>
        <a:lstStyle/>
        <a:p>
          <a:endParaRPr lang="en-US"/>
        </a:p>
      </dgm:t>
    </dgm:pt>
    <dgm:pt modelId="{43CAB32D-7F80-4CC1-997E-860211AD50EF}" type="sibTrans" cxnId="{6B74136B-617F-4726-9912-FBD5A51FD570}">
      <dgm:prSet/>
      <dgm:spPr/>
      <dgm:t>
        <a:bodyPr/>
        <a:lstStyle/>
        <a:p>
          <a:endParaRPr lang="en-US"/>
        </a:p>
      </dgm:t>
    </dgm:pt>
    <dgm:pt modelId="{6D6E9263-1451-4DC2-A3D9-F2CC01181F6B}">
      <dgm:prSet/>
      <dgm:spPr/>
      <dgm:t>
        <a:bodyPr/>
        <a:lstStyle/>
        <a:p>
          <a:r>
            <a:rPr lang="en-US"/>
            <a:t>Make room for participation from all (monitor your floor time)</a:t>
          </a:r>
        </a:p>
      </dgm:t>
    </dgm:pt>
    <dgm:pt modelId="{B7331CD6-502E-4070-9093-A36C792252FA}" type="parTrans" cxnId="{4E5890DB-4979-4ED6-908D-5B53D30B9865}">
      <dgm:prSet/>
      <dgm:spPr/>
      <dgm:t>
        <a:bodyPr/>
        <a:lstStyle/>
        <a:p>
          <a:endParaRPr lang="en-US"/>
        </a:p>
      </dgm:t>
    </dgm:pt>
    <dgm:pt modelId="{E1559CA8-B4DA-4AB6-9B9C-DA0319709689}" type="sibTrans" cxnId="{4E5890DB-4979-4ED6-908D-5B53D30B9865}">
      <dgm:prSet/>
      <dgm:spPr/>
      <dgm:t>
        <a:bodyPr/>
        <a:lstStyle/>
        <a:p>
          <a:endParaRPr lang="en-US"/>
        </a:p>
      </dgm:t>
    </dgm:pt>
    <dgm:pt modelId="{B2494A0C-451E-4E8B-B01B-46CDE19B78F6}">
      <dgm:prSet/>
      <dgm:spPr/>
      <dgm:t>
        <a:bodyPr/>
        <a:lstStyle/>
        <a:p>
          <a:r>
            <a:rPr lang="en-US" b="1"/>
            <a:t>The Heart of  STeLLA Lesson Analysis</a:t>
          </a:r>
          <a:endParaRPr lang="en-US"/>
        </a:p>
      </dgm:t>
    </dgm:pt>
    <dgm:pt modelId="{7002BFAB-9BD4-4FD6-96E3-A50AA5507793}" type="parTrans" cxnId="{E73F9FFD-E18E-4B2E-875B-B07533FA18CA}">
      <dgm:prSet/>
      <dgm:spPr/>
      <dgm:t>
        <a:bodyPr/>
        <a:lstStyle/>
        <a:p>
          <a:endParaRPr lang="en-US"/>
        </a:p>
      </dgm:t>
    </dgm:pt>
    <dgm:pt modelId="{A1A2D635-9615-4C4E-8CC2-43405E915766}" type="sibTrans" cxnId="{E73F9FFD-E18E-4B2E-875B-B07533FA18CA}">
      <dgm:prSet/>
      <dgm:spPr/>
      <dgm:t>
        <a:bodyPr/>
        <a:lstStyle/>
        <a:p>
          <a:endParaRPr lang="en-US"/>
        </a:p>
      </dgm:t>
    </dgm:pt>
    <dgm:pt modelId="{5DEBDD24-679D-4CAE-8C4D-41A705FF06E1}">
      <dgm:prSet/>
      <dgm:spPr/>
      <dgm:t>
        <a:bodyPr/>
        <a:lstStyle/>
        <a:p>
          <a:r>
            <a:rPr lang="en-US"/>
            <a:t>Keep the goal in mind: We are analyzing teaching to improve student learning  </a:t>
          </a:r>
        </a:p>
      </dgm:t>
    </dgm:pt>
    <dgm:pt modelId="{DFBC24AE-981E-404A-AED6-02D5C289A3D2}" type="parTrans" cxnId="{5EA80CD5-1CA1-4148-82E6-559D0A539FC6}">
      <dgm:prSet/>
      <dgm:spPr/>
      <dgm:t>
        <a:bodyPr/>
        <a:lstStyle/>
        <a:p>
          <a:endParaRPr lang="en-US"/>
        </a:p>
      </dgm:t>
    </dgm:pt>
    <dgm:pt modelId="{C0221E7A-7BB8-4E3A-9BD4-646A1EDB75AD}" type="sibTrans" cxnId="{5EA80CD5-1CA1-4148-82E6-559D0A539FC6}">
      <dgm:prSet/>
      <dgm:spPr/>
      <dgm:t>
        <a:bodyPr/>
        <a:lstStyle/>
        <a:p>
          <a:endParaRPr lang="en-US"/>
        </a:p>
      </dgm:t>
    </dgm:pt>
    <dgm:pt modelId="{8305C70C-F2D0-4268-BED3-43DC31B8989E}">
      <dgm:prSet/>
      <dgm:spPr/>
      <dgm:t>
        <a:bodyPr/>
        <a:lstStyle/>
        <a:p>
          <a:r>
            <a:rPr lang="en-US"/>
            <a:t>Share your ideas, uncertainties, confusions, disagreements, questions—open up time so this can happen!</a:t>
          </a:r>
        </a:p>
      </dgm:t>
    </dgm:pt>
    <dgm:pt modelId="{880541EC-1724-429B-B66B-268E05D6D60C}" type="parTrans" cxnId="{5F7A8AC9-A026-42C4-86AD-0B1F59F81A65}">
      <dgm:prSet/>
      <dgm:spPr/>
      <dgm:t>
        <a:bodyPr/>
        <a:lstStyle/>
        <a:p>
          <a:endParaRPr lang="en-US"/>
        </a:p>
      </dgm:t>
    </dgm:pt>
    <dgm:pt modelId="{EEFB31D9-0017-412C-B7F7-8462088F1686}" type="sibTrans" cxnId="{5F7A8AC9-A026-42C4-86AD-0B1F59F81A65}">
      <dgm:prSet/>
      <dgm:spPr/>
      <dgm:t>
        <a:bodyPr/>
        <a:lstStyle/>
        <a:p>
          <a:endParaRPr lang="en-US"/>
        </a:p>
      </dgm:t>
    </dgm:pt>
    <dgm:pt modelId="{8F9F233B-E647-4955-8700-61FC64FCDD4E}">
      <dgm:prSet/>
      <dgm:spPr/>
      <dgm:t>
        <a:bodyPr/>
        <a:lstStyle/>
        <a:p>
          <a:r>
            <a:rPr lang="en-US"/>
            <a:t>Expect and ask questions to deepen everyone’s learning—honor needs!</a:t>
          </a:r>
        </a:p>
      </dgm:t>
    </dgm:pt>
    <dgm:pt modelId="{D6AD9DF7-19D7-43B0-AF46-8E05B1DBE1B0}" type="parTrans" cxnId="{F30748FF-BAD5-4831-8576-01C9FFC827F5}">
      <dgm:prSet/>
      <dgm:spPr/>
      <dgm:t>
        <a:bodyPr/>
        <a:lstStyle/>
        <a:p>
          <a:endParaRPr lang="en-US"/>
        </a:p>
      </dgm:t>
    </dgm:pt>
    <dgm:pt modelId="{3E19A011-5B1B-41BC-B4B2-B890F4B818FF}" type="sibTrans" cxnId="{F30748FF-BAD5-4831-8576-01C9FFC827F5}">
      <dgm:prSet/>
      <dgm:spPr/>
      <dgm:t>
        <a:bodyPr/>
        <a:lstStyle/>
        <a:p>
          <a:endParaRPr lang="en-US"/>
        </a:p>
      </dgm:t>
    </dgm:pt>
    <dgm:pt modelId="{27BD0B11-8C3E-234B-99CA-41E6B4D93F62}" type="pres">
      <dgm:prSet presAssocID="{1B19A355-F30C-46FE-B7A4-69DC81354875}" presName="linear" presStyleCnt="0">
        <dgm:presLayoutVars>
          <dgm:animLvl val="lvl"/>
          <dgm:resizeHandles val="exact"/>
        </dgm:presLayoutVars>
      </dgm:prSet>
      <dgm:spPr/>
    </dgm:pt>
    <dgm:pt modelId="{78434BB4-3546-D44E-BE48-79B6854CF48D}" type="pres">
      <dgm:prSet presAssocID="{BCF62A49-8118-42C0-A89A-8C8505FB4A1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3AC0482-812A-734F-9AE0-1CABA31936C3}" type="pres">
      <dgm:prSet presAssocID="{BCF62A49-8118-42C0-A89A-8C8505FB4A13}" presName="childText" presStyleLbl="revTx" presStyleIdx="0" presStyleCnt="2">
        <dgm:presLayoutVars>
          <dgm:bulletEnabled val="1"/>
        </dgm:presLayoutVars>
      </dgm:prSet>
      <dgm:spPr/>
    </dgm:pt>
    <dgm:pt modelId="{62A2AE5F-A894-3343-B79D-1C96053C305A}" type="pres">
      <dgm:prSet presAssocID="{B2494A0C-451E-4E8B-B01B-46CDE19B78F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5642E87-6699-3247-B5D3-2ACC12E7B8F1}" type="pres">
      <dgm:prSet presAssocID="{B2494A0C-451E-4E8B-B01B-46CDE19B78F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191F902-33EE-B44C-A28D-D120989E7307}" type="presOf" srcId="{1B19A355-F30C-46FE-B7A4-69DC81354875}" destId="{27BD0B11-8C3E-234B-99CA-41E6B4D93F62}" srcOrd="0" destOrd="0" presId="urn:microsoft.com/office/officeart/2005/8/layout/vList2"/>
    <dgm:cxn modelId="{85D1395C-D343-4419-9CE2-705C0E88327A}" srcId="{1B19A355-F30C-46FE-B7A4-69DC81354875}" destId="{BCF62A49-8118-42C0-A89A-8C8505FB4A13}" srcOrd="0" destOrd="0" parTransId="{0B807ED8-7381-4A5A-8BFC-1B569D78C709}" sibTransId="{51162BF8-6018-4529-A663-3DDF1815B3D6}"/>
    <dgm:cxn modelId="{6B74136B-617F-4726-9912-FBD5A51FD570}" srcId="{BCF62A49-8118-42C0-A89A-8C8505FB4A13}" destId="{1531FCA3-318F-444F-B290-0F23100C9EFD}" srcOrd="1" destOrd="0" parTransId="{D3F323E8-6EC7-4BDA-860D-8AA8CF103235}" sibTransId="{43CAB32D-7F80-4CC1-997E-860211AD50EF}"/>
    <dgm:cxn modelId="{0458EE86-A160-5743-AF8E-D25D30CA64CF}" type="presOf" srcId="{6D6E9263-1451-4DC2-A3D9-F2CC01181F6B}" destId="{03AC0482-812A-734F-9AE0-1CABA31936C3}" srcOrd="0" destOrd="2" presId="urn:microsoft.com/office/officeart/2005/8/layout/vList2"/>
    <dgm:cxn modelId="{4990F886-0BC7-4741-B7DF-2B1E1708F1A4}" type="presOf" srcId="{1531FCA3-318F-444F-B290-0F23100C9EFD}" destId="{03AC0482-812A-734F-9AE0-1CABA31936C3}" srcOrd="0" destOrd="1" presId="urn:microsoft.com/office/officeart/2005/8/layout/vList2"/>
    <dgm:cxn modelId="{318ED395-6420-BA40-A034-9B6C812984FE}" type="presOf" srcId="{8305C70C-F2D0-4268-BED3-43DC31B8989E}" destId="{D5642E87-6699-3247-B5D3-2ACC12E7B8F1}" srcOrd="0" destOrd="1" presId="urn:microsoft.com/office/officeart/2005/8/layout/vList2"/>
    <dgm:cxn modelId="{AB3D269D-4751-49A3-A193-E882923FAF88}" srcId="{BCF62A49-8118-42C0-A89A-8C8505FB4A13}" destId="{BBD3E84D-1B60-4D24-B180-054972F09C45}" srcOrd="0" destOrd="0" parTransId="{CB0F5996-66E5-4A4E-BB10-630D16F7AE19}" sibTransId="{98CB7C09-BFAA-4585-A309-A7E2144EBE9F}"/>
    <dgm:cxn modelId="{65989DC3-2315-E14A-8780-2FAD4AD48C92}" type="presOf" srcId="{BBD3E84D-1B60-4D24-B180-054972F09C45}" destId="{03AC0482-812A-734F-9AE0-1CABA31936C3}" srcOrd="0" destOrd="0" presId="urn:microsoft.com/office/officeart/2005/8/layout/vList2"/>
    <dgm:cxn modelId="{A80B49C7-7280-434E-9F0F-4A25AE969CE0}" type="presOf" srcId="{BCF62A49-8118-42C0-A89A-8C8505FB4A13}" destId="{78434BB4-3546-D44E-BE48-79B6854CF48D}" srcOrd="0" destOrd="0" presId="urn:microsoft.com/office/officeart/2005/8/layout/vList2"/>
    <dgm:cxn modelId="{5F7A8AC9-A026-42C4-86AD-0B1F59F81A65}" srcId="{B2494A0C-451E-4E8B-B01B-46CDE19B78F6}" destId="{8305C70C-F2D0-4268-BED3-43DC31B8989E}" srcOrd="1" destOrd="0" parTransId="{880541EC-1724-429B-B66B-268E05D6D60C}" sibTransId="{EEFB31D9-0017-412C-B7F7-8462088F1686}"/>
    <dgm:cxn modelId="{76BBB8CA-3026-1449-9AB1-5EADD16795E4}" type="presOf" srcId="{8F9F233B-E647-4955-8700-61FC64FCDD4E}" destId="{D5642E87-6699-3247-B5D3-2ACC12E7B8F1}" srcOrd="0" destOrd="2" presId="urn:microsoft.com/office/officeart/2005/8/layout/vList2"/>
    <dgm:cxn modelId="{5EA80CD5-1CA1-4148-82E6-559D0A539FC6}" srcId="{B2494A0C-451E-4E8B-B01B-46CDE19B78F6}" destId="{5DEBDD24-679D-4CAE-8C4D-41A705FF06E1}" srcOrd="0" destOrd="0" parTransId="{DFBC24AE-981E-404A-AED6-02D5C289A3D2}" sibTransId="{C0221E7A-7BB8-4E3A-9BD4-646A1EDB75AD}"/>
    <dgm:cxn modelId="{4E5890DB-4979-4ED6-908D-5B53D30B9865}" srcId="{BCF62A49-8118-42C0-A89A-8C8505FB4A13}" destId="{6D6E9263-1451-4DC2-A3D9-F2CC01181F6B}" srcOrd="2" destOrd="0" parTransId="{B7331CD6-502E-4070-9093-A36C792252FA}" sibTransId="{E1559CA8-B4DA-4AB6-9B9C-DA0319709689}"/>
    <dgm:cxn modelId="{807D89E3-A662-DB42-BE86-61B7FA7B1245}" type="presOf" srcId="{5DEBDD24-679D-4CAE-8C4D-41A705FF06E1}" destId="{D5642E87-6699-3247-B5D3-2ACC12E7B8F1}" srcOrd="0" destOrd="0" presId="urn:microsoft.com/office/officeart/2005/8/layout/vList2"/>
    <dgm:cxn modelId="{C39404EB-98AE-5C42-A789-F1F7C625042F}" type="presOf" srcId="{B2494A0C-451E-4E8B-B01B-46CDE19B78F6}" destId="{62A2AE5F-A894-3343-B79D-1C96053C305A}" srcOrd="0" destOrd="0" presId="urn:microsoft.com/office/officeart/2005/8/layout/vList2"/>
    <dgm:cxn modelId="{E73F9FFD-E18E-4B2E-875B-B07533FA18CA}" srcId="{1B19A355-F30C-46FE-B7A4-69DC81354875}" destId="{B2494A0C-451E-4E8B-B01B-46CDE19B78F6}" srcOrd="1" destOrd="0" parTransId="{7002BFAB-9BD4-4FD6-96E3-A50AA5507793}" sibTransId="{A1A2D635-9615-4C4E-8CC2-43405E915766}"/>
    <dgm:cxn modelId="{F30748FF-BAD5-4831-8576-01C9FFC827F5}" srcId="{B2494A0C-451E-4E8B-B01B-46CDE19B78F6}" destId="{8F9F233B-E647-4955-8700-61FC64FCDD4E}" srcOrd="2" destOrd="0" parTransId="{D6AD9DF7-19D7-43B0-AF46-8E05B1DBE1B0}" sibTransId="{3E19A011-5B1B-41BC-B4B2-B890F4B818FF}"/>
    <dgm:cxn modelId="{1BC20428-C9A0-6A44-ADD4-4B3A895E7BE7}" type="presParOf" srcId="{27BD0B11-8C3E-234B-99CA-41E6B4D93F62}" destId="{78434BB4-3546-D44E-BE48-79B6854CF48D}" srcOrd="0" destOrd="0" presId="urn:microsoft.com/office/officeart/2005/8/layout/vList2"/>
    <dgm:cxn modelId="{095DB62B-7947-CD44-8128-E665A2E0190D}" type="presParOf" srcId="{27BD0B11-8C3E-234B-99CA-41E6B4D93F62}" destId="{03AC0482-812A-734F-9AE0-1CABA31936C3}" srcOrd="1" destOrd="0" presId="urn:microsoft.com/office/officeart/2005/8/layout/vList2"/>
    <dgm:cxn modelId="{18E7B56F-333A-BE4F-B930-884DD76595D9}" type="presParOf" srcId="{27BD0B11-8C3E-234B-99CA-41E6B4D93F62}" destId="{62A2AE5F-A894-3343-B79D-1C96053C305A}" srcOrd="2" destOrd="0" presId="urn:microsoft.com/office/officeart/2005/8/layout/vList2"/>
    <dgm:cxn modelId="{270CF860-961D-6543-B0A5-349671AA4228}" type="presParOf" srcId="{27BD0B11-8C3E-234B-99CA-41E6B4D93F62}" destId="{D5642E87-6699-3247-B5D3-2ACC12E7B8F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34BB4-3546-D44E-BE48-79B6854CF48D}">
      <dsp:nvSpPr>
        <dsp:cNvPr id="0" name=""/>
        <dsp:cNvSpPr/>
      </dsp:nvSpPr>
      <dsp:spPr>
        <a:xfrm>
          <a:off x="0" y="72000"/>
          <a:ext cx="54864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The Basics</a:t>
          </a:r>
          <a:endParaRPr lang="en-US" sz="2400" kern="1200"/>
        </a:p>
      </dsp:txBody>
      <dsp:txXfrm>
        <a:off x="28100" y="100100"/>
        <a:ext cx="5430200" cy="519439"/>
      </dsp:txXfrm>
    </dsp:sp>
    <dsp:sp modelId="{03AC0482-812A-734F-9AE0-1CABA31936C3}">
      <dsp:nvSpPr>
        <dsp:cNvPr id="0" name=""/>
        <dsp:cNvSpPr/>
      </dsp:nvSpPr>
      <dsp:spPr>
        <a:xfrm>
          <a:off x="0" y="647639"/>
          <a:ext cx="5486400" cy="1788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193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Arrive prepared and on time; stay for the duration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Remain attentive, thoughtful, and STeLLAful; eliminate interruptions (turn off cell phones, email)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Make room for participation from all (monitor your floor time)</a:t>
          </a:r>
        </a:p>
      </dsp:txBody>
      <dsp:txXfrm>
        <a:off x="0" y="647639"/>
        <a:ext cx="5486400" cy="1788480"/>
      </dsp:txXfrm>
    </dsp:sp>
    <dsp:sp modelId="{62A2AE5F-A894-3343-B79D-1C96053C305A}">
      <dsp:nvSpPr>
        <dsp:cNvPr id="0" name=""/>
        <dsp:cNvSpPr/>
      </dsp:nvSpPr>
      <dsp:spPr>
        <a:xfrm>
          <a:off x="0" y="2436120"/>
          <a:ext cx="54864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The Heart of  STeLLA Lesson Analysis</a:t>
          </a:r>
          <a:endParaRPr lang="en-US" sz="2400" kern="1200"/>
        </a:p>
      </dsp:txBody>
      <dsp:txXfrm>
        <a:off x="28100" y="2464220"/>
        <a:ext cx="5430200" cy="519439"/>
      </dsp:txXfrm>
    </dsp:sp>
    <dsp:sp modelId="{D5642E87-6699-3247-B5D3-2ACC12E7B8F1}">
      <dsp:nvSpPr>
        <dsp:cNvPr id="0" name=""/>
        <dsp:cNvSpPr/>
      </dsp:nvSpPr>
      <dsp:spPr>
        <a:xfrm>
          <a:off x="0" y="3011760"/>
          <a:ext cx="5486400" cy="203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193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Keep the goal in mind: We are analyzing teaching to improve student learning 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Share your ideas, uncertainties, confusions, disagreements, questions—open up time so this can happen!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Expect and ask questions to deepen everyone’s learning—honor needs!</a:t>
          </a:r>
        </a:p>
      </dsp:txBody>
      <dsp:txXfrm>
        <a:off x="0" y="3011760"/>
        <a:ext cx="5486400" cy="2036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42C8F9-F9B8-4EBE-B52F-E0F8ABBF8A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1F17F-2BFE-4197-8716-59C0960EDF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6F84E-CE4B-43DD-AE61-F7C6DB5873D1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38AFF0-EF01-48C4-A978-A0D47692F3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01CEC-A0B4-4636-B2CC-E4057C5372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049A8-3F0A-4826-B51E-33C746CB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5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D5795-B520-4D7F-B577-12DD7429D38A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290B1-5309-497B-A4AF-44912C034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290B1-5309-497B-A4AF-44912C034D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73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sure Day 4 includes a HW assignment to read 1 lesson – jigsaw the lessons among the group. Orient each person to look at the lesson they read for HW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BSCS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1F983-E19E-48FA-8D5D-56F7B3A13BBD}" type="datetime1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3/14/24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STLHS Day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D57AFD-26C1-42A5-8821-D7F00060190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8263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Ask about the ? Strategy in the chart. Teachers may mention 5-8 in addition to F.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Ask where you would expect to see Strategy 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Emphasize Strategy F – how do student ideas get revealed and developed during the activity? (Emphasize all three stages of F)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this is charted earlier along with F, G, and H, refer to this chart as the group lines up in order of assigned lessons.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Less formal than NGT – most of the work is done verbally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290B1-5309-497B-A4AF-44912C034D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50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70F5C6-3BA7-4858-A254-67A9CBC1E07B}" type="slidenum">
              <a:rPr lang="en-US"/>
              <a:pPr/>
              <a:t>15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STLHS: Day 1</a:t>
            </a:r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BSCS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/>
              <a:t>7/17/17</a:t>
            </a:r>
          </a:p>
        </p:txBody>
      </p:sp>
    </p:spTree>
    <p:extLst>
      <p:ext uri="{BB962C8B-B14F-4D97-AF65-F5344CB8AC3E}">
        <p14:creationId xmlns:p14="http://schemas.microsoft.com/office/powerpoint/2010/main" val="1880150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D6761-AFE7-9F4D-B59A-2D4BC90CA7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5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290B1-5309-497B-A4AF-44912C034D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90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465887">
              <a:defRPr/>
            </a:pPr>
            <a:fld id="{E842B386-B601-413B-B6D9-4DF24339D9E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465887">
              <a:defRPr/>
            </a:pPr>
            <a:fld id="{791F6A36-12B1-4AF8-B1F5-C6823970F91E}" type="datetime1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3/14/24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6588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BSCS: STeLLA High School Leadership Institute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defTabSz="46588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Day 1</a:t>
            </a: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3993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B2763-A6E9-4AE2-817C-183BF27EE0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50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290B1-5309-497B-A4AF-44912C034D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50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70F5C6-3BA7-4858-A254-67A9CBC1E07B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STLHS: Day 1</a:t>
            </a:r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BSCS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/>
              <a:t>7/17/17</a:t>
            </a:r>
          </a:p>
        </p:txBody>
      </p:sp>
    </p:spTree>
    <p:extLst>
      <p:ext uri="{BB962C8B-B14F-4D97-AF65-F5344CB8AC3E}">
        <p14:creationId xmlns:p14="http://schemas.microsoft.com/office/powerpoint/2010/main" val="1537439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6C6194-9416-4757-89E7-F4C99357FB7F}" type="slidenum">
              <a:rPr lang="en-US"/>
              <a:pPr/>
              <a:t>7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STLHS Day 2</a:t>
            </a:r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BSCS</a:t>
            </a:r>
          </a:p>
        </p:txBody>
      </p:sp>
    </p:spTree>
    <p:extLst>
      <p:ext uri="{BB962C8B-B14F-4D97-AF65-F5344CB8AC3E}">
        <p14:creationId xmlns:p14="http://schemas.microsoft.com/office/powerpoint/2010/main" val="2118088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 rooms</a:t>
            </a:r>
          </a:p>
          <a:p>
            <a:r>
              <a:rPr lang="en-US" dirty="0" err="1"/>
              <a:t>Jamboard</a:t>
            </a:r>
            <a:endParaRPr lang="en-US" dirty="0"/>
          </a:p>
          <a:p>
            <a:endParaRPr lang="en-US" dirty="0"/>
          </a:p>
          <a:p>
            <a:r>
              <a:rPr lang="en-US" dirty="0"/>
              <a:t>**Slide has been updated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B2763-A6E9-4AE2-817C-183BF27EE0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81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Which stand out to you and why?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B2763-A6E9-4AE2-817C-183BF27EE0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42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SCS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36DFE0E-D9C5-4490-85AB-C9D702D49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</p:spPr>
        <p:txBody>
          <a:bodyPr anchor="b"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16379FD0-ECF3-402F-BEF1-90A2CDD9FD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Day, Month &amp; Date, Year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0BA57B95-60DA-4645-843B-6D892950C8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tabLst>
                <a:tab pos="803275" algn="l"/>
              </a:tabLst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sub-title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883271-3E62-47BA-8291-FE051EBC25AF}"/>
              </a:ext>
            </a:extLst>
          </p:cNvPr>
          <p:cNvCxnSpPr>
            <a:cxnSpLocks/>
          </p:cNvCxnSpPr>
          <p:nvPr userDrawn="1"/>
        </p:nvCxnSpPr>
        <p:spPr>
          <a:xfrm>
            <a:off x="679391" y="1114679"/>
            <a:ext cx="778521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73EC860-FC9D-4C3C-A140-FFD6BD5DA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097306"/>
            <a:ext cx="9144000" cy="540247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300">
                <a:solidFill>
                  <a:schemeClr val="bg1"/>
                </a:solidFill>
                <a:latin typeface="Myriad Pro Light" panose="020B0403030403020204" pitchFamily="34" charset="0"/>
              </a:defRPr>
            </a:lvl1pPr>
            <a:lvl2pPr marL="457200" indent="0">
              <a:buNone/>
              <a:defRPr/>
            </a:lvl2pPr>
          </a:lstStyle>
          <a:p>
            <a:r>
              <a:rPr lang="en-US" dirty="0"/>
              <a:t>Transforming Science Education Through Research-Driven Innovation</a:t>
            </a:r>
          </a:p>
        </p:txBody>
      </p:sp>
    </p:spTree>
    <p:extLst>
      <p:ext uri="{BB962C8B-B14F-4D97-AF65-F5344CB8AC3E}">
        <p14:creationId xmlns:p14="http://schemas.microsoft.com/office/powerpoint/2010/main" val="101652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59A1823-E708-4AEC-8871-031463E3F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59470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Only use for a single line title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3789CC-9A59-45A8-A4E4-F37C98F50DC3}"/>
              </a:ext>
            </a:extLst>
          </p:cNvPr>
          <p:cNvCxnSpPr>
            <a:cxnSpLocks/>
          </p:cNvCxnSpPr>
          <p:nvPr userDrawn="1"/>
        </p:nvCxnSpPr>
        <p:spPr>
          <a:xfrm>
            <a:off x="692937" y="945494"/>
            <a:ext cx="7758130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DC64F0EF-D745-469D-B926-AFDCAB9FB6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87617"/>
            <a:ext cx="7886700" cy="462909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6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600">
                <a:solidFill>
                  <a:srgbClr val="000000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sub title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04892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SCS 1 line - 2 Panel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29D7BAF-07D2-47AC-8A69-347EF10A6F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30"/>
            <a:ext cx="7886700" cy="507439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Only use for a single line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80ACE5E-AE9A-4A05-BF60-D9A4F6A15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87761"/>
            <a:ext cx="3867150" cy="462894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38244AA-71E9-48D2-B54F-9E128E6BC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87761"/>
            <a:ext cx="3867150" cy="462894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+mn-lt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+mn-lt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rgbClr val="000000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32B8D2-1B23-416F-8452-40F7856CB95E}"/>
              </a:ext>
            </a:extLst>
          </p:cNvPr>
          <p:cNvCxnSpPr>
            <a:cxnSpLocks/>
          </p:cNvCxnSpPr>
          <p:nvPr userDrawn="1"/>
        </p:nvCxnSpPr>
        <p:spPr>
          <a:xfrm>
            <a:off x="692937" y="945494"/>
            <a:ext cx="7758130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65575673-42B3-4D2B-A7F2-AA3C0A4075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32" y="6266593"/>
            <a:ext cx="1021034" cy="37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913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5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196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DCAD-C696-4543-9C72-D0A9145795F8}" type="datetime1">
              <a:rPr lang="en-US" smtClean="0"/>
              <a:t>3/14/24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3670-91CB-4325-8070-1E97CCD3E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6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D58B-9BA7-4977-ABCD-C69BDB5B8D11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3670-91CB-4325-8070-1E97CCD3E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13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D58B-9BA7-4977-ABCD-C69BDB5B8D11}" type="datetimeFigureOut">
              <a:rPr lang="en-US" smtClean="0"/>
              <a:t>3/14/24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3670-91CB-4325-8070-1E97CCD3E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6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1064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401359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05040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E5A-31E0-44A6-8365-1C25B1B2659B}" type="datetime1">
              <a:rPr lang="en-US" smtClean="0"/>
              <a:t>3/14/24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3670-91CB-4325-8070-1E97CCD3EA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823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516622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E5A-31E0-44A6-8365-1C25B1B2659B}" type="datetime1">
              <a:rPr lang="en-US" smtClean="0"/>
              <a:t>3/14/24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385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7223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4973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04466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11028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29282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695607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93669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9151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Bod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59A1823-E708-4AEC-8871-031463E3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3789CC-9A59-45A8-A4E4-F37C98F50DC3}"/>
              </a:ext>
            </a:extLst>
          </p:cNvPr>
          <p:cNvCxnSpPr>
            <a:cxnSpLocks/>
          </p:cNvCxnSpPr>
          <p:nvPr userDrawn="1"/>
        </p:nvCxnSpPr>
        <p:spPr>
          <a:xfrm>
            <a:off x="692935" y="945494"/>
            <a:ext cx="7758130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31F6D984-A26D-4FA7-A107-9314A69FE7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6626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006857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435555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858392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51160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77277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1677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41A6AF-592B-0363-14C6-75EADF85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25F78-38D5-9BF8-C7F5-B8753861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FDE4EB-B4A8-5BBA-E9B3-5E745A5B8D88}"/>
              </a:ext>
            </a:extLst>
          </p:cNvPr>
          <p:cNvSpPr/>
          <p:nvPr userDrawn="1"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4C61DC9-DEB2-FEC8-6108-6B6A00D2A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715000"/>
            <a:ext cx="8229600" cy="4572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100" b="0" spc="-75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Presenter contact info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DA8400F-FE9E-8A09-A56C-CFC79BF0DE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228600"/>
            <a:ext cx="8229600" cy="1828800"/>
          </a:xfrm>
        </p:spPr>
        <p:txBody>
          <a:bodyPr>
            <a:noAutofit/>
          </a:bodyPr>
          <a:lstStyle>
            <a:lvl1pPr marL="0" indent="0" algn="ctr">
              <a:buNone/>
              <a:defRPr sz="405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Conclusion (thank you, questions?,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pic>
        <p:nvPicPr>
          <p:cNvPr id="7" name="Picture 6" descr="Graphical user interface, text, application, chat or text message">
            <a:extLst>
              <a:ext uri="{FF2B5EF4-FFF2-40B4-BE49-F238E27FC236}">
                <a16:creationId xmlns:a16="http://schemas.microsoft.com/office/drawing/2014/main" id="{09082D56-4BFE-E60E-BB8E-9D3D2B6E59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32700" y="1556889"/>
            <a:ext cx="6342901" cy="4017272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8C677286-2203-8A89-F2D6-88A71EC0A1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5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Body -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59A1823-E708-4AEC-8871-031463E3F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71824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two line long title </a:t>
            </a:r>
            <a:br>
              <a:rPr lang="en-US" dirty="0"/>
            </a:br>
            <a:r>
              <a:rPr lang="en-US" dirty="0"/>
              <a:t>Click to edit Master two line long title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3789CC-9A59-45A8-A4E4-F37C98F50DC3}"/>
              </a:ext>
            </a:extLst>
          </p:cNvPr>
          <p:cNvCxnSpPr>
            <a:cxnSpLocks/>
          </p:cNvCxnSpPr>
          <p:nvPr userDrawn="1"/>
        </p:nvCxnSpPr>
        <p:spPr>
          <a:xfrm>
            <a:off x="692935" y="1357852"/>
            <a:ext cx="7758130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31F6D984-A26D-4FA7-A107-9314A69FE7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1699972"/>
            <a:ext cx="7886700" cy="42167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627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0CFD-BA4E-4157-9E3C-9AE7B1307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7439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B9427-14FC-4088-9437-022BF6348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87757"/>
            <a:ext cx="3867150" cy="462894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B08BEA-233E-4912-831E-52DD2851F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87757"/>
            <a:ext cx="3867150" cy="462894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2CA0642-08D1-48E1-ACE7-BF8D7C497BE3}"/>
              </a:ext>
            </a:extLst>
          </p:cNvPr>
          <p:cNvCxnSpPr>
            <a:cxnSpLocks/>
          </p:cNvCxnSpPr>
          <p:nvPr userDrawn="1"/>
        </p:nvCxnSpPr>
        <p:spPr>
          <a:xfrm>
            <a:off x="692935" y="945494"/>
            <a:ext cx="7758130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35019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Body -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B9427-14FC-4088-9437-022BF6348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701366"/>
            <a:ext cx="3867150" cy="4215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B08BEA-233E-4912-831E-52DD2851F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01366"/>
            <a:ext cx="3867150" cy="4215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FD95510C-3806-4652-848B-F26519286C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71824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two line long title </a:t>
            </a:r>
            <a:br>
              <a:rPr lang="en-US" dirty="0"/>
            </a:br>
            <a:r>
              <a:rPr lang="en-US" dirty="0"/>
              <a:t>Click to edit Master two line long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52D96B1-6B68-4216-B73C-219B0DEE530B}"/>
              </a:ext>
            </a:extLst>
          </p:cNvPr>
          <p:cNvCxnSpPr>
            <a:cxnSpLocks/>
          </p:cNvCxnSpPr>
          <p:nvPr userDrawn="1"/>
        </p:nvCxnSpPr>
        <p:spPr>
          <a:xfrm>
            <a:off x="692935" y="1357852"/>
            <a:ext cx="7758130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49114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A395-AE3F-4904-B873-9A418376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762BD-39C0-45CE-A1D0-6A67EF796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28A0A1-7693-4753-B7E4-C7EA1B352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3B6B9-35C6-429D-9DE7-2629F70D7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9D4D1-3D40-4EB3-87BE-66DCD06F3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E04186E-A9D1-40C2-936A-05AB197194A9}"/>
              </a:ext>
            </a:extLst>
          </p:cNvPr>
          <p:cNvCxnSpPr>
            <a:cxnSpLocks/>
          </p:cNvCxnSpPr>
          <p:nvPr userDrawn="1"/>
        </p:nvCxnSpPr>
        <p:spPr>
          <a:xfrm>
            <a:off x="692935" y="945494"/>
            <a:ext cx="7758130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63645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 Body -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762BD-39C0-45CE-A1D0-6A67EF796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91354"/>
            <a:ext cx="3868737" cy="4192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28A0A1-7693-4753-B7E4-C7EA1B352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110645"/>
            <a:ext cx="3868737" cy="38146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3B6B9-35C6-429D-9DE7-2629F70D7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91354"/>
            <a:ext cx="3887788" cy="4192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9D4D1-3D40-4EB3-87BE-66DCD06F3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110645"/>
            <a:ext cx="3887788" cy="38146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997AD026-CCCE-4850-A2A6-0A928F3977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71824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two line long title </a:t>
            </a:r>
            <a:br>
              <a:rPr lang="en-US" dirty="0"/>
            </a:br>
            <a:r>
              <a:rPr lang="en-US" dirty="0"/>
              <a:t>Click to edit Master two line long title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C215C3F-0AD1-4BF8-99CB-3FD20CAADF2A}"/>
              </a:ext>
            </a:extLst>
          </p:cNvPr>
          <p:cNvCxnSpPr>
            <a:cxnSpLocks/>
          </p:cNvCxnSpPr>
          <p:nvPr userDrawn="1"/>
        </p:nvCxnSpPr>
        <p:spPr>
          <a:xfrm>
            <a:off x="692935" y="1357852"/>
            <a:ext cx="7758130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10857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59A1823-E708-4AEC-8871-031463E3F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59470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Only use for a single line title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3789CC-9A59-45A8-A4E4-F37C98F50DC3}"/>
              </a:ext>
            </a:extLst>
          </p:cNvPr>
          <p:cNvCxnSpPr>
            <a:cxnSpLocks/>
          </p:cNvCxnSpPr>
          <p:nvPr userDrawn="1"/>
        </p:nvCxnSpPr>
        <p:spPr>
          <a:xfrm>
            <a:off x="692937" y="945494"/>
            <a:ext cx="7758130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DC64F0EF-D745-469D-B926-AFDCAB9FB6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87617"/>
            <a:ext cx="7886700" cy="462909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6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600">
                <a:solidFill>
                  <a:srgbClr val="000000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sub title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8E59F4-BC5E-4F9B-A8BF-F75B8E777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32" y="6266593"/>
            <a:ext cx="1021034" cy="37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4892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03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6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01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92" r:id="rId2"/>
    <p:sldLayoutId id="2147483672" r:id="rId3"/>
    <p:sldLayoutId id="2147483693" r:id="rId4"/>
    <p:sldLayoutId id="2147483673" r:id="rId5"/>
    <p:sldLayoutId id="2147483694" r:id="rId6"/>
    <p:sldLayoutId id="2147483719" r:id="rId7"/>
    <p:sldLayoutId id="2147483697" r:id="rId8"/>
    <p:sldLayoutId id="2147483698" r:id="rId9"/>
    <p:sldLayoutId id="2147483718" r:id="rId10"/>
    <p:sldLayoutId id="2147483699" r:id="rId11"/>
    <p:sldLayoutId id="2147483700" r:id="rId12"/>
    <p:sldLayoutId id="2147483701" r:id="rId13"/>
    <p:sldLayoutId id="2147483720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9AA2EBD-F13F-4025-8D00-293B57F13494}"/>
              </a:ext>
            </a:extLst>
          </p:cNvPr>
          <p:cNvCxnSpPr>
            <a:cxnSpLocks/>
          </p:cNvCxnSpPr>
          <p:nvPr userDrawn="1"/>
        </p:nvCxnSpPr>
        <p:spPr>
          <a:xfrm>
            <a:off x="728770" y="1815435"/>
            <a:ext cx="7734584" cy="0"/>
          </a:xfrm>
          <a:prstGeom prst="line">
            <a:avLst/>
          </a:prstGeom>
          <a:noFill/>
          <a:ln w="19050" cap="flat" cmpd="sng" algn="ctr">
            <a:solidFill>
              <a:srgbClr val="FAAD6D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55300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16017-14D2-AA4A-A4D5-00E73FBB99F7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  <p:sldLayoutId id="2147483742" r:id="rId18"/>
    <p:sldLayoutId id="2147483744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AA5178F-95B7-45C8-934B-7D1F7F5C3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11" y="188557"/>
            <a:ext cx="1643511" cy="45347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80740F2-FAC1-441A-8621-FA33AF7F5A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STeLLA</a:t>
            </a:r>
            <a:r>
              <a:rPr lang="en-US" dirty="0"/>
              <a:t> Scale Up and Sustainability Study (SSUP)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9692197-066A-46A8-A61A-FBE20DC069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91440" tIns="45720" rIns="91440" bIns="45720" anchor="t">
            <a:normAutofit/>
          </a:bodyPr>
          <a:lstStyle/>
          <a:p>
            <a:pPr marL="0" indent="0">
              <a:buNone/>
            </a:pPr>
            <a:r>
              <a:rPr lang="en-US" altLang="en-US" b="1" dirty="0">
                <a:solidFill>
                  <a:schemeClr val="bg1"/>
                </a:solidFill>
                <a:ea typeface="+mj-ea"/>
                <a:cs typeface="+mj-cs"/>
              </a:rPr>
              <a:t>Day 5 </a:t>
            </a:r>
          </a:p>
          <a:p>
            <a:pPr marL="0" indent="0">
              <a:buNone/>
            </a:pPr>
            <a:r>
              <a:rPr lang="en-US" altLang="en-US" b="1" dirty="0">
                <a:solidFill>
                  <a:schemeClr val="bg1"/>
                </a:solidFill>
                <a:ea typeface="+mj-ea"/>
                <a:cs typeface="+mj-cs"/>
              </a:rPr>
              <a:t>Science Teachers Learning From Lesson Analysis</a:t>
            </a:r>
            <a:endParaRPr lang="en-US" b="1" dirty="0">
              <a:solidFill>
                <a:schemeClr val="bg1"/>
              </a:solidFill>
              <a:ea typeface="+mj-ea"/>
              <a:cs typeface="+mj-cs"/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220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0C13F9-684A-42AE-9FAF-A9F3251B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Analysis of Practice: L1_AmyCharles_C1-8</a:t>
            </a:r>
            <a:endParaRPr lang="en-US" sz="3200" dirty="0">
              <a:cs typeface="Calibri"/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63ED1EA0-0C47-4B89-8C46-597EDE434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735810"/>
            <a:ext cx="5486400" cy="4248938"/>
          </a:xfrm>
        </p:spPr>
        <p:txBody>
          <a:bodyPr lIns="91440" tIns="45720" rIns="91440" bIns="4572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alibri"/>
                <a:cs typeface="Calibri"/>
              </a:rPr>
              <a:t>Where in the clip do you see examples of the three stages of Strategy F: Link activities to ideas? </a:t>
            </a:r>
            <a:endParaRPr lang="en-US" dirty="0">
              <a:cs typeface="Calibri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alibri"/>
                <a:cs typeface="Calibri"/>
              </a:rPr>
              <a:t>Setup? During? Follow-up?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i="1" dirty="0">
                <a:latin typeface="Calibri"/>
                <a:cs typeface="Calibri"/>
              </a:rPr>
              <a:t>CLUE: Look back at your lesson plan for lesson 1 as a resource.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 descr="C:\Users\jbintz\AppData\Local\Microsoft\Windows\Temporary Internet Files\Content.IE5\09Y1ZL8Y\MC900383904[1].wmf">
            <a:extLst>
              <a:ext uri="{FF2B5EF4-FFF2-40B4-BE49-F238E27FC236}">
                <a16:creationId xmlns:a16="http://schemas.microsoft.com/office/drawing/2014/main" id="{E83179CE-1F35-48F1-832A-3835719F3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755" y="225947"/>
            <a:ext cx="603190" cy="60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A64AAB-54A4-4EA1-BC2A-A028B81001DF}"/>
              </a:ext>
            </a:extLst>
          </p:cNvPr>
          <p:cNvSpPr txBox="1"/>
          <p:nvPr/>
        </p:nvSpPr>
        <p:spPr>
          <a:xfrm>
            <a:off x="6771954" y="-866"/>
            <a:ext cx="120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 link</a:t>
            </a:r>
          </a:p>
        </p:txBody>
      </p:sp>
    </p:spTree>
    <p:extLst>
      <p:ext uri="{BB962C8B-B14F-4D97-AF65-F5344CB8AC3E}">
        <p14:creationId xmlns:p14="http://schemas.microsoft.com/office/powerpoint/2010/main" val="3798292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0C13F9-684A-42AE-9FAF-A9F3251B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Lesson Analysis Protocol</a:t>
            </a:r>
          </a:p>
        </p:txBody>
      </p:sp>
      <p:pic>
        <p:nvPicPr>
          <p:cNvPr id="4" name="Picture 3" descr="C:\Users\jbintz\AppData\Local\Microsoft\Windows\Temporary Internet Files\Content.IE5\09Y1ZL8Y\MC900383904[1].wmf">
            <a:extLst>
              <a:ext uri="{FF2B5EF4-FFF2-40B4-BE49-F238E27FC236}">
                <a16:creationId xmlns:a16="http://schemas.microsoft.com/office/drawing/2014/main" id="{E83179CE-1F35-48F1-832A-3835719F3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822" y="225943"/>
            <a:ext cx="603190" cy="60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A64AAB-54A4-4EA1-BC2A-A028B81001DF}"/>
              </a:ext>
            </a:extLst>
          </p:cNvPr>
          <p:cNvSpPr txBox="1"/>
          <p:nvPr/>
        </p:nvSpPr>
        <p:spPr>
          <a:xfrm>
            <a:off x="6354147" y="225943"/>
            <a:ext cx="120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 link</a:t>
            </a:r>
          </a:p>
        </p:txBody>
      </p:sp>
      <p:pic>
        <p:nvPicPr>
          <p:cNvPr id="2" name="Picture 2" descr="Table&#10;&#10;Description automatically generated">
            <a:extLst>
              <a:ext uri="{FF2B5EF4-FFF2-40B4-BE49-F238E27FC236}">
                <a16:creationId xmlns:a16="http://schemas.microsoft.com/office/drawing/2014/main" id="{CA85017B-AB50-4164-A7E1-B5AB0BB97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005" y="1068965"/>
            <a:ext cx="6314852" cy="460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88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Lesson Plan Analysis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Note how Strategies F, G, and H are written into the lessons.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Practice telling a coherent story with the science ideas that develop throughout your assigned lesson?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09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E5FFB-FC0C-4F48-B37C-57BE0516E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 the Story…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BEF025-88CE-45EA-BEF2-75A4FD4DD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/>
              <a:t>Example Sentence Stems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Yesterday we learned…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alibri"/>
                <a:cs typeface="Calibri"/>
              </a:rPr>
              <a:t>Today we’ll answer the focus question...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alibri"/>
                <a:cs typeface="Calibri"/>
              </a:rPr>
              <a:t>We’ll figure out the phenomenon/problem...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Today we learned…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Tomorrow we’ll answer…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218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B3EEE6-A9B2-473B-8B7A-1609D3266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for Fall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C421AD-B7B2-4FD7-92E7-42267545E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Check calendars to find a good group time for synchronous work</a:t>
            </a:r>
          </a:p>
          <a:p>
            <a:pPr fontAlgn="base"/>
            <a:r>
              <a:rPr lang="en-US" dirty="0"/>
              <a:t>Identify who will be able to teach a lesson and sign up for filming (Round 1 and Round 2?)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533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9689" y="1123838"/>
            <a:ext cx="2210612" cy="4601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spc="-60" baseline="0" dirty="0">
                <a:latin typeface="+mj-lt"/>
                <a:ea typeface="+mj-ea"/>
                <a:cs typeface="+mj-cs"/>
              </a:rPr>
              <a:t>Day </a:t>
            </a:r>
            <a:r>
              <a:rPr lang="en-US" dirty="0"/>
              <a:t>5</a:t>
            </a:r>
            <a:r>
              <a:rPr lang="en-US" b="1" kern="1200" spc="-60" baseline="0" dirty="0">
                <a:latin typeface="+mj-lt"/>
                <a:ea typeface="+mj-ea"/>
                <a:cs typeface="+mj-cs"/>
              </a:rPr>
              <a:t> Focus Questions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EA490C-12FC-4BE8-8892-FF6054828DC4}"/>
              </a:ext>
            </a:extLst>
          </p:cNvPr>
          <p:cNvSpPr/>
          <p:nvPr/>
        </p:nvSpPr>
        <p:spPr>
          <a:xfrm>
            <a:off x="2752661" y="864109"/>
            <a:ext cx="5486400" cy="512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182880" indent="-182880" defTabSz="914400">
              <a:spcBef>
                <a:spcPts val="1200"/>
              </a:spcBef>
              <a:spcAft>
                <a:spcPts val="9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sz="2800" b="1" dirty="0">
              <a:ea typeface="+mj-ea"/>
              <a:cs typeface="Times New Roman"/>
            </a:endParaRPr>
          </a:p>
          <a:p>
            <a:pPr marL="0" marR="0" lvl="0" indent="0" algn="ctr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r>
              <a:rPr lang="en-US" sz="2800" b="1" dirty="0">
                <a:ea typeface="+mj-ea"/>
                <a:cs typeface="Times New Roman"/>
              </a:rPr>
              <a:t>How can we build coherence within and between lessons to help students craft a storyline of key science ideas? </a:t>
            </a:r>
          </a:p>
          <a:p>
            <a:pPr marL="0" marR="0" lvl="0" indent="0" algn="ctr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r>
              <a:rPr lang="en-US" sz="2800" b="1" dirty="0">
                <a:ea typeface="+mj-ea"/>
                <a:cs typeface="Times New Roman"/>
              </a:rPr>
              <a:t>How could the strategies we’ve learned so far support your planning and enactment of lessons?</a:t>
            </a:r>
          </a:p>
          <a:p>
            <a:pPr marL="233363" defTabSz="685800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</a:pPr>
            <a:endParaRPr lang="en-US" sz="2800" b="1" dirty="0">
              <a:ea typeface="+mj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740514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4AE4E2-BC9A-4618-8A1C-CE4AAAB2C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Synthesize and Summarize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2E0A76-C4E7-4DE7-9958-B62538873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the materials at your disposal to represent the relationships among the </a:t>
            </a:r>
            <a:r>
              <a:rPr lang="en-US" dirty="0" err="1"/>
              <a:t>STeLLA</a:t>
            </a:r>
            <a:r>
              <a:rPr lang="en-US" dirty="0"/>
              <a:t> Approach, Lenses, and Strategies.</a:t>
            </a:r>
          </a:p>
        </p:txBody>
      </p:sp>
    </p:spTree>
    <p:extLst>
      <p:ext uri="{BB962C8B-B14F-4D97-AF65-F5344CB8AC3E}">
        <p14:creationId xmlns:p14="http://schemas.microsoft.com/office/powerpoint/2010/main" val="2539426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E413B0-C051-4F7F-9575-21234C6B8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4313EF-8D34-44AD-8464-B1F08F888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could the strategies we’ve learned so far support your planning and enactment of lessons?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Golden Nugget:</a:t>
            </a:r>
          </a:p>
        </p:txBody>
      </p:sp>
    </p:spTree>
    <p:extLst>
      <p:ext uri="{BB962C8B-B14F-4D97-AF65-F5344CB8AC3E}">
        <p14:creationId xmlns:p14="http://schemas.microsoft.com/office/powerpoint/2010/main" val="2702960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8DBB-EA83-2E4A-CB5E-88298DB2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25160"/>
            <a:ext cx="8229600" cy="4572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99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F7CED-8C78-462B-97F7-6370F1597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</p:spPr>
        <p:txBody>
          <a:bodyPr anchor="ctr">
            <a:normAutofit/>
          </a:bodyPr>
          <a:lstStyle/>
          <a:p>
            <a:r>
              <a:rPr lang="en-US" dirty="0"/>
              <a:t>Day 4 Reflections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9383E18-9249-F640-331E-B1538F107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Add day 4 reflections</a:t>
            </a:r>
          </a:p>
        </p:txBody>
      </p:sp>
    </p:spTree>
    <p:extLst>
      <p:ext uri="{BB962C8B-B14F-4D97-AF65-F5344CB8AC3E}">
        <p14:creationId xmlns:p14="http://schemas.microsoft.com/office/powerpoint/2010/main" val="121641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 spc="-60" baseline="0">
                <a:latin typeface="+mj-lt"/>
                <a:ea typeface="+mj-ea"/>
                <a:cs typeface="+mj-cs"/>
              </a:rPr>
              <a:t>STeLLA Norms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024" y="3337560"/>
            <a:ext cx="2125980" cy="2560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R="0" defTabSz="914400" fontAlgn="auto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Purpose: 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 trust and develop a productive study group for all participants</a:t>
            </a:r>
          </a:p>
        </p:txBody>
      </p:sp>
      <p:graphicFrame>
        <p:nvGraphicFramePr>
          <p:cNvPr id="115717" name="Rectangle 3">
            <a:extLst>
              <a:ext uri="{FF2B5EF4-FFF2-40B4-BE49-F238E27FC236}">
                <a16:creationId xmlns:a16="http://schemas.microsoft.com/office/drawing/2014/main" id="{F8B669F0-CA31-53C8-3472-95AA152031A1}"/>
              </a:ext>
            </a:extLst>
          </p:cNvPr>
          <p:cNvGraphicFramePr/>
          <p:nvPr/>
        </p:nvGraphicFramePr>
        <p:xfrm>
          <a:off x="2900934" y="868680"/>
          <a:ext cx="54864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6644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23D0E9-6AAE-4E81-AE58-E948C3A8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</p:spPr>
        <p:txBody>
          <a:bodyPr anchor="ctr">
            <a:normAutofit/>
          </a:bodyPr>
          <a:lstStyle/>
          <a:p>
            <a:r>
              <a:rPr lang="en-US" dirty="0" err="1"/>
              <a:t>STeLLA</a:t>
            </a:r>
            <a:r>
              <a:rPr lang="en-US" dirty="0"/>
              <a:t> Program Goals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A0401-5C29-424C-B647-EF79339B9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  <a:spcAft>
                <a:spcPts val="1350"/>
              </a:spcAft>
            </a:pPr>
            <a:r>
              <a:rPr lang="en-US" sz="2600"/>
              <a:t>Deepen knowledge of teaching and learning </a:t>
            </a:r>
          </a:p>
          <a:p>
            <a:pPr>
              <a:lnSpc>
                <a:spcPct val="90000"/>
              </a:lnSpc>
              <a:spcBef>
                <a:spcPts val="900"/>
              </a:spcBef>
              <a:spcAft>
                <a:spcPts val="1350"/>
              </a:spcAft>
            </a:pPr>
            <a:r>
              <a:rPr lang="en-US" sz="2600"/>
              <a:t>Increase ability to analyze and reflect on teaching and learning</a:t>
            </a:r>
          </a:p>
          <a:p>
            <a:pPr>
              <a:lnSpc>
                <a:spcPct val="90000"/>
              </a:lnSpc>
              <a:spcBef>
                <a:spcPts val="900"/>
              </a:spcBef>
              <a:spcAft>
                <a:spcPts val="1350"/>
              </a:spcAft>
            </a:pPr>
            <a:r>
              <a:rPr lang="en-US" sz="2600"/>
              <a:t>Increase ability to use content knowledge and knowledge of teaching and learning to transform classroom practice </a:t>
            </a:r>
          </a:p>
          <a:p>
            <a:pPr>
              <a:lnSpc>
                <a:spcPct val="90000"/>
              </a:lnSpc>
              <a:spcBef>
                <a:spcPts val="900"/>
              </a:spcBef>
              <a:spcAft>
                <a:spcPts val="1350"/>
              </a:spcAft>
            </a:pPr>
            <a:r>
              <a:rPr lang="en-US" sz="2600"/>
              <a:t>Deepen teacher content knowledge </a:t>
            </a:r>
          </a:p>
          <a:p>
            <a:pPr>
              <a:lnSpc>
                <a:spcPct val="90000"/>
              </a:lnSpc>
              <a:spcBef>
                <a:spcPts val="900"/>
              </a:spcBef>
              <a:spcAft>
                <a:spcPts val="1350"/>
              </a:spcAft>
            </a:pPr>
            <a:r>
              <a:rPr lang="en-US" sz="2600"/>
              <a:t>Increase student learning in science</a:t>
            </a:r>
          </a:p>
        </p:txBody>
      </p:sp>
    </p:spTree>
    <p:extLst>
      <p:ext uri="{BB962C8B-B14F-4D97-AF65-F5344CB8AC3E}">
        <p14:creationId xmlns:p14="http://schemas.microsoft.com/office/powerpoint/2010/main" val="119572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06BAD-F35E-42E6-BEBA-B8C357A5E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Week-at-a-Glance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7354C9-313A-B3B7-BDAE-32DD07A7D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221802"/>
              </p:ext>
            </p:extLst>
          </p:nvPr>
        </p:nvGraphicFramePr>
        <p:xfrm>
          <a:off x="350042" y="2057842"/>
          <a:ext cx="8443915" cy="417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783">
                  <a:extLst>
                    <a:ext uri="{9D8B030D-6E8A-4147-A177-3AD203B41FA5}">
                      <a16:colId xmlns:a16="http://schemas.microsoft.com/office/drawing/2014/main" val="1426920534"/>
                    </a:ext>
                  </a:extLst>
                </a:gridCol>
                <a:gridCol w="1688783">
                  <a:extLst>
                    <a:ext uri="{9D8B030D-6E8A-4147-A177-3AD203B41FA5}">
                      <a16:colId xmlns:a16="http://schemas.microsoft.com/office/drawing/2014/main" val="2207825688"/>
                    </a:ext>
                  </a:extLst>
                </a:gridCol>
                <a:gridCol w="1688783">
                  <a:extLst>
                    <a:ext uri="{9D8B030D-6E8A-4147-A177-3AD203B41FA5}">
                      <a16:colId xmlns:a16="http://schemas.microsoft.com/office/drawing/2014/main" val="3018311937"/>
                    </a:ext>
                  </a:extLst>
                </a:gridCol>
                <a:gridCol w="1688783">
                  <a:extLst>
                    <a:ext uri="{9D8B030D-6E8A-4147-A177-3AD203B41FA5}">
                      <a16:colId xmlns:a16="http://schemas.microsoft.com/office/drawing/2014/main" val="1483880741"/>
                    </a:ext>
                  </a:extLst>
                </a:gridCol>
                <a:gridCol w="1688783">
                  <a:extLst>
                    <a:ext uri="{9D8B030D-6E8A-4147-A177-3AD203B41FA5}">
                      <a16:colId xmlns:a16="http://schemas.microsoft.com/office/drawing/2014/main" val="2718327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Day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Day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Day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Day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013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Opening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Opening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Opening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Opening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839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Opening</a:t>
                      </a:r>
                    </a:p>
                    <a:p>
                      <a:endParaRPr lang="en-US" sz="1000" b="1" dirty="0"/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/>
                        <a:t>Lesson Analysis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/>
                        <a:t>Purpose &amp; Key Features STL Strategies 1, 2, 3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000" b="1" dirty="0"/>
                        <a:t>Lesson Analysis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/>
                        <a:t>Purposes &amp; Key Features SCSL Strategies A, B, I/STL Strategy 9 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/>
                        <a:t>Lesson Analysis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/>
                        <a:t>Purpose &amp; Key Features SCSL Strategy 6/STL 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/>
                        <a:t>Video Analysis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dirty="0"/>
                        <a:t>Lesson Analysis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/>
                        <a:t>Purpose &amp; Key Features SCSL Strategies F, G, 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/>
                        <a:t>Video Analysis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3306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000" b="1" dirty="0"/>
                        <a:t>Content Deepening through curriculum immersion</a:t>
                      </a:r>
                    </a:p>
                    <a:p>
                      <a:endParaRPr lang="en-US" sz="1000" b="1" dirty="0"/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8518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Content Deepening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/>
                        <a:t>Teacher Set-up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Content deepening through curriculum immersion 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Lesson Analysis: Tell the Story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3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/>
                        <a:t>Lunch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Lunch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Lunch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Lunch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Working Lunch: Prepare for Study Groups 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78110"/>
                  </a:ext>
                </a:extLst>
              </a:tr>
              <a:tr h="513860">
                <a:tc>
                  <a:txBody>
                    <a:bodyPr/>
                    <a:lstStyle/>
                    <a:p>
                      <a:r>
                        <a:rPr lang="en-US" sz="1000" b="1" dirty="0"/>
                        <a:t>Content deepening through curriculum immersion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Content deepening through curriculum immersion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Content deepening through curriculum immersion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Content deepening through curriculum immersion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Synthesize &amp; Summarize: Represent the Lenses  Strategies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988369"/>
                  </a:ext>
                </a:extLst>
              </a:tr>
              <a:tr h="624060">
                <a:tc>
                  <a:txBody>
                    <a:bodyPr/>
                    <a:lstStyle/>
                    <a:p>
                      <a:r>
                        <a:rPr lang="en-US" sz="1000" b="1"/>
                        <a:t>Lesson Analysis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/>
                        <a:t>Purpose &amp; Key Features STL Strategy 4</a:t>
                      </a:r>
                      <a:endParaRPr lang="en-US" sz="1000" b="1" dirty="0"/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Lesson Analysis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/>
                        <a:t>Purpose &amp; Key Features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/>
                        <a:t>STL Strategies 1, 2, 3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Unit Study/Lesson Plan Review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Closing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773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/>
                        <a:t>Closing &amp; HW</a:t>
                      </a:r>
                    </a:p>
                    <a:p>
                      <a:r>
                        <a:rPr lang="en-US" sz="1000" b="1" dirty="0"/>
                        <a:t>STL 1, 2, 3 (read and Z-fold)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Closing &amp; HW</a:t>
                      </a:r>
                    </a:p>
                    <a:p>
                      <a:r>
                        <a:rPr lang="en-US" sz="1000" b="1" dirty="0"/>
                        <a:t>SCSL A, B, I/STL 9 (read &amp; Z-fold) 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Closing &amp; HW</a:t>
                      </a:r>
                    </a:p>
                    <a:p>
                      <a:r>
                        <a:rPr lang="en-US" sz="1000" b="1" dirty="0"/>
                        <a:t>STL 6/SCSL D (read &amp; Z-fold)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Closing &amp; HW</a:t>
                      </a:r>
                    </a:p>
                    <a:p>
                      <a:r>
                        <a:rPr lang="en-US" sz="1000" b="1" dirty="0"/>
                        <a:t>SCSL F, G, H (read &amp; Z-fold)</a:t>
                      </a:r>
                    </a:p>
                    <a:p>
                      <a:r>
                        <a:rPr lang="en-US" sz="1000" b="1" dirty="0"/>
                        <a:t>Study unit &amp; assigned lesson</a:t>
                      </a:r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8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49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9689" y="1123838"/>
            <a:ext cx="2210612" cy="4601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spc="-60" baseline="0" dirty="0">
                <a:latin typeface="+mj-lt"/>
                <a:ea typeface="+mj-ea"/>
                <a:cs typeface="+mj-cs"/>
              </a:rPr>
              <a:t>Day </a:t>
            </a:r>
            <a:r>
              <a:rPr lang="en-US" dirty="0"/>
              <a:t>5</a:t>
            </a:r>
            <a:r>
              <a:rPr lang="en-US" b="1" kern="1200" spc="-60" baseline="0" dirty="0">
                <a:latin typeface="+mj-lt"/>
                <a:ea typeface="+mj-ea"/>
                <a:cs typeface="+mj-cs"/>
              </a:rPr>
              <a:t> Focus Questions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EA490C-12FC-4BE8-8892-FF6054828DC4}"/>
              </a:ext>
            </a:extLst>
          </p:cNvPr>
          <p:cNvSpPr/>
          <p:nvPr/>
        </p:nvSpPr>
        <p:spPr>
          <a:xfrm>
            <a:off x="2752661" y="864109"/>
            <a:ext cx="5486400" cy="512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182880" indent="-182880" defTabSz="914400">
              <a:spcBef>
                <a:spcPts val="1200"/>
              </a:spcBef>
              <a:spcAft>
                <a:spcPts val="9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sz="2800" b="1" dirty="0">
              <a:ea typeface="+mj-ea"/>
              <a:cs typeface="Times New Roman"/>
            </a:endParaRPr>
          </a:p>
          <a:p>
            <a:pPr marL="0" marR="0" lvl="0" indent="0" algn="ctr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r>
              <a:rPr lang="en-US" sz="2800" b="1" dirty="0">
                <a:ea typeface="+mj-ea"/>
                <a:cs typeface="Times New Roman"/>
              </a:rPr>
              <a:t>How can we build coherence within and between lessons to help students craft a storyline of key science ideas? </a:t>
            </a:r>
          </a:p>
          <a:p>
            <a:pPr marL="0" marR="0" lvl="0" indent="0" algn="ctr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r>
              <a:rPr lang="en-US" sz="2800" b="1" dirty="0">
                <a:ea typeface="+mj-ea"/>
                <a:cs typeface="Times New Roman"/>
              </a:rPr>
              <a:t>How could the strategies we’ve learned so far support your planning and enactment of lessons?</a:t>
            </a:r>
          </a:p>
          <a:p>
            <a:pPr marL="233363" defTabSz="685800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</a:pPr>
            <a:endParaRPr lang="en-US" sz="2800" b="1" dirty="0">
              <a:ea typeface="+mj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264891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63;p29">
            <a:extLst>
              <a:ext uri="{FF2B5EF4-FFF2-40B4-BE49-F238E27FC236}">
                <a16:creationId xmlns:a16="http://schemas.microsoft.com/office/drawing/2014/main" id="{7CF2CC55-8728-499C-A9B5-35C9B27C78B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85451" y="187695"/>
            <a:ext cx="4620160" cy="608445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42A942CB-DCA7-4993-630A-D3A7AC3BD977}"/>
              </a:ext>
            </a:extLst>
          </p:cNvPr>
          <p:cNvSpPr txBox="1">
            <a:spLocks noChangeArrowheads="1"/>
          </p:cNvSpPr>
          <p:nvPr/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 spc="-6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STeLLA</a:t>
            </a:r>
            <a:r>
              <a:rPr lang="en-US" dirty="0"/>
              <a:t> Conceptual Framework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3066B-D95B-9BE0-73B7-23E347993BFD}"/>
              </a:ext>
            </a:extLst>
          </p:cNvPr>
          <p:cNvSpPr txBox="1"/>
          <p:nvPr/>
        </p:nvSpPr>
        <p:spPr>
          <a:xfrm>
            <a:off x="5795531" y="4513975"/>
            <a:ext cx="2001583" cy="1211046"/>
          </a:xfrm>
          <a:prstGeom prst="rect">
            <a:avLst/>
          </a:prstGeom>
          <a:solidFill>
            <a:srgbClr val="FFFF00">
              <a:alpha val="16000"/>
            </a:srgbClr>
          </a:solidFill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1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D1E811-6B21-465D-B64D-C43DF231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50" y="1594775"/>
            <a:ext cx="2125980" cy="20381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b="1" kern="1200" spc="-60" baseline="0" dirty="0">
                <a:latin typeface="+mj-lt"/>
                <a:ea typeface="+mj-ea"/>
                <a:cs typeface="+mj-cs"/>
              </a:rPr>
              <a:t>Science Content Storyline Lens Strategies </a:t>
            </a:r>
            <a:br>
              <a:rPr lang="en-US" sz="2400" b="1" kern="1200" spc="-60" baseline="0" dirty="0">
                <a:latin typeface="+mj-lt"/>
                <a:ea typeface="+mj-ea"/>
                <a:cs typeface="+mj-cs"/>
              </a:rPr>
            </a:br>
            <a:r>
              <a:rPr lang="en-US" sz="2400" b="1" kern="1200" spc="-60" baseline="0" dirty="0">
                <a:latin typeface="+mj-lt"/>
                <a:ea typeface="+mj-ea"/>
                <a:cs typeface="+mj-cs"/>
              </a:rPr>
              <a:t>F, G, </a:t>
            </a:r>
            <a:r>
              <a:rPr lang="en-US" sz="2400" dirty="0"/>
              <a:t>&amp; H</a:t>
            </a:r>
            <a:endParaRPr lang="en-US" sz="2400" b="1" kern="1200" spc="-6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76D62D-7338-6AC2-3EED-A4824C1E04F0}"/>
              </a:ext>
            </a:extLst>
          </p:cNvPr>
          <p:cNvSpPr txBox="1"/>
          <p:nvPr/>
        </p:nvSpPr>
        <p:spPr>
          <a:xfrm>
            <a:off x="5558971" y="1594775"/>
            <a:ext cx="3050435" cy="3485570"/>
          </a:xfrm>
          <a:prstGeom prst="rect">
            <a:avLst/>
          </a:prstGeom>
          <a:noFill/>
          <a:ln w="158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Bradley Hand ITC" panose="03070402050302030203" pitchFamily="66" charset="0"/>
              </a:rPr>
              <a:t>SCSL #X</a:t>
            </a:r>
          </a:p>
          <a:p>
            <a:r>
              <a:rPr lang="en-US" b="1" dirty="0">
                <a:latin typeface="Bradley Hand ITC" panose="03070402050302030203" pitchFamily="66" charset="0"/>
              </a:rPr>
              <a:t>Purpose</a:t>
            </a:r>
          </a:p>
          <a:p>
            <a:endParaRPr lang="en-US" b="1" dirty="0">
              <a:latin typeface="Bradley Hand ITC" panose="03070402050302030203" pitchFamily="66" charset="0"/>
            </a:endParaRPr>
          </a:p>
          <a:p>
            <a:endParaRPr lang="en-US" b="1" dirty="0">
              <a:latin typeface="Bradley Hand ITC" panose="03070402050302030203" pitchFamily="66" charset="0"/>
            </a:endParaRPr>
          </a:p>
          <a:p>
            <a:endParaRPr lang="en-US" b="1" dirty="0">
              <a:latin typeface="Bradley Hand ITC" panose="03070402050302030203" pitchFamily="66" charset="0"/>
            </a:endParaRPr>
          </a:p>
          <a:p>
            <a:endParaRPr lang="en-US" b="1" dirty="0">
              <a:latin typeface="Bradley Hand ITC" panose="03070402050302030203" pitchFamily="66" charset="0"/>
            </a:endParaRPr>
          </a:p>
          <a:p>
            <a:r>
              <a:rPr lang="en-US" b="1" dirty="0">
                <a:latin typeface="Bradley Hand ITC" panose="03070402050302030203" pitchFamily="66" charset="0"/>
              </a:rPr>
              <a:t>Key Features</a:t>
            </a:r>
          </a:p>
          <a:p>
            <a:endParaRPr lang="en-US" sz="1350" dirty="0"/>
          </a:p>
          <a:p>
            <a:endParaRPr lang="en-US" sz="1350" dirty="0"/>
          </a:p>
          <a:p>
            <a:endParaRPr lang="en-US" sz="1350" dirty="0"/>
          </a:p>
          <a:p>
            <a:endParaRPr lang="en-US" sz="1350" dirty="0"/>
          </a:p>
          <a:p>
            <a:endParaRPr lang="en-US" sz="1350" dirty="0"/>
          </a:p>
          <a:p>
            <a:endParaRPr lang="en-US" sz="1350" dirty="0"/>
          </a:p>
          <a:p>
            <a:endParaRPr lang="en-US" sz="135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4C686A9-6AFB-100B-4DBC-E826E9DFD11A}"/>
              </a:ext>
            </a:extLst>
          </p:cNvPr>
          <p:cNvSpPr/>
          <p:nvPr/>
        </p:nvSpPr>
        <p:spPr>
          <a:xfrm>
            <a:off x="4482024" y="4904507"/>
            <a:ext cx="1911927" cy="1642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Purpose: WHY it’s important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4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Key Features: WHAT does it look like in the classroom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A2D7D9F0-C4FD-9713-E40B-A1B192CB087A}"/>
              </a:ext>
            </a:extLst>
          </p:cNvPr>
          <p:cNvSpPr txBox="1">
            <a:spLocks/>
          </p:cNvSpPr>
          <p:nvPr/>
        </p:nvSpPr>
        <p:spPr>
          <a:xfrm>
            <a:off x="2831948" y="801292"/>
            <a:ext cx="2606040" cy="435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Complete the chart for your assigned strategy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Review the charts of others for any clarifications or questions.</a:t>
            </a:r>
          </a:p>
        </p:txBody>
      </p:sp>
    </p:spTree>
    <p:extLst>
      <p:ext uri="{BB962C8B-B14F-4D97-AF65-F5344CB8AC3E}">
        <p14:creationId xmlns:p14="http://schemas.microsoft.com/office/powerpoint/2010/main" val="85082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E8529A-0016-4C22-BF56-2AA1FCC90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Analysis: The Basics </a:t>
            </a:r>
            <a:r>
              <a:rPr lang="en-US" sz="2000" dirty="0"/>
              <a:t>(pp. 1-2)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A0FF8A-E834-4DCE-8ACE-6AA0BD0FDDC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866858"/>
            <a:ext cx="3868738" cy="4206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Viewing Basics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47C257-2DF5-4978-BAD0-6CC9242D8482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57200" y="2077201"/>
            <a:ext cx="3868738" cy="4206875"/>
          </a:xfrm>
        </p:spPr>
        <p:txBody>
          <a:bodyPr/>
          <a:lstStyle/>
          <a:p>
            <a:pPr>
              <a:spcAft>
                <a:spcPts val="900"/>
              </a:spcAft>
            </a:pPr>
            <a:r>
              <a:rPr lang="en-US" sz="2000" b="1" dirty="0">
                <a:cs typeface="Calibri" panose="020F0502020204030204" pitchFamily="34" charset="0"/>
              </a:rPr>
              <a:t>Viewing Basic #1: </a:t>
            </a:r>
            <a:r>
              <a:rPr lang="en-US" sz="2000" dirty="0">
                <a:cs typeface="Calibri" panose="020F0502020204030204" pitchFamily="34" charset="0"/>
              </a:rPr>
              <a:t>Look past the trivial, the little things that “bug” you.</a:t>
            </a:r>
          </a:p>
          <a:p>
            <a:pPr>
              <a:spcAft>
                <a:spcPts val="900"/>
              </a:spcAft>
            </a:pPr>
            <a:r>
              <a:rPr lang="en-US" sz="2000" b="1" dirty="0">
                <a:cs typeface="Calibri" panose="020F0502020204030204" pitchFamily="34" charset="0"/>
              </a:rPr>
              <a:t>Viewing Basic #2: </a:t>
            </a:r>
            <a:r>
              <a:rPr lang="en-US" sz="2000" dirty="0">
                <a:cs typeface="Calibri" panose="020F0502020204030204" pitchFamily="34" charset="0"/>
              </a:rPr>
              <a:t>Avoid the “this doesn’t look like my classroom</a:t>
            </a:r>
            <a:r>
              <a:rPr lang="en-US" sz="2000" dirty="0"/>
              <a:t>”</a:t>
            </a:r>
            <a:r>
              <a:rPr lang="en-US" sz="2000" dirty="0">
                <a:cs typeface="Calibri" panose="020F0502020204030204" pitchFamily="34" charset="0"/>
              </a:rPr>
              <a:t> trap.</a:t>
            </a:r>
          </a:p>
          <a:p>
            <a:pPr>
              <a:spcAft>
                <a:spcPts val="900"/>
              </a:spcAft>
            </a:pPr>
            <a:r>
              <a:rPr lang="en-US" sz="2000" b="1" dirty="0">
                <a:cs typeface="Calibri" panose="020F0502020204030204" pitchFamily="34" charset="0"/>
              </a:rPr>
              <a:t>Viewing Basic #3: </a:t>
            </a:r>
            <a:r>
              <a:rPr lang="en-US" sz="2000" dirty="0">
                <a:cs typeface="Calibri" panose="020F0502020204030204" pitchFamily="34" charset="0"/>
              </a:rPr>
              <a:t>Avoid making snap judgments about the teaching or learning in the classroom you are viewing.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E47CA96-AC7D-4BEF-ADDD-9F112CCDC95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51286" y="1866857"/>
            <a:ext cx="3887787" cy="4206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Analysis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0C165-4D2B-43AA-9C9B-A69806FEAD5F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851286" y="2108972"/>
            <a:ext cx="3887787" cy="4206875"/>
          </a:xfrm>
        </p:spPr>
        <p:txBody>
          <a:bodyPr/>
          <a:lstStyle/>
          <a:p>
            <a:pPr>
              <a:spcAft>
                <a:spcPts val="900"/>
              </a:spcAft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Analysis Basic #1: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Focus on student thinking and the science content storyline</a:t>
            </a:r>
          </a:p>
          <a:p>
            <a:pPr>
              <a:spcAft>
                <a:spcPts val="900"/>
              </a:spcAft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Analysis Basic #2: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Look for evidence to support any claims</a:t>
            </a:r>
          </a:p>
          <a:p>
            <a:pPr>
              <a:spcAft>
                <a:spcPts val="900"/>
              </a:spcAft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Analysis Basic #3: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Look more than once</a:t>
            </a:r>
          </a:p>
          <a:p>
            <a:pPr>
              <a:spcAft>
                <a:spcPts val="900"/>
              </a:spcAft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Analysis Basic #4: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alternative explanations and teaching strategies. </a:t>
            </a:r>
          </a:p>
        </p:txBody>
      </p:sp>
    </p:spTree>
    <p:extLst>
      <p:ext uri="{BB962C8B-B14F-4D97-AF65-F5344CB8AC3E}">
        <p14:creationId xmlns:p14="http://schemas.microsoft.com/office/powerpoint/2010/main" val="3423015494"/>
      </p:ext>
    </p:extLst>
  </p:cSld>
  <p:clrMapOvr>
    <a:masterClrMapping/>
  </p:clrMapOvr>
</p:sld>
</file>

<file path=ppt/theme/theme1.xml><?xml version="1.0" encoding="utf-8"?>
<a:theme xmlns:a="http://schemas.openxmlformats.org/drawingml/2006/main" name="BSCS Title">
  <a:themeElements>
    <a:clrScheme name="BSCS colors">
      <a:dk1>
        <a:srgbClr val="273676"/>
      </a:dk1>
      <a:lt1>
        <a:srgbClr val="3184B1"/>
      </a:lt1>
      <a:dk2>
        <a:srgbClr val="FAAD6D"/>
      </a:dk2>
      <a:lt2>
        <a:srgbClr val="A5A4A4"/>
      </a:lt2>
      <a:accent1>
        <a:srgbClr val="000000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CS_2018_PPT_pres_v5.pptx  -  Read-Only" id="{C0E76F63-F73E-47CE-84F5-967EA94C2B41}" vid="{9E7255B4-2B92-4F76-8703-6B4E4620D36F}"/>
    </a:ext>
  </a:extLst>
</a:theme>
</file>

<file path=ppt/theme/theme2.xml><?xml version="1.0" encoding="utf-8"?>
<a:theme xmlns:a="http://schemas.openxmlformats.org/drawingml/2006/main" name="BSCS Body">
  <a:themeElements>
    <a:clrScheme name="BSCS colors">
      <a:dk1>
        <a:srgbClr val="273676"/>
      </a:dk1>
      <a:lt1>
        <a:srgbClr val="3184B1"/>
      </a:lt1>
      <a:dk2>
        <a:srgbClr val="FAAD6D"/>
      </a:dk2>
      <a:lt2>
        <a:srgbClr val="A5A4A4"/>
      </a:lt2>
      <a:accent1>
        <a:srgbClr val="DFE5ED"/>
      </a:accent1>
      <a:accent2>
        <a:srgbClr val="FDF3E7"/>
      </a:accent2>
      <a:accent3>
        <a:srgbClr val="5E3C7C"/>
      </a:accent3>
      <a:accent4>
        <a:srgbClr val="119762"/>
      </a:accent4>
      <a:accent5>
        <a:srgbClr val="AE2526"/>
      </a:accent5>
      <a:accent6>
        <a:srgbClr val="4C4C4C"/>
      </a:accent6>
      <a:hlink>
        <a:srgbClr val="FFFFFF"/>
      </a:hlink>
      <a:folHlink>
        <a:srgbClr val="FFFFFF"/>
      </a:folHlink>
    </a:clrScheme>
    <a:fontScheme name="BSCS font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CS_2018_PPT_pres_v5.pptx  -  Read-Only" id="{C0E76F63-F73E-47CE-84F5-967EA94C2B41}" vid="{3E5B29A9-CD14-46BF-8900-D624E301D9C3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CS_2018_PPT_pres_v5.pptx  -  Read-Only" id="{C0E76F63-F73E-47CE-84F5-967EA94C2B41}" vid="{A883D4CC-59B5-49EF-A359-00F21BA6F5AF}"/>
    </a:ext>
  </a:extLst>
</a:theme>
</file>

<file path=ppt/theme/theme4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cs_PPtemplate_standard" id="{AD7A1742-4957-0F4E-A949-30D5503480A8}" vid="{DB5CE53E-FF41-D246-9008-0DF1BA4A298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BSCS_2018_PPT_pres_v5</Template>
  <TotalTime>5120</TotalTime>
  <Words>1045</Words>
  <Application>Microsoft Macintosh PowerPoint</Application>
  <PresentationFormat>On-screen Show (4:3)</PresentationFormat>
  <Paragraphs>180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Bradley Hand ITC</vt:lpstr>
      <vt:lpstr>Calibri</vt:lpstr>
      <vt:lpstr>Myriad Pro Light</vt:lpstr>
      <vt:lpstr>Times New Roman</vt:lpstr>
      <vt:lpstr>Wingdings 2</vt:lpstr>
      <vt:lpstr>BSCS Title</vt:lpstr>
      <vt:lpstr>BSCS Body</vt:lpstr>
      <vt:lpstr>Custom Design</vt:lpstr>
      <vt:lpstr>Frame</vt:lpstr>
      <vt:lpstr>STeLLA Scale Up and Sustainability Study (SSUP) </vt:lpstr>
      <vt:lpstr>Day 4 Reflections</vt:lpstr>
      <vt:lpstr>STeLLA Norms</vt:lpstr>
      <vt:lpstr>STeLLA Program Goals</vt:lpstr>
      <vt:lpstr>Week-at-a-Glance</vt:lpstr>
      <vt:lpstr>Day 5 Focus Questions</vt:lpstr>
      <vt:lpstr>PowerPoint Presentation</vt:lpstr>
      <vt:lpstr>Science Content Storyline Lens Strategies  F, G, &amp; H</vt:lpstr>
      <vt:lpstr>Lesson Analysis: The Basics (pp. 1-2)</vt:lpstr>
      <vt:lpstr>Analysis of Practice: L1_AmyCharles_C1-8</vt:lpstr>
      <vt:lpstr>Lesson Analysis Protocol</vt:lpstr>
      <vt:lpstr>Lesson Plan Analysis</vt:lpstr>
      <vt:lpstr>Tell the Story…</vt:lpstr>
      <vt:lpstr>Planning for Fall</vt:lpstr>
      <vt:lpstr>Day 5 Focus Questions</vt:lpstr>
      <vt:lpstr>Synthesize and Summarize</vt:lpstr>
      <vt:lpstr>Reflection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STeLLA Scale Up and Sustainability Study (SSUP)</dc:title>
  <dc:creator>Jody Bintz</dc:creator>
  <cp:lastModifiedBy>Belcastro,Amy</cp:lastModifiedBy>
  <cp:revision>156</cp:revision>
  <dcterms:created xsi:type="dcterms:W3CDTF">2020-06-17T13:20:54Z</dcterms:created>
  <dcterms:modified xsi:type="dcterms:W3CDTF">2024-03-14T20:32:50Z</dcterms:modified>
</cp:coreProperties>
</file>