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7" r:id="rId12"/>
    <p:sldId id="275" r:id="rId13"/>
    <p:sldId id="270" r:id="rId14"/>
    <p:sldId id="271" r:id="rId15"/>
    <p:sldId id="27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1794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6BE10857-5C8F-FAF2-3289-DBE4378A4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>
            <a:extLst>
              <a:ext uri="{FF2B5EF4-FFF2-40B4-BE49-F238E27FC236}">
                <a16:creationId xmlns:a16="http://schemas.microsoft.com/office/drawing/2014/main" id="{5E2DCCF6-63A8-654F-CE7F-7740BA4665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>
            <a:extLst>
              <a:ext uri="{FF2B5EF4-FFF2-40B4-BE49-F238E27FC236}">
                <a16:creationId xmlns:a16="http://schemas.microsoft.com/office/drawing/2014/main" id="{D61772FE-1FAF-78D4-E6E1-2E0D67B5AA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8665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89" name="Google Shape;1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Google Shape;19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91" name="Google Shape;191;p3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92" name="Google Shape;192;p3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93" name="Google Shape;193;p3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206" name="Google Shape;20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*Timing should be adjusted for the number of video clips and discussion you plan for participants to have during video analysis.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*Deciding when and how participants chart strategies 5, 7, 8 during the Fall study group sessions should be done with intentionality.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u="sng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 dirty="0"/>
              <a:t>Possible Timing: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Opening – 15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Analysis of Practice - 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     Round 1 – 45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     Round 2 – 30-35 min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"Chart" Strategy 5  - 15 – 20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Closing – 10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0" name="Google Shape;1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22" name="Google Shape;122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23" name="Google Shape;123;p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24" name="Google Shape;124;p1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0" name="Google Shape;1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132" name="Google Shape;132;p1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133" name="Google Shape;133;p1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body" idx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body" idx="2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36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6"/>
          <p:cNvSpPr txBox="1">
            <a:spLocks noGrp="1"/>
          </p:cNvSpPr>
          <p:nvPr>
            <p:ph type="body" idx="3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25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6" name="Google Shape;26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27;p21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70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5 Body">
  <p:cSld name="05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cxnSp>
        <p:nvCxnSpPr>
          <p:cNvPr id="34" name="Google Shape;34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37274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8" name="Google Shape;48;p6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2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3"/>
          <p:cNvSpPr txBox="1">
            <a:spLocks noGrp="1"/>
          </p:cNvSpPr>
          <p:nvPr>
            <p:ph type="subTitle" idx="1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SG # 6: Science Teachers Learning From Lesson Analysis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Grade 5</a:t>
            </a: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48" name="Rectangle 24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Preparing for Video Analysis: </a:t>
            </a: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The Process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9" name="Google Shape;239;p3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Identify</a:t>
            </a:r>
            <a:r>
              <a:rPr lang="en-US">
                <a:sym typeface="Calibri"/>
              </a:rPr>
              <a:t>- to create a shared image of the strategy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Analyze</a:t>
            </a:r>
            <a:r>
              <a:rPr lang="en-US">
                <a:sym typeface="Calibri"/>
              </a:rPr>
              <a:t>- to consider the impact of the strategy on students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Reflect and apply</a:t>
            </a:r>
            <a:r>
              <a:rPr lang="en-US">
                <a:sym typeface="Calibri"/>
              </a:rPr>
              <a:t>- to make the strategy part of our own practice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96BA0CD-834F-85F1-C7DB-2AFB0FA90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392" y="6206344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/>
          <p:cNvGraphicFramePr/>
          <p:nvPr>
            <p:extLst>
              <p:ext uri="{D42A27DB-BD31-4B8C-83A1-F6EECF244321}">
                <p14:modId xmlns:p14="http://schemas.microsoft.com/office/powerpoint/2010/main" val="2174285624"/>
              </p:ext>
            </p:extLst>
          </p:nvPr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84BF6118-C407-B694-6C39-993EDC026D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C01CB36-29D6-105D-2860-CA088B3DB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05385DE4-D9E0-4900-9DFD-85241F65E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>
            <a:extLst>
              <a:ext uri="{FF2B5EF4-FFF2-40B4-BE49-F238E27FC236}">
                <a16:creationId xmlns:a16="http://schemas.microsoft.com/office/drawing/2014/main" id="{A74BCAB2-E165-327D-F047-5AB4D0FEE7D2}"/>
              </a:ext>
            </a:extLst>
          </p:cNvPr>
          <p:cNvGraphicFramePr/>
          <p:nvPr/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>
            <a:extLst>
              <a:ext uri="{FF2B5EF4-FFF2-40B4-BE49-F238E27FC236}">
                <a16:creationId xmlns:a16="http://schemas.microsoft.com/office/drawing/2014/main" id="{2D8F7B45-F2C9-B5E9-60D0-04BFCF3D23BA}"/>
              </a:ext>
            </a:extLst>
          </p:cNvPr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35A7417F-027A-83FC-E186-2975D66628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28C8C34-7566-A501-9823-60C041A67B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5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6 Focus Questions</a:t>
            </a:r>
            <a:endParaRPr dirty="0"/>
          </a:p>
        </p:txBody>
      </p:sp>
      <p:sp>
        <p:nvSpPr>
          <p:cNvPr id="3" name="Google Shape;127;p14">
            <a:extLst>
              <a:ext uri="{FF2B5EF4-FFF2-40B4-BE49-F238E27FC236}">
                <a16:creationId xmlns:a16="http://schemas.microsoft.com/office/drawing/2014/main" id="{AA4AE4F9-4045-54DD-F24E-4DF52573EA67}"/>
              </a:ext>
            </a:extLst>
          </p:cNvPr>
          <p:cNvSpPr/>
          <p:nvPr/>
        </p:nvSpPr>
        <p:spPr>
          <a:xfrm>
            <a:off x="1371600" y="2057400"/>
            <a:ext cx="6584701" cy="417147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lang="en-US"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</a:t>
            </a:r>
            <a:r>
              <a:rPr lang="en-U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STeLLA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-related habits of mind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11" name="Rectangle 21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1" name="Google Shape;201;p12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</a:rPr>
              <a:t>Closing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2" name="Google Shape;202;p12"/>
          <p:cNvSpPr txBox="1">
            <a:spLocks noGrp="1"/>
          </p:cNvSpPr>
          <p:nvPr>
            <p:ph type="body" idx="4294967295"/>
          </p:nvPr>
        </p:nvSpPr>
        <p:spPr>
          <a:xfrm>
            <a:off x="1200564" y="2587426"/>
            <a:ext cx="6737617" cy="324259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In the chat, ​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Consider the STeLLA strategies and our discussion this afternoon.  What are your thoughts/feelings about your learning during today’s session.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 dirty="0"/>
          </a:p>
        </p:txBody>
      </p:sp>
      <p:sp>
        <p:nvSpPr>
          <p:cNvPr id="209" name="Google Shape;209;p13"/>
          <p:cNvSpPr txBox="1">
            <a:spLocks noGrp="1"/>
          </p:cNvSpPr>
          <p:nvPr>
            <p:ph type="body" idx="1"/>
          </p:nvPr>
        </p:nvSpPr>
        <p:spPr>
          <a:xfrm>
            <a:off x="1371600" y="2140966"/>
            <a:ext cx="7015734" cy="357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 lang="en-US" dirty="0"/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626853" y="2057400"/>
            <a:ext cx="7890294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dirty="0">
                <a:sym typeface="Calibri"/>
              </a:rPr>
              <a:t>Share... </a:t>
            </a:r>
            <a:endParaRPr dirty="0">
              <a:sym typeface="Calibri"/>
            </a:endParaRPr>
          </a:p>
          <a:p>
            <a:endParaRPr dirty="0">
              <a:sym typeface="Calibri"/>
            </a:endParaRPr>
          </a:p>
          <a:p>
            <a:r>
              <a:rPr lang="en-US" sz="2800" dirty="0">
                <a:latin typeface="Calibri"/>
                <a:cs typeface="Calibri"/>
              </a:rPr>
              <a:t>Thinking about your day, what are you letting go or “putting on hold” in order to be fully present in today’s session?</a:t>
            </a:r>
          </a:p>
          <a:p>
            <a:endParaRPr dirty="0">
              <a:sym typeface="Calibri"/>
            </a:endParaRPr>
          </a:p>
          <a:p>
            <a:br>
              <a:rPr lang="en-US" dirty="0">
                <a:sym typeface="Calibri"/>
              </a:rPr>
            </a:br>
            <a:r>
              <a:rPr lang="en-US" dirty="0">
                <a:sym typeface="Calibri"/>
              </a:rPr>
              <a:t> </a:t>
            </a:r>
            <a:br>
              <a:rPr lang="en-US" dirty="0">
                <a:sym typeface="Calibri"/>
              </a:rPr>
            </a:br>
            <a:endParaRPr dirty="0"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Agenda</a:t>
            </a:r>
            <a:endParaRPr lang="en-US" sz="36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R="0" lvl="0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Opening </a:t>
            </a:r>
          </a:p>
          <a:p>
            <a:pPr marR="0" lvl="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Analysis of Practice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Round 1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dirty="0">
                <a:sym typeface="Calibri"/>
              </a:rPr>
              <a:t>Round 2</a:t>
            </a:r>
          </a:p>
          <a:p>
            <a:pPr marR="0" lvl="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Closing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0223892-ED0E-C981-11AF-EA6C128FB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457114"/>
            <a:ext cx="1048790" cy="2957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STeLLA Program Goals</a:t>
            </a:r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4294967295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22860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knowledge of teaching and learning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analyze and reflect on teaching and learning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use content knowledge and knowledge of teaching and learning to transform classroom practice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teacher content knowledge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student learning in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STeLLA Norms [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CUSTOMIZE</a:t>
            </a: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]</a:t>
            </a:r>
            <a:endParaRPr lang="en-US" sz="3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Basics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Arrive prepared and on time; stay for the duration.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Remain attentive, thoughtful, and mindful of our community; eliminate interruptions.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Make room for participation from all and monitor your talk time. </a:t>
            </a:r>
          </a:p>
          <a:p>
            <a:pPr marL="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Heart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the goal in mind: We are analyzing teaching to improve student learning.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your ideas, uncertainties, disagreements, and questions.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 and ask questions to deepen everyone’s learning!</a:t>
            </a:r>
          </a:p>
        </p:txBody>
      </p:sp>
      <p:sp>
        <p:nvSpPr>
          <p:cNvPr id="117" name="Google Shape;117;p5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1800" b="0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lang="en-US" sz="24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9F428D7-C515-BD57-A4D6-DB50CAF50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400" y="6172200"/>
            <a:ext cx="1063756" cy="29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6 Focus Questions</a:t>
            </a:r>
            <a:endParaRPr dirty="0"/>
          </a:p>
        </p:txBody>
      </p:sp>
      <p:sp>
        <p:nvSpPr>
          <p:cNvPr id="3" name="Google Shape;127;p14">
            <a:extLst>
              <a:ext uri="{FF2B5EF4-FFF2-40B4-BE49-F238E27FC236}">
                <a16:creationId xmlns:a16="http://schemas.microsoft.com/office/drawing/2014/main" id="{9E186674-AA86-C285-7E17-8F947973382D}"/>
              </a:ext>
            </a:extLst>
          </p:cNvPr>
          <p:cNvSpPr/>
          <p:nvPr/>
        </p:nvSpPr>
        <p:spPr>
          <a:xfrm>
            <a:off x="3200400" y="1143000"/>
            <a:ext cx="5670301" cy="4181564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</a:t>
            </a:r>
            <a:r>
              <a:rPr lang="en-U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STeLLA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-related habits of mind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STeLLA Conceptual Framework</a:t>
            </a:r>
            <a:endParaRPr sz="4500" dirty="0"/>
          </a:p>
        </p:txBody>
      </p:sp>
      <p:pic>
        <p:nvPicPr>
          <p:cNvPr id="136" name="Google Shape;13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5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921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sz="1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A68C602-5258-B9DC-D865-34B459F6E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747" y="6190389"/>
            <a:ext cx="1632899" cy="46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" name="Google Shape;143;p6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3200"/>
            </a:pPr>
            <a:r>
              <a:rPr lang="en-US" sz="3600" b="1" i="0" u="none" strike="noStrike" cap="none" spc="-6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Video Analysis:  Purposes</a:t>
            </a:r>
            <a:endParaRPr lang="en-US" sz="3600" b="0" i="0" u="none" strike="noStrike" cap="none" spc="-60">
              <a:solidFill>
                <a:srgbClr val="FFFFFF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200565" y="2651887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Gain a deeper understanding of the strategies in messy reality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Slow analysis can lead to changes in practice at “full speed”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Practice our focus on what students are saying and thinking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Another way to dig into our ideas about the science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sz="2000" b="0" i="0" u="none" strike="noStrike" cap="none" dirty="0"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FA1436C-5DA5-9BC3-A6EA-44563CDE5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748" y="6206344"/>
            <a:ext cx="1335005" cy="3764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4294967295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4294967295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#1: </a:t>
            </a:r>
            <a:r>
              <a:rPr lang="en-US" sz="2000" dirty="0"/>
              <a:t>Look past the trivial, the little things that “bug” you.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#2: </a:t>
            </a:r>
            <a:r>
              <a:rPr lang="en-US" sz="2000" dirty="0"/>
              <a:t>Avoid the “this doesn’t look like my classroom” trap.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#3: </a:t>
            </a:r>
            <a:r>
              <a:rPr lang="en-US" sz="2000" dirty="0"/>
              <a:t>Avoid making snap judgments about the teaching or learning in the classroom you are viewing. </a:t>
            </a:r>
            <a:endParaRPr dirty="0"/>
          </a:p>
        </p:txBody>
      </p:sp>
      <p:sp>
        <p:nvSpPr>
          <p:cNvPr id="231" name="Google Shape;231;p32"/>
          <p:cNvSpPr txBox="1">
            <a:spLocks noGrp="1"/>
          </p:cNvSpPr>
          <p:nvPr>
            <p:ph type="body" idx="4294967295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4294967295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20879</TotalTime>
  <Words>810</Words>
  <Application>Microsoft Office PowerPoint</Application>
  <PresentationFormat>On-screen Show (4:3)</PresentationFormat>
  <Paragraphs>126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Open Sans</vt:lpstr>
      <vt:lpstr>Open Sans Light</vt:lpstr>
      <vt:lpstr>Wingdings 2</vt:lpstr>
      <vt:lpstr>Frame</vt:lpstr>
      <vt:lpstr>Microsoft Word Document</vt:lpstr>
      <vt:lpstr>STeLLA Scale Up and Sustainability Study (SSUP) </vt:lpstr>
      <vt:lpstr>Opening</vt:lpstr>
      <vt:lpstr>Agenda</vt:lpstr>
      <vt:lpstr>STeLLA Program Goals</vt:lpstr>
      <vt:lpstr>STeLLA Norms [CUSTOMIZE]</vt:lpstr>
      <vt:lpstr>SG # 6 Focus Questions</vt:lpstr>
      <vt:lpstr>STeLLA Conceptual Framework</vt:lpstr>
      <vt:lpstr>PowerPoint Presentation</vt:lpstr>
      <vt:lpstr>Lesson Analysis: The Basics (pp. 1-2)</vt:lpstr>
      <vt:lpstr>   Preparing for Video Analysis:  The Process</vt:lpstr>
      <vt:lpstr>Lesson Analysis Protocol: L#_Name_C#</vt:lpstr>
      <vt:lpstr>Lesson Analysis Protocol: L#_Name_C#</vt:lpstr>
      <vt:lpstr>SG # 6 Focus Questions</vt:lpstr>
      <vt:lpstr>Closing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587</cp:revision>
  <dcterms:created xsi:type="dcterms:W3CDTF">2021-09-15T21:06:18Z</dcterms:created>
  <dcterms:modified xsi:type="dcterms:W3CDTF">2024-11-15T20:16:25Z</dcterms:modified>
</cp:coreProperties>
</file>