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78" r:id="rId8"/>
    <p:sldId id="264" r:id="rId9"/>
    <p:sldId id="274" r:id="rId10"/>
    <p:sldId id="265" r:id="rId11"/>
    <p:sldId id="267" r:id="rId12"/>
    <p:sldId id="275" r:id="rId13"/>
    <p:sldId id="268" r:id="rId14"/>
    <p:sldId id="279" r:id="rId15"/>
    <p:sldId id="280" r:id="rId16"/>
    <p:sldId id="270" r:id="rId17"/>
    <p:sldId id="281" r:id="rId18"/>
    <p:sldId id="271" r:id="rId19"/>
    <p:sldId id="273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CC442-DE53-5730-A6E9-821F8F472A54}" name="Stacey Luce" initials="SL" userId="S::sluce@bscs.org::a19ad6fe-fa41-43b8-8ab0-df1e5af52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026" autoAdjust="0"/>
  </p:normalViewPr>
  <p:slideViewPr>
    <p:cSldViewPr snapToObjects="1">
      <p:cViewPr varScale="1">
        <p:scale>
          <a:sx n="105" d="100"/>
          <a:sy n="105" d="100"/>
        </p:scale>
        <p:origin x="1794" y="108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BE962-1FB3-6B49-8A55-F3E7302325D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D6761-AFE7-9F4D-B59A-2D4BC90C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" name="Google Shape;81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36" name="Google Shape;23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>
          <a:extLst>
            <a:ext uri="{FF2B5EF4-FFF2-40B4-BE49-F238E27FC236}">
              <a16:creationId xmlns:a16="http://schemas.microsoft.com/office/drawing/2014/main" id="{6BE10857-5C8F-FAF2-3289-DBE4378A4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>
            <a:extLst>
              <a:ext uri="{FF2B5EF4-FFF2-40B4-BE49-F238E27FC236}">
                <a16:creationId xmlns:a16="http://schemas.microsoft.com/office/drawing/2014/main" id="{5E2DCCF6-63A8-654F-CE7F-7740BA4665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>
            <a:extLst>
              <a:ext uri="{FF2B5EF4-FFF2-40B4-BE49-F238E27FC236}">
                <a16:creationId xmlns:a16="http://schemas.microsoft.com/office/drawing/2014/main" id="{D61772FE-1FAF-78D4-E6E1-2E0D67B5AA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98665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189" name="Google Shape;189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0" name="Google Shape;19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91" name="Google Shape;191;p3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92" name="Google Shape;192;p3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93" name="Google Shape;193;p3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u="sng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Opening – 15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Analysis of Practice - 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     Round 1 – 45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     Round 2 – 30-35 min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Closing – 10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13" name="Google Shape;113;p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0" name="Google Shape;1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22" name="Google Shape;122;p1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23" name="Google Shape;123;p1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24" name="Google Shape;124;p1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06" name="Google Shape;20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7" name="Google Shape;20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*Move/add the yellow box to highlight which strategies will be focal during the analysis today.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8" name="Google Shape;208;p7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209" name="Google Shape;209;p7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26" name="Google Shape;22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5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1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97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82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59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672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SCS title page">
  <p:cSld name="1_BSCS title pag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6"/>
          <p:cNvSpPr txBox="1">
            <a:spLocks noGrp="1"/>
          </p:cNvSpPr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body" idx="1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body" idx="2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4" name="Google Shape;14;p36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36"/>
          <p:cNvSpPr txBox="1">
            <a:spLocks noGrp="1"/>
          </p:cNvSpPr>
          <p:nvPr>
            <p:ph type="body" idx="3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1251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 Body ">
  <p:cSld name="01 Body 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 txBox="1">
            <a:spLocks noGrp="1"/>
          </p:cNvSpPr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26" name="Google Shape;26;p21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" name="Google Shape;27;p21"/>
          <p:cNvSpPr txBox="1">
            <a:spLocks noGrp="1"/>
          </p:cNvSpPr>
          <p:nvPr>
            <p:ph type="body" idx="1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706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379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5 Body">
  <p:cSld name="05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body" idx="1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2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3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body" idx="4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cxnSp>
        <p:nvCxnSpPr>
          <p:cNvPr id="34" name="Google Shape;34;p22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637274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clusion">
  <p:cSld name="Conclus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sz="21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sz="405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48" name="Google Shape;48;p6" descr="Graphical user interface, text, application, chat or text messag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6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121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 userDrawn="1"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923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9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5" r:id="rId14"/>
    <p:sldLayoutId id="2147483706" r:id="rId15"/>
    <p:sldLayoutId id="2147483707" r:id="rId16"/>
    <p:sldLayoutId id="2147483708" r:id="rId17"/>
    <p:sldLayoutId id="2147483721" r:id="rId18"/>
    <p:sldLayoutId id="2147483722" r:id="rId19"/>
    <p:sldLayoutId id="2147483723" r:id="rId20"/>
    <p:sldLayoutId id="2147483725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3"/>
          <p:cNvSpPr txBox="1">
            <a:spLocks noGrp="1"/>
          </p:cNvSpPr>
          <p:nvPr>
            <p:ph type="subTitle" idx="1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SG #8: Science Teachers Learning From Lesson Analysis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Grade 5</a:t>
            </a: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218181"/>
              <a:buNone/>
            </a:pPr>
            <a:r>
              <a:rPr lang="en-US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Matter</a:t>
            </a: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Rectangle 243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48" name="Rectangle 24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8" name="Google Shape;238;p33"/>
          <p:cNvSpPr txBox="1">
            <a:spLocks noGrp="1"/>
          </p:cNvSpPr>
          <p:nvPr>
            <p:ph type="title"/>
          </p:nvPr>
        </p:nvSpPr>
        <p:spPr>
          <a:xfrm>
            <a:off x="972659" y="583540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pPr marL="0" lvl="0" indent="0">
              <a:spcAft>
                <a:spcPts val="0"/>
              </a:spcAft>
              <a:buClr>
                <a:schemeClr val="dk1"/>
              </a:buClr>
              <a:buSzPts val="3200"/>
            </a:pP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r>
              <a:rPr lang="en-US" sz="3500" dirty="0">
                <a:solidFill>
                  <a:srgbClr val="FFFFFF"/>
                </a:solidFill>
                <a:sym typeface="Calibri"/>
              </a:rPr>
              <a:t>Preparing for Video Analysis: </a:t>
            </a: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r>
              <a:rPr lang="en-US" sz="3500" dirty="0">
                <a:solidFill>
                  <a:srgbClr val="FFFFFF"/>
                </a:solidFill>
                <a:sym typeface="Calibri"/>
              </a:rPr>
              <a:t>The Process</a:t>
            </a:r>
            <a:endParaRPr lang="en-US" sz="3500" dirty="0">
              <a:solidFill>
                <a:srgbClr val="FFFFFF"/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9" name="Google Shape;239;p33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Identify</a:t>
            </a:r>
            <a:r>
              <a:rPr lang="en-US">
                <a:sym typeface="Calibri"/>
              </a:rPr>
              <a:t>- to create a shared image of the strategy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Analyze</a:t>
            </a:r>
            <a:r>
              <a:rPr lang="en-US">
                <a:sym typeface="Calibri"/>
              </a:rPr>
              <a:t>- to consider the impact of the strategy on students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Reflect and apply</a:t>
            </a:r>
            <a:r>
              <a:rPr lang="en-US">
                <a:sym typeface="Calibri"/>
              </a:rPr>
              <a:t>- to make the strategy part of our own practice</a:t>
            </a: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96BA0CD-834F-85F1-C7DB-2AFB0FA90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8392" y="6206344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/>
          <p:cNvGraphicFramePr/>
          <p:nvPr>
            <p:extLst>
              <p:ext uri="{D42A27DB-BD31-4B8C-83A1-F6EECF244321}">
                <p14:modId xmlns:p14="http://schemas.microsoft.com/office/powerpoint/2010/main" val="2174285624"/>
              </p:ext>
            </p:extLst>
          </p:nvPr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84BF6118-C407-B694-6C39-993EDC026D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C01CB36-29D6-105D-2860-CA088B3DB6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05385DE4-D9E0-4900-9DFD-85241F65E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>
            <a:extLst>
              <a:ext uri="{FF2B5EF4-FFF2-40B4-BE49-F238E27FC236}">
                <a16:creationId xmlns:a16="http://schemas.microsoft.com/office/drawing/2014/main" id="{A74BCAB2-E165-327D-F047-5AB4D0FEE7D2}"/>
              </a:ext>
            </a:extLst>
          </p:cNvPr>
          <p:cNvGraphicFramePr/>
          <p:nvPr/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>
            <a:extLst>
              <a:ext uri="{FF2B5EF4-FFF2-40B4-BE49-F238E27FC236}">
                <a16:creationId xmlns:a16="http://schemas.microsoft.com/office/drawing/2014/main" id="{2D8F7B45-F2C9-B5E9-60D0-04BFCF3D23BA}"/>
              </a:ext>
            </a:extLst>
          </p:cNvPr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35A7417F-027A-83FC-E186-2975D66628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28C8C34-7566-A501-9823-60C041A67B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5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3"/>
          <p:cNvSpPr txBox="1">
            <a:spLocks noGrp="1"/>
          </p:cNvSpPr>
          <p:nvPr>
            <p:ph type="title"/>
          </p:nvPr>
        </p:nvSpPr>
        <p:spPr>
          <a:xfrm>
            <a:off x="1188720" y="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 dirty="0"/>
              <a:t>Analysis of Student Work</a:t>
            </a:r>
            <a:endParaRPr sz="4500" dirty="0"/>
          </a:p>
        </p:txBody>
      </p:sp>
      <p:sp>
        <p:nvSpPr>
          <p:cNvPr id="258" name="Google Shape;258;p13"/>
          <p:cNvSpPr txBox="1">
            <a:spLocks noGrp="1"/>
          </p:cNvSpPr>
          <p:nvPr>
            <p:ph type="body" idx="1"/>
          </p:nvPr>
        </p:nvSpPr>
        <p:spPr>
          <a:xfrm>
            <a:off x="1289304" y="20574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Individually, examine the student work samples and FACs on the Jamboard.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Where do you see evidence of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growth in understanding of science ideas and ability to engage in science and engineering practices and crosscutting concepts?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struggles or common student ideas?</a:t>
            </a:r>
            <a:endParaRPr dirty="0"/>
          </a:p>
          <a:p>
            <a:pPr marL="228600" lvl="0" indent="-76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Be prepared to share patterns in your observations with your small group.</a:t>
            </a:r>
            <a:endParaRPr dirty="0"/>
          </a:p>
        </p:txBody>
      </p:sp>
      <p:pic>
        <p:nvPicPr>
          <p:cNvPr id="259" name="Google Shape;25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8625" y="6350532"/>
            <a:ext cx="400050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p13"/>
          <p:cNvSpPr txBox="1"/>
          <p:nvPr/>
        </p:nvSpPr>
        <p:spPr>
          <a:xfrm>
            <a:off x="733425" y="6352419"/>
            <a:ext cx="136207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Link to Jamboard</a:t>
            </a:r>
            <a:endParaRPr sz="12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ACD7E2F-E84C-ACC4-A8A2-19442C516C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4"/>
          <p:cNvSpPr txBox="1">
            <a:spLocks noGrp="1"/>
          </p:cNvSpPr>
          <p:nvPr>
            <p:ph type="title"/>
          </p:nvPr>
        </p:nvSpPr>
        <p:spPr>
          <a:xfrm>
            <a:off x="1371600" y="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 dirty="0"/>
              <a:t>Analysis of Student Work</a:t>
            </a:r>
            <a:endParaRPr sz="4500" dirty="0"/>
          </a:p>
        </p:txBody>
      </p:sp>
      <p:sp>
        <p:nvSpPr>
          <p:cNvPr id="266" name="Google Shape;266;p14"/>
          <p:cNvSpPr txBox="1">
            <a:spLocks noGrp="1"/>
          </p:cNvSpPr>
          <p:nvPr>
            <p:ph type="body" idx="1"/>
          </p:nvPr>
        </p:nvSpPr>
        <p:spPr>
          <a:xfrm>
            <a:off x="1307592" y="20574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In your small group, share patterns in your observations.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Use the Jamboard to identify evidence of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growth in understanding of science ideas and ability to engage in science and engineering practices and crosscutting concepts?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/>
              <a:t>struggles or common student ideas?</a:t>
            </a:r>
            <a:endParaRPr dirty="0"/>
          </a:p>
          <a:p>
            <a:pPr marL="228600" lvl="0" indent="-76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Be prepared to share your ideas with the whole group.</a:t>
            </a:r>
            <a:endParaRPr dirty="0"/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3726F24-7835-0DD8-D70D-8D361E1087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 dirty="0"/>
              <a:t>Analysis of Student Work</a:t>
            </a:r>
            <a:endParaRPr sz="4500" dirty="0"/>
          </a:p>
        </p:txBody>
      </p:sp>
      <p:sp>
        <p:nvSpPr>
          <p:cNvPr id="272" name="Google Shape;272;p15"/>
          <p:cNvSpPr txBox="1">
            <a:spLocks noGrp="1"/>
          </p:cNvSpPr>
          <p:nvPr>
            <p:ph type="body" idx="1"/>
          </p:nvPr>
        </p:nvSpPr>
        <p:spPr>
          <a:xfrm>
            <a:off x="1371600" y="20574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How do you now look at student work using a STeLLA lens?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lang="en-US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What do you want to remember for your teaching going forward?</a:t>
            </a:r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CCDA287-DAB7-DF68-FB8B-CDD57F1215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#8 Focus Questions</a:t>
            </a:r>
            <a:endParaRPr dirty="0"/>
          </a:p>
        </p:txBody>
      </p:sp>
      <p:sp>
        <p:nvSpPr>
          <p:cNvPr id="3" name="Google Shape;280;p16">
            <a:extLst>
              <a:ext uri="{FF2B5EF4-FFF2-40B4-BE49-F238E27FC236}">
                <a16:creationId xmlns:a16="http://schemas.microsoft.com/office/drawing/2014/main" id="{82800E6A-1A9B-D95D-5524-125D187EA8D0}"/>
              </a:ext>
            </a:extLst>
          </p:cNvPr>
          <p:cNvSpPr/>
          <p:nvPr/>
        </p:nvSpPr>
        <p:spPr>
          <a:xfrm>
            <a:off x="1041149" y="2057401"/>
            <a:ext cx="7061701" cy="41148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lang="en-US" sz="2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STeLLA-related habits of mind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you taking with you from this professional learning experience?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21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Rectangle 305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310" name="Rectangle 309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85" name="Google Shape;285;p17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Reflection &amp; Celebration</a:t>
            </a: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86" name="Google Shape;286;p17"/>
          <p:cNvSpPr txBox="1">
            <a:spLocks noGrp="1"/>
          </p:cNvSpPr>
          <p:nvPr>
            <p:ph type="body" idx="1"/>
          </p:nvPr>
        </p:nvSpPr>
        <p:spPr>
          <a:xfrm>
            <a:off x="1200564" y="2663813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 lnSpcReduction="10000"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</a:pPr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Pick one of the following prompts and capture your thoughts. Be prepared to share. </a:t>
            </a:r>
            <a:endParaRPr lang="en-US" sz="1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18288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Compare yourself as a teacher BEFORE this course to who you are as a teacher NOW. Are there differences? If so, what are those differences?</a:t>
            </a:r>
          </a:p>
          <a:p>
            <a:pPr marL="228600" lvl="0" indent="-18288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Describe a moment in your classroom that you feel captures something significant you learned from STeLLA.</a:t>
            </a:r>
          </a:p>
          <a:p>
            <a:pPr marL="228600" lvl="0" indent="-18288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do you hope your STeLLA experience will impact your science teaching moving forward?</a:t>
            </a:r>
          </a:p>
          <a:p>
            <a:pPr marL="228600" lvl="0" indent="-18288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is it that you want to celebrate and hold close in your teaching next week, next year, and 10 years from now.</a:t>
            </a:r>
          </a:p>
          <a:p>
            <a:pPr marL="228600" lvl="0" indent="-18288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Reflect on moments when you struggled learning or using the STeLLA strategies.</a:t>
            </a:r>
          </a:p>
          <a:p>
            <a:pPr marL="228600" lvl="0" indent="-18288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Reflect on any  “Aha!” moments you may have had during your STeLLA experience. </a:t>
            </a:r>
          </a:p>
          <a:p>
            <a:pPr marL="0" lvl="0" indent="-18288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endParaRPr lang="en-US" sz="1500" dirty="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06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11" name="Rectangle 210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1" name="Google Shape;201;p12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</a:rPr>
              <a:t>Closing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2" name="Google Shape;202;p12"/>
          <p:cNvSpPr txBox="1">
            <a:spLocks noGrp="1"/>
          </p:cNvSpPr>
          <p:nvPr>
            <p:ph type="body" idx="4294967295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31B3B"/>
              </a:buClr>
              <a:buSzPts val="2400"/>
              <a:buNone/>
            </a:pPr>
            <a:r>
              <a:rPr lang="en-US" dirty="0">
                <a:solidFill>
                  <a:srgbClr val="131B3B"/>
                </a:solidFill>
                <a:latin typeface="Calibri"/>
                <a:ea typeface="Calibri"/>
                <a:cs typeface="Calibri"/>
                <a:sym typeface="Calibri"/>
              </a:rPr>
              <a:t>What have you learned from teaching our fall unit and study group sessions that you want to remember for our spring unit?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4000" spc="-100" dirty="0">
                <a:latin typeface="+mj-lt"/>
                <a:ea typeface="+mj-ea"/>
                <a:cs typeface="+mj-cs"/>
              </a:rPr>
              <a:t>Celebration and Gratitude</a:t>
            </a:r>
          </a:p>
        </p:txBody>
      </p:sp>
      <p:sp>
        <p:nvSpPr>
          <p:cNvPr id="292" name="Google Shape;292;p18"/>
          <p:cNvSpPr txBox="1">
            <a:spLocks noGrp="1"/>
          </p:cNvSpPr>
          <p:nvPr>
            <p:ph type="body" idx="4294967295"/>
          </p:nvPr>
        </p:nvSpPr>
        <p:spPr>
          <a:xfrm>
            <a:off x="457200" y="2057400"/>
            <a:ext cx="7315200" cy="3200400"/>
          </a:xfrm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 marL="0" lvl="0" indent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</a:pPr>
            <a:r>
              <a:rPr lang="en-US" sz="28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XXX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626853" y="2057400"/>
            <a:ext cx="7890294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en-US"/>
            </a:defPPr>
            <a:lvl1pPr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en-US" dirty="0">
                <a:sym typeface="Calibri"/>
              </a:rPr>
              <a:t>XXX</a:t>
            </a:r>
            <a:endParaRPr lang="en-US" dirty="0"/>
          </a:p>
          <a:p>
            <a:endParaRPr dirty="0">
              <a:sym typeface="Calibri"/>
            </a:endParaRPr>
          </a:p>
          <a:p>
            <a:br>
              <a:rPr lang="en-US" dirty="0">
                <a:sym typeface="Calibri"/>
              </a:rPr>
            </a:br>
            <a:r>
              <a:rPr lang="en-US" dirty="0">
                <a:sym typeface="Calibri"/>
              </a:rPr>
              <a:t> </a:t>
            </a:r>
            <a:br>
              <a:rPr lang="en-US" dirty="0">
                <a:sym typeface="Calibri"/>
              </a:rPr>
            </a:br>
            <a:endParaRPr dirty="0"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08" name="Rectangle 10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8" name="Google Shape;98;p3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Agenda</a:t>
            </a:r>
            <a:endParaRPr lang="en-US" sz="36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9" name="Google Shape;99;p3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Opening 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Analysis of Practice</a:t>
            </a:r>
          </a:p>
          <a:p>
            <a:pPr lvl="1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Round 1</a:t>
            </a:r>
          </a:p>
          <a:p>
            <a:pPr lvl="1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olidFill>
                  <a:srgbClr val="FF0000"/>
                </a:solidFill>
                <a:sym typeface="Calibri"/>
              </a:rPr>
              <a:t>Round 2</a:t>
            </a:r>
          </a:p>
          <a:p>
            <a:pPr marR="0" lvl="1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dirty="0">
                <a:solidFill>
                  <a:srgbClr val="FF0000"/>
                </a:solidFill>
                <a:sym typeface="Calibri"/>
              </a:rPr>
              <a:t>FAC &amp; Student Learning Artifacts</a:t>
            </a:r>
            <a:endParaRPr lang="en-US" dirty="0">
              <a:solidFill>
                <a:srgbClr val="FF0000"/>
              </a:solidFill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Closing</a:t>
            </a: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0223892-ED0E-C981-11AF-EA6C128FB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6457114"/>
            <a:ext cx="1048790" cy="2957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STeLLA Program Goals</a:t>
            </a:r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4294967295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pPr marL="22860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knowledge of teaching and learning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analyze and reflect on teaching and learning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use content knowledge and knowledge of teaching and learning to transform classroom practice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teacher content knowledge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student learning in science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26" name="Rectangle 125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STeLLA Norms [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CUSTOMIZE</a:t>
            </a: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]</a:t>
            </a:r>
            <a:endParaRPr lang="en-US" sz="36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6" name="Google Shape;116;p5"/>
          <p:cNvSpPr txBox="1">
            <a:spLocks noGrp="1"/>
          </p:cNvSpPr>
          <p:nvPr>
            <p:ph type="body" idx="1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Basics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Arrive prepared and on time; stay for the duration.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Remain attentive, thoughtful, and mindful of our community; eliminate interruptions.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Make room for participation from all and monitor your talk time. </a:t>
            </a:r>
          </a:p>
          <a:p>
            <a:pPr marL="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Heart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Keep the goal in mind: We are analyzing teaching to improve student learning.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 your ideas, uncertainties, disagreements, and questions.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 and ask questions to deepen everyone’s learning!</a:t>
            </a:r>
          </a:p>
        </p:txBody>
      </p:sp>
      <p:sp>
        <p:nvSpPr>
          <p:cNvPr id="117" name="Google Shape;117;p5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1800" b="0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lang="en-US" sz="2400" b="0" i="0" u="none" strike="noStrike" cap="non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9F428D7-C515-BD57-A4D6-DB50CAF50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400" y="6172200"/>
            <a:ext cx="1063756" cy="299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#8 Focus Questions</a:t>
            </a:r>
            <a:endParaRPr dirty="0"/>
          </a:p>
        </p:txBody>
      </p:sp>
      <p:sp>
        <p:nvSpPr>
          <p:cNvPr id="3" name="Google Shape;204;p6">
            <a:extLst>
              <a:ext uri="{FF2B5EF4-FFF2-40B4-BE49-F238E27FC236}">
                <a16:creationId xmlns:a16="http://schemas.microsoft.com/office/drawing/2014/main" id="{938599DA-44F0-EEE0-BE88-A39115425694}"/>
              </a:ext>
            </a:extLst>
          </p:cNvPr>
          <p:cNvSpPr/>
          <p:nvPr/>
        </p:nvSpPr>
        <p:spPr>
          <a:xfrm>
            <a:off x="2743199" y="1242035"/>
            <a:ext cx="6211111" cy="4464698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lang="en-US" sz="2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STeLLA-related habits of mind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you taking with you from this professional learning experience?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21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7"/>
          <p:cNvSpPr/>
          <p:nvPr/>
        </p:nvSpPr>
        <p:spPr>
          <a:xfrm>
            <a:off x="2327005" y="3278185"/>
            <a:ext cx="1780673" cy="1855136"/>
          </a:xfrm>
          <a:prstGeom prst="rect">
            <a:avLst/>
          </a:prstGeom>
          <a:solidFill>
            <a:srgbClr val="FFFF00">
              <a:alpha val="24705"/>
            </a:srgbClr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4" name="Google Shape;214;p7"/>
          <p:cNvSpPr/>
          <p:nvPr/>
        </p:nvSpPr>
        <p:spPr>
          <a:xfrm>
            <a:off x="4244519" y="4778655"/>
            <a:ext cx="1780673" cy="354549"/>
          </a:xfrm>
          <a:prstGeom prst="rect">
            <a:avLst/>
          </a:prstGeom>
          <a:solidFill>
            <a:srgbClr val="FFFF00">
              <a:alpha val="24705"/>
            </a:srgbClr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5" name="Google Shape;215;p7"/>
          <p:cNvSpPr txBox="1"/>
          <p:nvPr/>
        </p:nvSpPr>
        <p:spPr>
          <a:xfrm rot="-1767147">
            <a:off x="6337303" y="2600820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sz="18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35;p15">
            <a:extLst>
              <a:ext uri="{FF2B5EF4-FFF2-40B4-BE49-F238E27FC236}">
                <a16:creationId xmlns:a16="http://schemas.microsoft.com/office/drawing/2014/main" id="{02979A7C-EF6A-E82C-D46A-78682350C035}"/>
              </a:ext>
            </a:extLst>
          </p:cNvPr>
          <p:cNvSpPr txBox="1">
            <a:spLocks/>
          </p:cNvSpPr>
          <p:nvPr/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 spc="-1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/>
              <a:t>STeLLA Conceptual Framework</a:t>
            </a:r>
            <a:endParaRPr lang="en-US" sz="4500" dirty="0"/>
          </a:p>
        </p:txBody>
      </p:sp>
      <p:pic>
        <p:nvPicPr>
          <p:cNvPr id="7" name="Picture 6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0F88826C-34B6-2B54-D805-8059E622C6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2400" y="6311645"/>
            <a:ext cx="1063756" cy="299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14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53" name="Rectangle 15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3" name="Google Shape;143;p6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ts val="3200"/>
            </a:pPr>
            <a:r>
              <a:rPr lang="en-US" sz="3600" b="1" i="0" u="none" strike="noStrike" cap="none" spc="-6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Video Analysis:  Purposes</a:t>
            </a:r>
            <a:endParaRPr lang="en-US" sz="3600" b="0" i="0" u="none" strike="noStrike" cap="none" spc="-60">
              <a:solidFill>
                <a:srgbClr val="FFFFFF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4" name="Google Shape;144;p6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Gain a deeper understanding of the strategies in messy reality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Slow analysis can lead to changes in practice at “full speed”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Practice our focus on what students are saying and thinking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Another way to dig into our ideas about the science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sz="2000" b="0" i="0" u="none" strike="noStrike" cap="none" dirty="0">
              <a:sym typeface="Calibri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0FA1436C-5DA5-9BC3-A6EA-44563CDE5E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7748" y="6206344"/>
            <a:ext cx="1335005" cy="37643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/>
          <p:cNvSpPr txBox="1">
            <a:spLocks noGrp="1"/>
          </p:cNvSpPr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29" name="Google Shape;229;p32"/>
          <p:cNvSpPr txBox="1">
            <a:spLocks noGrp="1"/>
          </p:cNvSpPr>
          <p:nvPr>
            <p:ph type="body" idx="4294967295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30" name="Google Shape;230;p32"/>
          <p:cNvSpPr txBox="1">
            <a:spLocks noGrp="1"/>
          </p:cNvSpPr>
          <p:nvPr>
            <p:ph type="body" idx="4294967295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#1: </a:t>
            </a:r>
            <a:r>
              <a:rPr lang="en-US" sz="2000" dirty="0"/>
              <a:t>Look past the trivial, the little things that “bug” you.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#2: </a:t>
            </a:r>
            <a:r>
              <a:rPr lang="en-US" sz="2000" dirty="0"/>
              <a:t>Avoid the “this doesn’t look like my classroom” trap.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#3: </a:t>
            </a:r>
            <a:r>
              <a:rPr lang="en-US" sz="2000" dirty="0"/>
              <a:t>Avoid making snap judgments about the teaching or learning in the classroom you are viewing. </a:t>
            </a:r>
            <a:endParaRPr dirty="0"/>
          </a:p>
        </p:txBody>
      </p:sp>
      <p:sp>
        <p:nvSpPr>
          <p:cNvPr id="231" name="Google Shape;231;p32"/>
          <p:cNvSpPr txBox="1">
            <a:spLocks noGrp="1"/>
          </p:cNvSpPr>
          <p:nvPr>
            <p:ph type="body" idx="4294967295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32" name="Google Shape;232;p32"/>
          <p:cNvSpPr txBox="1">
            <a:spLocks noGrp="1"/>
          </p:cNvSpPr>
          <p:nvPr>
            <p:ph type="body" idx="4294967295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20848</TotalTime>
  <Words>1039</Words>
  <Application>Microsoft Office PowerPoint</Application>
  <PresentationFormat>On-screen Show (4:3)</PresentationFormat>
  <Paragraphs>146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Open Sans</vt:lpstr>
      <vt:lpstr>Open Sans Light</vt:lpstr>
      <vt:lpstr>Wingdings 2</vt:lpstr>
      <vt:lpstr>Frame</vt:lpstr>
      <vt:lpstr>Microsoft Word Document</vt:lpstr>
      <vt:lpstr>STeLLA Scale Up and Sustainability Study (SSUP) </vt:lpstr>
      <vt:lpstr>Opening</vt:lpstr>
      <vt:lpstr>Agenda</vt:lpstr>
      <vt:lpstr>STeLLA Program Goals</vt:lpstr>
      <vt:lpstr>STeLLA Norms [CUSTOMIZE]</vt:lpstr>
      <vt:lpstr>SG #8 Focus Questions</vt:lpstr>
      <vt:lpstr>PowerPoint Presentation</vt:lpstr>
      <vt:lpstr>PowerPoint Presentation</vt:lpstr>
      <vt:lpstr>Lesson Analysis: The Basics (pp. 1-2)</vt:lpstr>
      <vt:lpstr>   Preparing for Video Analysis:  The Process</vt:lpstr>
      <vt:lpstr>Lesson Analysis Protocol: L#_Name_C#</vt:lpstr>
      <vt:lpstr>Lesson Analysis Protocol: L#_Name_C#</vt:lpstr>
      <vt:lpstr>Analysis of Student Work</vt:lpstr>
      <vt:lpstr>Analysis of Student Work</vt:lpstr>
      <vt:lpstr>Analysis of Student Work</vt:lpstr>
      <vt:lpstr>SG #8 Focus Questions</vt:lpstr>
      <vt:lpstr>Reflection &amp; Celebration</vt:lpstr>
      <vt:lpstr>Closing</vt:lpstr>
      <vt:lpstr>Celebration and Gratitude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education needs to move beyond Mendel to combat white supremacy</dc:title>
  <dc:creator>Brian Donovan</dc:creator>
  <cp:lastModifiedBy>Ashley Whitaker</cp:lastModifiedBy>
  <cp:revision>584</cp:revision>
  <dcterms:created xsi:type="dcterms:W3CDTF">2021-09-15T21:06:18Z</dcterms:created>
  <dcterms:modified xsi:type="dcterms:W3CDTF">2024-11-15T20:35:34Z</dcterms:modified>
</cp:coreProperties>
</file>