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24"/>
  </p:notesMasterIdLst>
  <p:sldIdLst>
    <p:sldId id="260" r:id="rId2"/>
    <p:sldId id="365" r:id="rId3"/>
    <p:sldId id="302" r:id="rId4"/>
    <p:sldId id="666" r:id="rId5"/>
    <p:sldId id="537" r:id="rId6"/>
    <p:sldId id="640" r:id="rId7"/>
    <p:sldId id="281" r:id="rId8"/>
    <p:sldId id="282" r:id="rId9"/>
    <p:sldId id="322" r:id="rId10"/>
    <p:sldId id="285" r:id="rId11"/>
    <p:sldId id="286" r:id="rId12"/>
    <p:sldId id="552" r:id="rId13"/>
    <p:sldId id="641" r:id="rId14"/>
    <p:sldId id="291" r:id="rId15"/>
    <p:sldId id="292" r:id="rId16"/>
    <p:sldId id="330" r:id="rId17"/>
    <p:sldId id="668" r:id="rId18"/>
    <p:sldId id="366" r:id="rId19"/>
    <p:sldId id="669" r:id="rId20"/>
    <p:sldId id="541" r:id="rId21"/>
    <p:sldId id="551"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3CC442-DE53-5730-A6E9-821F8F472A54}" name="Stacey Luce" initials="SL" userId="S::sluce@bscs.org::a19ad6fe-fa41-43b8-8ab0-df1e5af521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026" autoAdjust="0"/>
  </p:normalViewPr>
  <p:slideViewPr>
    <p:cSldViewPr snapToObjects="1">
      <p:cViewPr varScale="1">
        <p:scale>
          <a:sx n="105" d="100"/>
          <a:sy n="105" d="100"/>
        </p:scale>
        <p:origin x="912" y="108"/>
      </p:cViewPr>
      <p:guideLst/>
    </p:cSldViewPr>
  </p:slideViewPr>
  <p:notesTextViewPr>
    <p:cViewPr>
      <p:scale>
        <a:sx n="135" d="100"/>
        <a:sy n="135" d="100"/>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BE962-1FB3-6B49-8A55-F3E7302325D0}" type="datetimeFigureOut">
              <a:rPr lang="en-US" smtClean="0"/>
              <a:t>11/18/2024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D6761-AFE7-9F4D-B59A-2D4BC90CA7B8}" type="slidenum">
              <a:rPr lang="en-US" smtClean="0"/>
              <a:t>‹#›</a:t>
            </a:fld>
            <a:endParaRPr lang="en-US"/>
          </a:p>
        </p:txBody>
      </p:sp>
    </p:spTree>
    <p:extLst>
      <p:ext uri="{BB962C8B-B14F-4D97-AF65-F5344CB8AC3E}">
        <p14:creationId xmlns:p14="http://schemas.microsoft.com/office/powerpoint/2010/main" val="167807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a:t>
            </a:fld>
            <a:endParaRPr lang="en-US"/>
          </a:p>
        </p:txBody>
      </p:sp>
    </p:spTree>
    <p:extLst>
      <p:ext uri="{BB962C8B-B14F-4D97-AF65-F5344CB8AC3E}">
        <p14:creationId xmlns:p14="http://schemas.microsoft.com/office/powerpoint/2010/main" val="107897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a:t>STLHS: Day 1</a:t>
            </a:r>
          </a:p>
        </p:txBody>
      </p:sp>
      <p:sp>
        <p:nvSpPr>
          <p:cNvPr id="6" name="Header Placeholder 5"/>
          <p:cNvSpPr>
            <a:spLocks noGrp="1"/>
          </p:cNvSpPr>
          <p:nvPr>
            <p:ph type="hdr" sz="quarter" idx="12"/>
          </p:nvPr>
        </p:nvSpPr>
        <p:spPr/>
        <p:txBody>
          <a:bodyPr/>
          <a:lstStyle/>
          <a:p>
            <a:pPr>
              <a:defRPr/>
            </a:pPr>
            <a:r>
              <a:rPr lang="en-US"/>
              <a:t>BSCS</a:t>
            </a:r>
          </a:p>
        </p:txBody>
      </p:sp>
      <p:sp>
        <p:nvSpPr>
          <p:cNvPr id="7" name="Date Placeholder 6"/>
          <p:cNvSpPr>
            <a:spLocks noGrp="1"/>
          </p:cNvSpPr>
          <p:nvPr>
            <p:ph type="dt" idx="13"/>
          </p:nvPr>
        </p:nvSpPr>
        <p:spPr/>
        <p:txBody>
          <a:bodyPr/>
          <a:lstStyle/>
          <a:p>
            <a:r>
              <a:rPr lang="en-US"/>
              <a:t>7/17/17</a:t>
            </a:r>
          </a:p>
        </p:txBody>
      </p:sp>
    </p:spTree>
    <p:extLst>
      <p:ext uri="{BB962C8B-B14F-4D97-AF65-F5344CB8AC3E}">
        <p14:creationId xmlns:p14="http://schemas.microsoft.com/office/powerpoint/2010/main" val="2268311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13</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166689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06DF6-B8B9-4BC0-A6FF-9544B22C6C92}" type="slidenum">
              <a:rPr lang="en-US"/>
              <a:pPr/>
              <a:t>14</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lvl="0"/>
            <a:r>
              <a:rPr lang="en-US" b="1" u="sng" dirty="0">
                <a:latin typeface="Arial" charset="0"/>
              </a:rPr>
              <a:t>Image sources:</a:t>
            </a:r>
          </a:p>
          <a:p>
            <a:pPr marL="171450" lvl="0" indent="-171450">
              <a:buFont typeface="Arial" panose="020B0604020202020204" pitchFamily="34" charset="0"/>
              <a:buChar char="•"/>
            </a:pPr>
            <a:r>
              <a:rPr lang="en-US" dirty="0">
                <a:latin typeface="Arial" charset="0"/>
              </a:rPr>
              <a:t>Light bulb image: https://www.lightbulbs.com/product/ge-25354/?source=GooglePPC-ProductAds&amp;gclid=Cj0KCQjw2or8BRCNARIsAC_ppya4RwSfFNjWcfh4swmimrEvx4OZUeIXnZYDXbByOZNQ8LXSic6mum4aAvOMEALw_wcB</a:t>
            </a:r>
          </a:p>
          <a:p>
            <a:pPr marL="171450" lvl="0" indent="-171450">
              <a:buFont typeface="Arial" panose="020B0604020202020204" pitchFamily="34" charset="0"/>
              <a:buChar char="•"/>
            </a:pPr>
            <a:r>
              <a:rPr lang="en-US" dirty="0">
                <a:latin typeface="Arial" charset="0"/>
              </a:rPr>
              <a:t>Battery image: https://www.batteryjunction.com/mn-1300.html?gclid=Cj0KCQjw2or8BRCNARIsAC_ppybk0DOC05oIp_sZFVYP5LXsaMwQs6MUP1O2gn73Dwu15PK5UlD8VocaAoFZEALw_wcB</a:t>
            </a:r>
          </a:p>
          <a:p>
            <a:pPr marL="171450" lvl="0" indent="-171450">
              <a:buFont typeface="Arial" panose="020B0604020202020204" pitchFamily="34" charset="0"/>
              <a:buChar char="•"/>
            </a:pPr>
            <a:r>
              <a:rPr lang="en-US" dirty="0">
                <a:latin typeface="Arial" charset="0"/>
              </a:rPr>
              <a:t>Wire image: https://www.youtube.com/watch?v=29c3MVOZueE </a:t>
            </a:r>
          </a:p>
          <a:p>
            <a:pPr lvl="0"/>
            <a:endParaRPr lang="en-US" dirty="0">
              <a:latin typeface="Arial" charset="0"/>
            </a:endParaRPr>
          </a:p>
          <a:p>
            <a:pPr lvl="0"/>
            <a:endParaRPr lang="en-US" dirty="0">
              <a:latin typeface="Arial" charset="0"/>
            </a:endParaRPr>
          </a:p>
          <a:p>
            <a:pPr lvl="0"/>
            <a:endParaRPr lang="en-US" dirty="0">
              <a:latin typeface="Arial" charset="0"/>
            </a:endParaRPr>
          </a:p>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319449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485D5-FB7A-4903-89F3-6AB5D8A7BC26}" type="slidenum">
              <a:rPr lang="en-US"/>
              <a:pPr/>
              <a:t>15</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baseline="0" dirty="0"/>
              <a:t>https://www.learner.org/series/minds-of-our-own/1-can-we-believe-our-eyes/</a:t>
            </a:r>
          </a:p>
          <a:p>
            <a:r>
              <a:rPr lang="en-US" sz="1100" dirty="0">
                <a:effectLst/>
                <a:latin typeface="Calibri" panose="020F0502020204030204" pitchFamily="34" charset="0"/>
                <a:ea typeface="Calibri" panose="020F0502020204030204" pitchFamily="34" charset="0"/>
                <a:cs typeface="Calibri" panose="020F0502020204030204" pitchFamily="34" charset="0"/>
              </a:rPr>
              <a:t>C1 - 1:23 - 3:53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Calibri" panose="020F0502020204030204" pitchFamily="34" charset="0"/>
              </a:rPr>
              <a:t>C2 - 19:35 - 25:48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rPr>
              <a:t>C3 - 46:26 - 50:16 </a:t>
            </a:r>
            <a:endParaRPr lang="en-US" baseline="0"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3530683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think we have time for this. Keep the reading in the binder for teacher reference. </a:t>
            </a:r>
          </a:p>
        </p:txBody>
      </p:sp>
      <p:sp>
        <p:nvSpPr>
          <p:cNvPr id="4" name="Slide Number Placeholder 3"/>
          <p:cNvSpPr>
            <a:spLocks noGrp="1"/>
          </p:cNvSpPr>
          <p:nvPr>
            <p:ph type="sldNum" sz="quarter" idx="10"/>
          </p:nvPr>
        </p:nvSpPr>
        <p:spPr/>
        <p:txBody>
          <a:bodyPr/>
          <a:lstStyle/>
          <a:p>
            <a:fld id="{B0D57AFD-26C1-42A5-8821-D7F000601906}" type="slidenum">
              <a:rPr lang="en-US" smtClean="0"/>
              <a:t>16</a:t>
            </a:fld>
            <a:endParaRPr lang="en-US"/>
          </a:p>
        </p:txBody>
      </p:sp>
      <p:sp>
        <p:nvSpPr>
          <p:cNvPr id="5" name="Date Placeholder 4"/>
          <p:cNvSpPr>
            <a:spLocks noGrp="1"/>
          </p:cNvSpPr>
          <p:nvPr>
            <p:ph type="dt" idx="11"/>
          </p:nvPr>
        </p:nvSpPr>
        <p:spPr/>
        <p:txBody>
          <a:bodyPr/>
          <a:lstStyle/>
          <a:p>
            <a:r>
              <a:rPr lang="en-US"/>
              <a:t>7/17/17</a:t>
            </a:r>
          </a:p>
        </p:txBody>
      </p:sp>
      <p:sp>
        <p:nvSpPr>
          <p:cNvPr id="6" name="Footer Placeholder 5"/>
          <p:cNvSpPr>
            <a:spLocks noGrp="1"/>
          </p:cNvSpPr>
          <p:nvPr>
            <p:ph type="ftr" sz="quarter" idx="12"/>
          </p:nvPr>
        </p:nvSpPr>
        <p:spPr/>
        <p:txBody>
          <a:bodyPr/>
          <a:lstStyle/>
          <a:p>
            <a:r>
              <a:rPr lang="en-US"/>
              <a:t>STLHS: Day 1</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941157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a:t>STLHS: Day 1</a:t>
            </a:r>
          </a:p>
        </p:txBody>
      </p:sp>
      <p:sp>
        <p:nvSpPr>
          <p:cNvPr id="6" name="Header Placeholder 5"/>
          <p:cNvSpPr>
            <a:spLocks noGrp="1"/>
          </p:cNvSpPr>
          <p:nvPr>
            <p:ph type="hdr" sz="quarter" idx="12"/>
          </p:nvPr>
        </p:nvSpPr>
        <p:spPr/>
        <p:txBody>
          <a:bodyPr/>
          <a:lstStyle/>
          <a:p>
            <a:pPr>
              <a:defRPr/>
            </a:pPr>
            <a:r>
              <a:rPr lang="en-US"/>
              <a:t>BSCS</a:t>
            </a:r>
          </a:p>
        </p:txBody>
      </p:sp>
      <p:sp>
        <p:nvSpPr>
          <p:cNvPr id="7" name="Date Placeholder 6"/>
          <p:cNvSpPr>
            <a:spLocks noGrp="1"/>
          </p:cNvSpPr>
          <p:nvPr>
            <p:ph type="dt" idx="13"/>
          </p:nvPr>
        </p:nvSpPr>
        <p:spPr/>
        <p:txBody>
          <a:bodyPr/>
          <a:lstStyle/>
          <a:p>
            <a:r>
              <a:rPr lang="en-US"/>
              <a:t>7/17/17</a:t>
            </a:r>
          </a:p>
        </p:txBody>
      </p:sp>
    </p:spTree>
    <p:extLst>
      <p:ext uri="{BB962C8B-B14F-4D97-AF65-F5344CB8AC3E}">
        <p14:creationId xmlns:p14="http://schemas.microsoft.com/office/powerpoint/2010/main" val="293894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19</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1064913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20</a:t>
            </a:fld>
            <a:endParaRPr lang="en-US"/>
          </a:p>
        </p:txBody>
      </p:sp>
    </p:spTree>
    <p:extLst>
      <p:ext uri="{BB962C8B-B14F-4D97-AF65-F5344CB8AC3E}">
        <p14:creationId xmlns:p14="http://schemas.microsoft.com/office/powerpoint/2010/main" val="3974420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57AFD-26C1-42A5-8821-D7F000601906}" type="slidenum">
              <a:rPr lang="en-US" smtClean="0"/>
              <a:t>2</a:t>
            </a:fld>
            <a:endParaRPr lang="en-US"/>
          </a:p>
        </p:txBody>
      </p:sp>
      <p:sp>
        <p:nvSpPr>
          <p:cNvPr id="5" name="Date Placeholder 4"/>
          <p:cNvSpPr>
            <a:spLocks noGrp="1"/>
          </p:cNvSpPr>
          <p:nvPr>
            <p:ph type="dt" idx="11"/>
          </p:nvPr>
        </p:nvSpPr>
        <p:spPr/>
        <p:txBody>
          <a:bodyPr/>
          <a:lstStyle/>
          <a:p>
            <a:r>
              <a:rPr lang="en-US"/>
              <a:t>7/17/17</a:t>
            </a:r>
          </a:p>
        </p:txBody>
      </p:sp>
      <p:sp>
        <p:nvSpPr>
          <p:cNvPr id="6" name="Footer Placeholder 5"/>
          <p:cNvSpPr>
            <a:spLocks noGrp="1"/>
          </p:cNvSpPr>
          <p:nvPr>
            <p:ph type="ftr" sz="quarter" idx="12"/>
          </p:nvPr>
        </p:nvSpPr>
        <p:spPr/>
        <p:txBody>
          <a:bodyPr/>
          <a:lstStyle/>
          <a:p>
            <a:r>
              <a:rPr lang="en-US"/>
              <a:t>STLHS: Day 1</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103474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B2763-A6E9-4AE2-817C-183BF27EE03E}" type="slidenum">
              <a:rPr lang="en-US" smtClean="0"/>
              <a:t>3</a:t>
            </a:fld>
            <a:endParaRPr lang="en-US"/>
          </a:p>
        </p:txBody>
      </p:sp>
    </p:spTree>
    <p:extLst>
      <p:ext uri="{BB962C8B-B14F-4D97-AF65-F5344CB8AC3E}">
        <p14:creationId xmlns:p14="http://schemas.microsoft.com/office/powerpoint/2010/main" val="382845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42B386-B601-413B-B6D9-4DF24339D9E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sz="1200" kern="1200" dirty="0">
              <a:solidFill>
                <a:schemeClr val="tx1"/>
              </a:solidFill>
              <a:effectLst/>
              <a:latin typeface="Arial" charset="0"/>
              <a:ea typeface="+mn-ea"/>
              <a:cs typeface="+mn-cs"/>
            </a:endParaRP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1F6A36-12B1-4AF8-B1F5-C6823970F91E}"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11/18/2024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BSCS: STeLLA High School Leadership Institute</a:t>
            </a:r>
          </a:p>
        </p:txBody>
      </p:sp>
      <p:sp>
        <p:nvSpPr>
          <p:cNvPr id="4" name="Header Placeholder 3"/>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Day 1</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99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C561F-D400-4AFA-A1AD-8A2983552323}" type="slidenum">
              <a:rPr lang="en-US"/>
              <a:pPr/>
              <a:t>6</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3488849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a:t>STLHS: Day 1</a:t>
            </a:r>
          </a:p>
        </p:txBody>
      </p:sp>
      <p:sp>
        <p:nvSpPr>
          <p:cNvPr id="6" name="Header Placeholder 5"/>
          <p:cNvSpPr>
            <a:spLocks noGrp="1"/>
          </p:cNvSpPr>
          <p:nvPr>
            <p:ph type="hdr" sz="quarter" idx="12"/>
          </p:nvPr>
        </p:nvSpPr>
        <p:spPr/>
        <p:txBody>
          <a:bodyPr/>
          <a:lstStyle/>
          <a:p>
            <a:pPr>
              <a:defRPr/>
            </a:pPr>
            <a:r>
              <a:rPr lang="en-US"/>
              <a:t>BSCS</a:t>
            </a:r>
          </a:p>
        </p:txBody>
      </p:sp>
      <p:sp>
        <p:nvSpPr>
          <p:cNvPr id="7" name="Date Placeholder 6"/>
          <p:cNvSpPr>
            <a:spLocks noGrp="1"/>
          </p:cNvSpPr>
          <p:nvPr>
            <p:ph type="dt" idx="13"/>
          </p:nvPr>
        </p:nvSpPr>
        <p:spPr/>
        <p:txBody>
          <a:bodyPr/>
          <a:lstStyle/>
          <a:p>
            <a:r>
              <a:rPr lang="en-US"/>
              <a:t>7/17/17</a:t>
            </a:r>
          </a:p>
        </p:txBody>
      </p:sp>
    </p:spTree>
    <p:extLst>
      <p:ext uri="{BB962C8B-B14F-4D97-AF65-F5344CB8AC3E}">
        <p14:creationId xmlns:p14="http://schemas.microsoft.com/office/powerpoint/2010/main" val="414741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99CC9-56C7-44A1-9568-861CD5A5207F}" type="slidenum">
              <a:rPr lang="en-US"/>
              <a:pPr/>
              <a:t>8</a:t>
            </a:fld>
            <a:endParaRPr lang="en-US"/>
          </a:p>
        </p:txBody>
      </p:sp>
      <p:sp>
        <p:nvSpPr>
          <p:cNvPr id="67586" name="Rectangle 2"/>
          <p:cNvSpPr>
            <a:spLocks noGrp="1" noRot="1" noChangeAspect="1" noChangeArrowheads="1" noTextEdit="1"/>
          </p:cNvSpPr>
          <p:nvPr>
            <p:ph type="sldImg"/>
          </p:nvPr>
        </p:nvSpPr>
        <p:spPr>
          <a:xfrm>
            <a:off x="3049588" y="558800"/>
            <a:ext cx="3721100" cy="2790825"/>
          </a:xfrm>
          <a:ln/>
        </p:spPr>
      </p:sp>
      <p:sp>
        <p:nvSpPr>
          <p:cNvPr id="67587"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2652813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Header Placeholder 3"/>
          <p:cNvSpPr>
            <a:spLocks noGrp="1"/>
          </p:cNvSpPr>
          <p:nvPr>
            <p:ph type="hdr" sz="quarter" idx="10"/>
          </p:nvPr>
        </p:nvSpPr>
        <p:spPr/>
        <p:txBody>
          <a:bodyPr/>
          <a:lstStyle/>
          <a:p>
            <a:r>
              <a:rPr lang="en-US"/>
              <a:t>BSCS</a:t>
            </a:r>
          </a:p>
        </p:txBody>
      </p:sp>
      <p:sp>
        <p:nvSpPr>
          <p:cNvPr id="5" name="Date Placeholder 4"/>
          <p:cNvSpPr>
            <a:spLocks noGrp="1"/>
          </p:cNvSpPr>
          <p:nvPr>
            <p:ph type="dt" idx="11"/>
          </p:nvPr>
        </p:nvSpPr>
        <p:spPr/>
        <p:txBody>
          <a:bodyPr/>
          <a:lstStyle/>
          <a:p>
            <a:r>
              <a:rPr lang="en-US"/>
              <a:t>7/17/17</a:t>
            </a:r>
          </a:p>
        </p:txBody>
      </p:sp>
      <p:sp>
        <p:nvSpPr>
          <p:cNvPr id="6" name="Footer Placeholder 5"/>
          <p:cNvSpPr>
            <a:spLocks noGrp="1"/>
          </p:cNvSpPr>
          <p:nvPr>
            <p:ph type="ftr" sz="quarter" idx="12"/>
          </p:nvPr>
        </p:nvSpPr>
        <p:spPr/>
        <p:txBody>
          <a:bodyPr/>
          <a:lstStyle/>
          <a:p>
            <a:r>
              <a:rPr lang="en-US"/>
              <a:t>STLHS: Day 1</a:t>
            </a:r>
          </a:p>
        </p:txBody>
      </p:sp>
      <p:sp>
        <p:nvSpPr>
          <p:cNvPr id="7" name="Slide Number Placeholder 6"/>
          <p:cNvSpPr>
            <a:spLocks noGrp="1"/>
          </p:cNvSpPr>
          <p:nvPr>
            <p:ph type="sldNum" sz="quarter" idx="13"/>
          </p:nvPr>
        </p:nvSpPr>
        <p:spPr/>
        <p:txBody>
          <a:bodyPr/>
          <a:lstStyle/>
          <a:p>
            <a:fld id="{B0D57AFD-26C1-42A5-8821-D7F000601906}" type="slidenum">
              <a:rPr lang="en-US" smtClean="0"/>
              <a:t>9</a:t>
            </a:fld>
            <a:endParaRPr lang="en-US"/>
          </a:p>
        </p:txBody>
      </p:sp>
    </p:spTree>
    <p:extLst>
      <p:ext uri="{BB962C8B-B14F-4D97-AF65-F5344CB8AC3E}">
        <p14:creationId xmlns:p14="http://schemas.microsoft.com/office/powerpoint/2010/main" val="4070499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6AC10-EEA1-4F98-9849-A50E21409B48}" type="slidenum">
              <a:rPr lang="en-US"/>
              <a:pPr/>
              <a:t>10</a:t>
            </a:fld>
            <a:endParaRPr lang="en-US"/>
          </a:p>
        </p:txBody>
      </p:sp>
      <p:sp>
        <p:nvSpPr>
          <p:cNvPr id="74754" name="Rectangle 2"/>
          <p:cNvSpPr>
            <a:spLocks noGrp="1" noRot="1" noChangeAspect="1" noChangeArrowheads="1" noTextEdit="1"/>
          </p:cNvSpPr>
          <p:nvPr>
            <p:ph type="sldImg"/>
          </p:nvPr>
        </p:nvSpPr>
        <p:spPr>
          <a:xfrm>
            <a:off x="3049588" y="558800"/>
            <a:ext cx="3721100" cy="2790825"/>
          </a:xfrm>
          <a:ln/>
        </p:spPr>
      </p:sp>
      <p:sp>
        <p:nvSpPr>
          <p:cNvPr id="74755" name="Rectangle 3"/>
          <p:cNvSpPr>
            <a:spLocks noGrp="1" noChangeArrowheads="1"/>
          </p:cNvSpPr>
          <p:nvPr>
            <p:ph type="body" idx="1"/>
          </p:nvPr>
        </p:nvSpPr>
        <p:spPr/>
        <p:txBody>
          <a:bodyPr/>
          <a:lstStyle/>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2624135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chemeClr val="accent4">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16017-14D2-AA4A-A4D5-00E73FBB99F7}"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Logo&#10;&#10;Description automatically generated">
            <a:extLst>
              <a:ext uri="{FF2B5EF4-FFF2-40B4-BE49-F238E27FC236}">
                <a16:creationId xmlns:a16="http://schemas.microsoft.com/office/drawing/2014/main" id="{4614A090-640F-FA4D-B1E1-5DE60F8DE108}"/>
              </a:ext>
            </a:extLst>
          </p:cNvPr>
          <p:cNvPicPr>
            <a:picLocks noChangeAspect="1"/>
          </p:cNvPicPr>
          <p:nvPr userDrawn="1"/>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370775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6017-14D2-AA4A-A4D5-00E73FBB99F7}"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2157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6017-14D2-AA4A-A4D5-00E73FBB99F7}"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34510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mparison Layout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0E47A-C020-DE60-A9E7-5017913F04CD}"/>
              </a:ext>
            </a:extLst>
          </p:cNvPr>
          <p:cNvSpPr>
            <a:spLocks noGrp="1"/>
          </p:cNvSpPr>
          <p:nvPr>
            <p:ph type="dt" sz="half" idx="10"/>
          </p:nvPr>
        </p:nvSpPr>
        <p:spPr/>
        <p:txBody>
          <a:bodyPr/>
          <a:lstStyle/>
          <a:p>
            <a:fld id="{5BB16017-14D2-AA4A-A4D5-00E73FBB99F7}" type="datetimeFigureOut">
              <a:rPr lang="en-US" smtClean="0"/>
              <a:t>11/18/2024</a:t>
            </a:fld>
            <a:endParaRPr lang="en-US"/>
          </a:p>
        </p:txBody>
      </p:sp>
      <p:sp>
        <p:nvSpPr>
          <p:cNvPr id="4" name="Footer Placeholder 3">
            <a:extLst>
              <a:ext uri="{FF2B5EF4-FFF2-40B4-BE49-F238E27FC236}">
                <a16:creationId xmlns:a16="http://schemas.microsoft.com/office/drawing/2014/main" id="{3BB2CDF0-186F-85D3-4021-B432EDAC17F8}"/>
              </a:ext>
            </a:extLst>
          </p:cNvPr>
          <p:cNvSpPr>
            <a:spLocks noGrp="1"/>
          </p:cNvSpPr>
          <p:nvPr>
            <p:ph type="ftr" sz="quarter" idx="11"/>
          </p:nvPr>
        </p:nvSpPr>
        <p:spPr/>
        <p:txBody>
          <a:bodyPr/>
          <a:lstStyle/>
          <a:p>
            <a:endParaRPr lang="en-US"/>
          </a:p>
        </p:txBody>
      </p:sp>
      <p:sp>
        <p:nvSpPr>
          <p:cNvPr id="5" name="Text Placeholder 2">
            <a:extLst>
              <a:ext uri="{FF2B5EF4-FFF2-40B4-BE49-F238E27FC236}">
                <a16:creationId xmlns:a16="http://schemas.microsoft.com/office/drawing/2014/main" id="{CF24C346-A28C-C8E4-B39C-8E98C0EA49D1}"/>
              </a:ext>
            </a:extLst>
          </p:cNvPr>
          <p:cNvSpPr>
            <a:spLocks noGrp="1"/>
          </p:cNvSpPr>
          <p:nvPr>
            <p:ph type="body" idx="1"/>
          </p:nvPr>
        </p:nvSpPr>
        <p:spPr>
          <a:xfrm>
            <a:off x="627460" y="2048843"/>
            <a:ext cx="3868340"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BA8942DF-8257-C512-F1F9-41E2E522FC73}"/>
              </a:ext>
            </a:extLst>
          </p:cNvPr>
          <p:cNvSpPr>
            <a:spLocks noGrp="1"/>
          </p:cNvSpPr>
          <p:nvPr>
            <p:ph sz="half" idx="2"/>
          </p:nvPr>
        </p:nvSpPr>
        <p:spPr>
          <a:xfrm>
            <a:off x="629842" y="2971800"/>
            <a:ext cx="3868340"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64B5BCDA-6E9E-66AA-6037-0B4BE9E9B891}"/>
              </a:ext>
            </a:extLst>
          </p:cNvPr>
          <p:cNvSpPr>
            <a:spLocks noGrp="1"/>
          </p:cNvSpPr>
          <p:nvPr>
            <p:ph type="body" sz="quarter" idx="3"/>
          </p:nvPr>
        </p:nvSpPr>
        <p:spPr>
          <a:xfrm>
            <a:off x="4629150" y="2048843"/>
            <a:ext cx="3887391"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Content Placeholder 5">
            <a:extLst>
              <a:ext uri="{FF2B5EF4-FFF2-40B4-BE49-F238E27FC236}">
                <a16:creationId xmlns:a16="http://schemas.microsoft.com/office/drawing/2014/main" id="{88DB153D-2DC3-4BCA-D213-379FD9BE00B7}"/>
              </a:ext>
            </a:extLst>
          </p:cNvPr>
          <p:cNvSpPr>
            <a:spLocks noGrp="1"/>
          </p:cNvSpPr>
          <p:nvPr>
            <p:ph sz="quarter" idx="4"/>
          </p:nvPr>
        </p:nvSpPr>
        <p:spPr>
          <a:xfrm>
            <a:off x="4629150" y="2971800"/>
            <a:ext cx="3887391"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0F5017C6-A274-3584-1B86-A5B69C16F11A}"/>
              </a:ext>
            </a:extLst>
          </p:cNvPr>
          <p:cNvSpPr/>
          <p:nvPr userDrawn="1"/>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8748A5EF-8972-08B4-0F90-97A73A6AE259}"/>
              </a:ext>
            </a:extLst>
          </p:cNvPr>
          <p:cNvSpPr/>
          <p:nvPr userDrawn="1"/>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Logo&#10;&#10;Description automatically generated">
            <a:extLst>
              <a:ext uri="{FF2B5EF4-FFF2-40B4-BE49-F238E27FC236}">
                <a16:creationId xmlns:a16="http://schemas.microsoft.com/office/drawing/2014/main" id="{E8C92A13-3809-01EC-3FD2-4802A19F2E40}"/>
              </a:ext>
            </a:extLst>
          </p:cNvPr>
          <p:cNvPicPr>
            <a:picLocks noChangeAspect="1"/>
          </p:cNvPicPr>
          <p:nvPr userDrawn="1"/>
        </p:nvPicPr>
        <p:blipFill>
          <a:blip r:embed="rId2"/>
          <a:stretch>
            <a:fillRect/>
          </a:stretch>
        </p:blipFill>
        <p:spPr>
          <a:xfrm>
            <a:off x="7772400" y="6349703"/>
            <a:ext cx="1233516" cy="340346"/>
          </a:xfrm>
          <a:prstGeom prst="rect">
            <a:avLst/>
          </a:prstGeom>
        </p:spPr>
      </p:pic>
      <p:sp>
        <p:nvSpPr>
          <p:cNvPr id="11" name="Title 1">
            <a:extLst>
              <a:ext uri="{FF2B5EF4-FFF2-40B4-BE49-F238E27FC236}">
                <a16:creationId xmlns:a16="http://schemas.microsoft.com/office/drawing/2014/main" id="{9B07BD32-C2DD-0295-168C-924B2016915D}"/>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34976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11/18/2024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4872B863-9A62-9D0D-BF3E-435D37FBE54F}"/>
              </a:ext>
            </a:extLst>
          </p:cNvPr>
          <p:cNvSpPr/>
          <p:nvPr userDrawn="1"/>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5D32BD13-F1CD-2655-AD2C-1E9D0EEAA5A0}"/>
              </a:ext>
            </a:extLst>
          </p:cNvPr>
          <p:cNvSpPr/>
          <p:nvPr userDrawn="1"/>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Logo&#10;&#10;Description automatically generated">
            <a:extLst>
              <a:ext uri="{FF2B5EF4-FFF2-40B4-BE49-F238E27FC236}">
                <a16:creationId xmlns:a16="http://schemas.microsoft.com/office/drawing/2014/main" id="{84AB93CE-8921-2C09-4AED-6B7964F82F7E}"/>
              </a:ext>
            </a:extLst>
          </p:cNvPr>
          <p:cNvPicPr>
            <a:picLocks noChangeAspect="1"/>
          </p:cNvPicPr>
          <p:nvPr userDrawn="1"/>
        </p:nvPicPr>
        <p:blipFill>
          <a:blip r:embed="rId2"/>
          <a:stretch>
            <a:fillRect/>
          </a:stretch>
        </p:blipFill>
        <p:spPr>
          <a:xfrm>
            <a:off x="7772400" y="6349703"/>
            <a:ext cx="1233516" cy="340346"/>
          </a:xfrm>
          <a:prstGeom prst="rect">
            <a:avLst/>
          </a:prstGeom>
        </p:spPr>
      </p:pic>
      <p:sp>
        <p:nvSpPr>
          <p:cNvPr id="2" name="Title 1">
            <a:extLst>
              <a:ext uri="{FF2B5EF4-FFF2-40B4-BE49-F238E27FC236}">
                <a16:creationId xmlns:a16="http://schemas.microsoft.com/office/drawing/2014/main" id="{9A951DF1-A573-65B1-56E7-AAE29EFBC853}"/>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2828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esearch presention no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11/18/2024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8" name="Content Placeholder 2">
            <a:extLst>
              <a:ext uri="{FF2B5EF4-FFF2-40B4-BE49-F238E27FC236}">
                <a16:creationId xmlns:a16="http://schemas.microsoft.com/office/drawing/2014/main" id="{F4E0E83A-50AE-80E5-3345-3435C6C4586A}"/>
              </a:ext>
            </a:extLst>
          </p:cNvPr>
          <p:cNvSpPr>
            <a:spLocks noGrp="1"/>
          </p:cNvSpPr>
          <p:nvPr>
            <p:ph idx="1"/>
          </p:nvPr>
        </p:nvSpPr>
        <p:spPr>
          <a:xfrm>
            <a:off x="457200" y="228601"/>
            <a:ext cx="8229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Logo&#10;&#10;Description automatically generated">
            <a:extLst>
              <a:ext uri="{FF2B5EF4-FFF2-40B4-BE49-F238E27FC236}">
                <a16:creationId xmlns:a16="http://schemas.microsoft.com/office/drawing/2014/main" id="{05A4A7BD-65A9-1C7C-FB92-0218423C52D9}"/>
              </a:ext>
            </a:extLst>
          </p:cNvPr>
          <p:cNvPicPr>
            <a:picLocks noChangeAspect="1"/>
          </p:cNvPicPr>
          <p:nvPr userDrawn="1"/>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956859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Research presention no title two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11/18/2024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6" name="Content Placeholder 2">
            <a:extLst>
              <a:ext uri="{FF2B5EF4-FFF2-40B4-BE49-F238E27FC236}">
                <a16:creationId xmlns:a16="http://schemas.microsoft.com/office/drawing/2014/main" id="{4778AB91-A682-7F17-FEC5-65EC4BEAF723}"/>
              </a:ext>
            </a:extLst>
          </p:cNvPr>
          <p:cNvSpPr>
            <a:spLocks noGrp="1"/>
          </p:cNvSpPr>
          <p:nvPr>
            <p:ph sz="half" idx="1"/>
          </p:nvPr>
        </p:nvSpPr>
        <p:spPr>
          <a:xfrm>
            <a:off x="457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008BDA23-EDBF-8B42-A4DC-AD22A9D400EC}"/>
              </a:ext>
            </a:extLst>
          </p:cNvPr>
          <p:cNvSpPr>
            <a:spLocks noGrp="1"/>
          </p:cNvSpPr>
          <p:nvPr>
            <p:ph sz="half" idx="2"/>
          </p:nvPr>
        </p:nvSpPr>
        <p:spPr>
          <a:xfrm>
            <a:off x="5029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Logo&#10;&#10;Description automatically generated">
            <a:extLst>
              <a:ext uri="{FF2B5EF4-FFF2-40B4-BE49-F238E27FC236}">
                <a16:creationId xmlns:a16="http://schemas.microsoft.com/office/drawing/2014/main" id="{00992917-D77A-8B37-F3EF-1700F5D41D55}"/>
              </a:ext>
            </a:extLst>
          </p:cNvPr>
          <p:cNvPicPr>
            <a:picLocks noChangeAspect="1"/>
          </p:cNvPicPr>
          <p:nvPr userDrawn="1"/>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1116371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dirty="0"/>
              <a:t>Click to edit Master title style</a:t>
            </a:r>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11/18/2024</a:t>
            </a:fld>
            <a:endParaRPr lang="en-US"/>
          </a:p>
        </p:txBody>
      </p:sp>
      <p:sp>
        <p:nvSpPr>
          <p:cNvPr id="9" name="Footer Placeholder 8"/>
          <p:cNvSpPr>
            <a:spLocks noGrp="1"/>
          </p:cNvSpPr>
          <p:nvPr>
            <p:ph type="ftr" sz="quarter" idx="11"/>
          </p:nvPr>
        </p:nvSpPr>
        <p:spPr/>
        <p:txBody>
          <a:bodyPr/>
          <a:lstStyle/>
          <a:p>
            <a:endParaRPr lang="en-US"/>
          </a:p>
        </p:txBody>
      </p:sp>
      <p:sp>
        <p:nvSpPr>
          <p:cNvPr id="5" name="Content Placeholder 2">
            <a:extLst>
              <a:ext uri="{FF2B5EF4-FFF2-40B4-BE49-F238E27FC236}">
                <a16:creationId xmlns:a16="http://schemas.microsoft.com/office/drawing/2014/main" id="{F0A710DF-67E4-CDFA-814E-3D81E8543E06}"/>
              </a:ext>
            </a:extLst>
          </p:cNvPr>
          <p:cNvSpPr>
            <a:spLocks noGrp="1"/>
          </p:cNvSpPr>
          <p:nvPr>
            <p:ph sz="half" idx="1"/>
          </p:nvPr>
        </p:nvSpPr>
        <p:spPr>
          <a:xfrm>
            <a:off x="2900934"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26DA0391-58A8-044B-AED3-EB6EFF71C13E}"/>
              </a:ext>
            </a:extLst>
          </p:cNvPr>
          <p:cNvSpPr>
            <a:spLocks noGrp="1"/>
          </p:cNvSpPr>
          <p:nvPr>
            <p:ph sz="half" idx="12"/>
          </p:nvPr>
        </p:nvSpPr>
        <p:spPr>
          <a:xfrm>
            <a:off x="5863590"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672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w/titl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dirty="0"/>
              <a:t>Click to edit Master title style</a:t>
            </a:r>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11/18/2024</a:t>
            </a:fld>
            <a:endParaRPr lang="en-US"/>
          </a:p>
        </p:txBody>
      </p:sp>
      <p:sp>
        <p:nvSpPr>
          <p:cNvPr id="9" name="Footer Placeholder 8"/>
          <p:cNvSpPr>
            <a:spLocks noGrp="1"/>
          </p:cNvSpPr>
          <p:nvPr>
            <p:ph type="ftr" sz="quarter" idx="11"/>
          </p:nvPr>
        </p:nvSpPr>
        <p:spPr/>
        <p:txBody>
          <a:bodyPr/>
          <a:lstStyle/>
          <a:p>
            <a:endParaRPr lang="en-US"/>
          </a:p>
        </p:txBody>
      </p:sp>
      <p:sp>
        <p:nvSpPr>
          <p:cNvPr id="3" name="Text Placeholder 2">
            <a:extLst>
              <a:ext uri="{FF2B5EF4-FFF2-40B4-BE49-F238E27FC236}">
                <a16:creationId xmlns:a16="http://schemas.microsoft.com/office/drawing/2014/main" id="{D63FC0FE-AD08-F1F4-ED14-6BE5A23167B3}"/>
              </a:ext>
            </a:extLst>
          </p:cNvPr>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7" name="Content Placeholder 3">
            <a:extLst>
              <a:ext uri="{FF2B5EF4-FFF2-40B4-BE49-F238E27FC236}">
                <a16:creationId xmlns:a16="http://schemas.microsoft.com/office/drawing/2014/main" id="{933E0B12-985B-CD63-10A2-B08D28FC8277}"/>
              </a:ext>
            </a:extLst>
          </p:cNvPr>
          <p:cNvSpPr>
            <a:spLocks noGrp="1"/>
          </p:cNvSpPr>
          <p:nvPr>
            <p:ph sz="half" idx="12"/>
          </p:nvPr>
        </p:nvSpPr>
        <p:spPr>
          <a:xfrm>
            <a:off x="2900934"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C508AEAE-0465-1085-2826-8C7AEA1F415D}"/>
              </a:ext>
            </a:extLst>
          </p:cNvPr>
          <p:cNvSpPr>
            <a:spLocks noGrp="1"/>
          </p:cNvSpPr>
          <p:nvPr>
            <p:ph type="body" sz="quarter" idx="3"/>
          </p:nvPr>
        </p:nvSpPr>
        <p:spPr>
          <a:xfrm>
            <a:off x="5863847" y="685801"/>
            <a:ext cx="2606040" cy="1150957"/>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1" name="Content Placeholder 5">
            <a:extLst>
              <a:ext uri="{FF2B5EF4-FFF2-40B4-BE49-F238E27FC236}">
                <a16:creationId xmlns:a16="http://schemas.microsoft.com/office/drawing/2014/main" id="{6E3E8EFE-5761-E017-4FE8-801C91B6F5CA}"/>
              </a:ext>
            </a:extLst>
          </p:cNvPr>
          <p:cNvSpPr>
            <a:spLocks noGrp="1"/>
          </p:cNvSpPr>
          <p:nvPr>
            <p:ph sz="quarter" idx="4"/>
          </p:nvPr>
        </p:nvSpPr>
        <p:spPr>
          <a:xfrm>
            <a:off x="5863847"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63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p:nvPr>
        </p:nvSpPr>
        <p:spPr>
          <a:xfrm>
            <a:off x="679391" y="2543286"/>
            <a:ext cx="7785219" cy="441693"/>
          </a:xfrm>
          <a:prstGeom prst="rect">
            <a:avLst/>
          </a:prstGeom>
        </p:spPr>
        <p:txBody>
          <a:bodyPr anchor="b"/>
          <a:lstStyle>
            <a:lvl1pPr>
              <a:defRPr sz="3600" b="1">
                <a:latin typeface="+mn-lt"/>
              </a:defRPr>
            </a:lvl1pPr>
          </a:lstStyle>
          <a:p>
            <a:r>
              <a:rPr lang="en-US" dirty="0"/>
              <a:t>Click to edit Master title style</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79391" y="3220213"/>
            <a:ext cx="7785219" cy="247849"/>
          </a:xfrm>
          <a:prstGeom prst="rect">
            <a:avLst/>
          </a:prstGeom>
        </p:spPr>
        <p:txBody>
          <a:bodyPr anchor="b"/>
          <a:lstStyle>
            <a:lvl1pPr marL="0" indent="0">
              <a:buNone/>
              <a:defRPr sz="14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79391" y="2829821"/>
            <a:ext cx="7785219" cy="315032"/>
          </a:xfrm>
          <a:prstGeom prst="rect">
            <a:avLst/>
          </a:prstGeom>
        </p:spPr>
        <p:txBody>
          <a:bodyPr anchor="t"/>
          <a:lstStyle>
            <a:lvl1pPr marL="0" indent="0">
              <a:buNone/>
              <a:tabLst>
                <a:tab pos="803275" algn="l"/>
              </a:tabLst>
              <a:defRPr sz="2400">
                <a:solidFill>
                  <a:schemeClr val="bg2"/>
                </a:solidFill>
                <a:latin typeface="+mn-lt"/>
              </a:defRPr>
            </a:lvl1pPr>
            <a:lvl2pPr marL="457200" indent="0">
              <a:buNone/>
              <a:defRPr/>
            </a:lvl2pPr>
          </a:lstStyle>
          <a:p>
            <a:pPr lvl="0"/>
            <a:r>
              <a:rPr lang="en-US" dirty="0"/>
              <a:t>Click to edit sub-title</a:t>
            </a:r>
          </a:p>
        </p:txBody>
      </p:sp>
      <p:cxnSp>
        <p:nvCxnSpPr>
          <p:cNvPr id="8" name="Straight Connector 7">
            <a:extLst>
              <a:ext uri="{FF2B5EF4-FFF2-40B4-BE49-F238E27FC236}">
                <a16:creationId xmlns:a16="http://schemas.microsoft.com/office/drawing/2014/main" id="{ED883271-3E62-47BA-8291-FE051EBC25AF}"/>
              </a:ext>
            </a:extLst>
          </p:cNvPr>
          <p:cNvCxnSpPr>
            <a:cxnSpLocks/>
          </p:cNvCxnSpPr>
          <p:nvPr userDrawn="1"/>
        </p:nvCxnSpPr>
        <p:spPr>
          <a:xfrm>
            <a:off x="679391" y="1114679"/>
            <a:ext cx="778521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673EC860-FC9D-4C3C-A140-FFD6BD5DACF0}"/>
              </a:ext>
            </a:extLst>
          </p:cNvPr>
          <p:cNvSpPr>
            <a:spLocks noGrp="1"/>
          </p:cNvSpPr>
          <p:nvPr>
            <p:ph type="body" sz="quarter" idx="13" hasCustomPrompt="1"/>
          </p:nvPr>
        </p:nvSpPr>
        <p:spPr>
          <a:xfrm>
            <a:off x="0" y="1097306"/>
            <a:ext cx="9144000" cy="540247"/>
          </a:xfrm>
          <a:prstGeom prst="rect">
            <a:avLst/>
          </a:prstGeom>
        </p:spPr>
        <p:txBody>
          <a:bodyPr anchor="t"/>
          <a:lstStyle>
            <a:lvl1pPr marL="0" indent="0" algn="ctr">
              <a:buNone/>
              <a:defRPr sz="1300">
                <a:solidFill>
                  <a:schemeClr val="bg1"/>
                </a:solidFill>
                <a:latin typeface="Myriad Pro Light" panose="020B0403030403020204" pitchFamily="34" charset="0"/>
              </a:defRPr>
            </a:lvl1pPr>
            <a:lvl2pPr marL="457200" indent="0">
              <a:buNone/>
              <a:defRPr/>
            </a:lvl2pPr>
          </a:lstStyle>
          <a:p>
            <a:r>
              <a:rPr lang="en-US" dirty="0"/>
              <a:t>Transforming Science Education Through Research-Driven Innovation</a:t>
            </a:r>
          </a:p>
        </p:txBody>
      </p:sp>
    </p:spTree>
    <p:extLst>
      <p:ext uri="{BB962C8B-B14F-4D97-AF65-F5344CB8AC3E}">
        <p14:creationId xmlns:p14="http://schemas.microsoft.com/office/powerpoint/2010/main" val="292255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 Body ">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p:nvPr>
        </p:nvSpPr>
        <p:spPr>
          <a:xfrm>
            <a:off x="628650" y="459466"/>
            <a:ext cx="7886700" cy="367847"/>
          </a:xfrm>
          <a:prstGeom prst="rect">
            <a:avLst/>
          </a:prstGeom>
        </p:spPr>
        <p:txBody>
          <a:bodyPr vert="horz" lIns="91440" tIns="45720" rIns="91440" bIns="45720" rtlCol="0" anchor="ctr">
            <a:noAutofit/>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287613"/>
            <a:ext cx="7886700" cy="4629093"/>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03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BB16017-14D2-AA4A-A4D5-00E73FBB99F7}"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827ABDEE-C6DF-5F0F-3A22-E03B9155E323}"/>
              </a:ext>
            </a:extLst>
          </p:cNvPr>
          <p:cNvSpPr>
            <a:spLocks noGrp="1"/>
          </p:cNvSpPr>
          <p:nvPr>
            <p:ph idx="1"/>
          </p:nvPr>
        </p:nvSpPr>
        <p:spPr>
          <a:xfrm>
            <a:off x="2901951" y="864108"/>
            <a:ext cx="5486400" cy="5120640"/>
          </a:xfrm>
          <a:prstGeom prst="rect">
            <a:avLst/>
          </a:prstGeom>
        </p:spPr>
        <p:txBody>
          <a:bodyPr vert="horz" lIns="91440" tIns="45720" rIns="91440" bIns="45720" rtlCol="0" anchor="ct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2379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70"/>
            <a:ext cx="7886700" cy="367847"/>
          </a:xfrm>
          <a:prstGeom prst="rect">
            <a:avLst/>
          </a:prstGeom>
        </p:spPr>
        <p:txBody>
          <a:bodyPr vert="horz" lIns="91440" tIns="45720" rIns="91440" bIns="45720" rtlCol="0" anchor="ctr">
            <a:noAutofit/>
          </a:bodyPr>
          <a:lstStyle>
            <a:lvl1pPr>
              <a:defRPr sz="2700">
                <a:latin typeface="Calibri" panose="020F0502020204030204" pitchFamily="34" charset="0"/>
              </a:defRPr>
            </a:lvl1pPr>
          </a:lstStyle>
          <a:p>
            <a:r>
              <a:rPr lang="en-US" dirty="0"/>
              <a:t>Only use for a single line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7" y="945494"/>
            <a:ext cx="7758130" cy="0"/>
          </a:xfrm>
          <a:prstGeom prst="line">
            <a:avLst/>
          </a:prstGeom>
          <a:noFill/>
          <a:ln w="19050" cap="flat" cmpd="sng" algn="ctr">
            <a:solidFill>
              <a:srgbClr val="FAAD6D"/>
            </a:solidFill>
            <a:prstDash val="solid"/>
            <a:miter lim="800000"/>
          </a:ln>
          <a:effectLst/>
        </p:spPr>
      </p:cxn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7"/>
            <a:ext cx="7886700" cy="4629093"/>
          </a:xfrm>
          <a:prstGeom prst="rect">
            <a:avLst/>
          </a:prstGeom>
        </p:spPr>
        <p:txBody>
          <a:bodyPr/>
          <a:lstStyle>
            <a:lvl1pPr>
              <a:lnSpc>
                <a:spcPct val="100000"/>
              </a:lnSpc>
              <a:spcBef>
                <a:spcPts val="0"/>
              </a:spcBef>
              <a:spcAft>
                <a:spcPts val="450"/>
              </a:spcAft>
              <a:defRPr sz="2100">
                <a:solidFill>
                  <a:srgbClr val="000000"/>
                </a:solidFill>
                <a:latin typeface="Calibri" panose="020F0502020204030204" pitchFamily="34" charset="0"/>
              </a:defRPr>
            </a:lvl1pPr>
            <a:lvl2pPr>
              <a:lnSpc>
                <a:spcPct val="100000"/>
              </a:lnSpc>
              <a:spcBef>
                <a:spcPts val="0"/>
              </a:spcBef>
              <a:spcAft>
                <a:spcPts val="450"/>
              </a:spcAft>
              <a:defRPr sz="2100">
                <a:solidFill>
                  <a:srgbClr val="000000"/>
                </a:solidFill>
                <a:latin typeface="Calibri" panose="020F0502020204030204" pitchFamily="34" charset="0"/>
              </a:defRPr>
            </a:lvl2pPr>
            <a:lvl3pPr>
              <a:lnSpc>
                <a:spcPct val="100000"/>
              </a:lnSpc>
              <a:spcBef>
                <a:spcPts val="0"/>
              </a:spcBef>
              <a:spcAft>
                <a:spcPts val="450"/>
              </a:spcAft>
              <a:defRPr sz="1800">
                <a:solidFill>
                  <a:srgbClr val="000000"/>
                </a:solidFill>
                <a:latin typeface="Calibri" panose="020F0502020204030204" pitchFamily="34" charset="0"/>
              </a:defRPr>
            </a:lvl3pPr>
            <a:lvl4pPr>
              <a:lnSpc>
                <a:spcPct val="100000"/>
              </a:lnSpc>
              <a:spcBef>
                <a:spcPts val="0"/>
              </a:spcBef>
              <a:spcAft>
                <a:spcPts val="450"/>
              </a:spcAft>
              <a:defRPr sz="1500">
                <a:solidFill>
                  <a:srgbClr val="000000"/>
                </a:solidFill>
                <a:latin typeface="Calibri" panose="020F0502020204030204" pitchFamily="34" charset="0"/>
              </a:defRPr>
            </a:lvl4pPr>
            <a:lvl5pPr>
              <a:lnSpc>
                <a:spcPct val="100000"/>
              </a:lnSpc>
              <a:spcBef>
                <a:spcPts val="0"/>
              </a:spcBef>
              <a:spcAft>
                <a:spcPts val="450"/>
              </a:spcAft>
              <a:defRPr sz="15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D8E59F4-BC5E-4F9B-A8BF-F75B8E7776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032" y="6266593"/>
            <a:ext cx="1021034" cy="375626"/>
          </a:xfrm>
          <a:prstGeom prst="rect">
            <a:avLst/>
          </a:prstGeom>
        </p:spPr>
      </p:pic>
    </p:spTree>
    <p:extLst>
      <p:ext uri="{BB962C8B-B14F-4D97-AF65-F5344CB8AC3E}">
        <p14:creationId xmlns:p14="http://schemas.microsoft.com/office/powerpoint/2010/main" val="95284236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02 Body - two line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dirty="0"/>
              <a:t>Click to edit Master two line long title </a:t>
            </a:r>
            <a:br>
              <a:rPr lang="en-US" dirty="0"/>
            </a:br>
            <a:r>
              <a:rPr lang="en-US" dirty="0"/>
              <a:t>Click to edit Master two line long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699972"/>
            <a:ext cx="7886700" cy="4216734"/>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1011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Conclusion">
  <p:cSld name="Conclusion">
    <p:spTree>
      <p:nvGrpSpPr>
        <p:cNvPr id="1" name="Shape 42"/>
        <p:cNvGrpSpPr/>
        <p:nvPr/>
      </p:nvGrpSpPr>
      <p:grpSpPr>
        <a:xfrm>
          <a:off x="0" y="0"/>
          <a:ext cx="0" cy="0"/>
          <a:chOff x="0" y="0"/>
          <a:chExt cx="0" cy="0"/>
        </a:xfrm>
      </p:grpSpPr>
      <p:sp>
        <p:nvSpPr>
          <p:cNvPr id="43" name="Google Shape;43;p6"/>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p:nvPr/>
        </p:nvSpPr>
        <p:spPr>
          <a:xfrm>
            <a:off x="0" y="1"/>
            <a:ext cx="175909"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lt1"/>
              </a:solidFill>
              <a:latin typeface="Calibri"/>
              <a:ea typeface="Calibri"/>
              <a:cs typeface="Calibri"/>
              <a:sym typeface="Calibri"/>
            </a:endParaRPr>
          </a:p>
        </p:txBody>
      </p:sp>
      <p:sp>
        <p:nvSpPr>
          <p:cNvPr id="46" name="Google Shape;46;p6"/>
          <p:cNvSpPr txBox="1">
            <a:spLocks noGrp="1"/>
          </p:cNvSpPr>
          <p:nvPr>
            <p:ph type="title"/>
          </p:nvPr>
        </p:nvSpPr>
        <p:spPr>
          <a:xfrm>
            <a:off x="457200" y="5715000"/>
            <a:ext cx="8229600" cy="4572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2"/>
              </a:buClr>
              <a:buSzPts val="2100"/>
              <a:buFont typeface="Calibri"/>
              <a:buNone/>
              <a:defRPr sz="2100" b="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457200" y="228600"/>
            <a:ext cx="8229600" cy="18288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200"/>
              </a:spcBef>
              <a:spcAft>
                <a:spcPts val="0"/>
              </a:spcAft>
              <a:buSzPts val="4050"/>
              <a:buNone/>
              <a:defRPr sz="4050" b="1">
                <a:solidFill>
                  <a:schemeClr val="accent1"/>
                </a:solidFill>
              </a:defRPr>
            </a:lvl1pPr>
            <a:lvl2pPr marL="914400" lvl="1" indent="-342900" algn="l">
              <a:lnSpc>
                <a:spcPct val="100000"/>
              </a:lnSpc>
              <a:spcBef>
                <a:spcPts val="250"/>
              </a:spcBef>
              <a:spcAft>
                <a:spcPts val="0"/>
              </a:spcAft>
              <a:buSzPts val="18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pic>
        <p:nvPicPr>
          <p:cNvPr id="48" name="Google Shape;48;p6" descr="Graphical user interface, text, application, chat or text message"/>
          <p:cNvPicPr preferRelativeResize="0"/>
          <p:nvPr/>
        </p:nvPicPr>
        <p:blipFill rotWithShape="1">
          <a:blip r:embed="rId2">
            <a:alphaModFix/>
          </a:blip>
          <a:srcRect/>
          <a:stretch/>
        </p:blipFill>
        <p:spPr>
          <a:xfrm>
            <a:off x="1632700" y="1556889"/>
            <a:ext cx="6342901" cy="4017272"/>
          </a:xfrm>
          <a:prstGeom prst="rect">
            <a:avLst/>
          </a:prstGeom>
          <a:noFill/>
          <a:ln>
            <a:noFill/>
          </a:ln>
        </p:spPr>
      </p:pic>
      <p:pic>
        <p:nvPicPr>
          <p:cNvPr id="49" name="Google Shape;49;p6" descr="Logo&#10;&#10;Description automatically generated"/>
          <p:cNvPicPr preferRelativeResize="0"/>
          <p:nvPr/>
        </p:nvPicPr>
        <p:blipFill rotWithShape="1">
          <a:blip r:embed="rId3">
            <a:alphaModFix/>
          </a:blip>
          <a:srcRect/>
          <a:stretch/>
        </p:blipFill>
        <p:spPr>
          <a:xfrm>
            <a:off x="7772400" y="6349703"/>
            <a:ext cx="1233516" cy="340346"/>
          </a:xfrm>
          <a:prstGeom prst="rect">
            <a:avLst/>
          </a:prstGeom>
          <a:noFill/>
          <a:ln>
            <a:noFill/>
          </a:ln>
        </p:spPr>
      </p:pic>
    </p:spTree>
    <p:extLst>
      <p:ext uri="{BB962C8B-B14F-4D97-AF65-F5344CB8AC3E}">
        <p14:creationId xmlns:p14="http://schemas.microsoft.com/office/powerpoint/2010/main" val="320947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015734" cy="2743200"/>
          </a:xfrm>
        </p:spPr>
        <p:txBody>
          <a:bodyPr anchor="b">
            <a:normAutofit/>
          </a:bodyPr>
          <a:lstStyle>
            <a:lvl1pPr>
              <a:defRPr sz="5400" b="1" spc="-100" baseline="0">
                <a:solidFill>
                  <a:schemeClr val="accent1"/>
                </a:solidFill>
              </a:defRPr>
            </a:lvl1pPr>
          </a:lstStyle>
          <a:p>
            <a:r>
              <a:rPr lang="en-US" dirty="0"/>
              <a:t>Click to edit Master title</a:t>
            </a:r>
          </a:p>
        </p:txBody>
      </p:sp>
      <p:sp>
        <p:nvSpPr>
          <p:cNvPr id="3" name="Text Placeholder 2"/>
          <p:cNvSpPr>
            <a:spLocks noGrp="1"/>
          </p:cNvSpPr>
          <p:nvPr>
            <p:ph type="body" idx="1"/>
          </p:nvPr>
        </p:nvSpPr>
        <p:spPr>
          <a:xfrm>
            <a:off x="1371600" y="3613151"/>
            <a:ext cx="7015734"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B16017-14D2-AA4A-A4D5-00E73FBB99F7}"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
        <p:nvSpPr>
          <p:cNvPr id="7" name="Rectangle 6">
            <a:extLst>
              <a:ext uri="{FF2B5EF4-FFF2-40B4-BE49-F238E27FC236}">
                <a16:creationId xmlns:a16="http://schemas.microsoft.com/office/drawing/2014/main" id="{2739D9FD-B1C9-684E-8973-BF3FDEBB0C48}"/>
              </a:ext>
            </a:extLst>
          </p:cNvPr>
          <p:cNvSpPr/>
          <p:nvPr userDrawn="1"/>
        </p:nvSpPr>
        <p:spPr>
          <a:xfrm>
            <a:off x="1" y="685800"/>
            <a:ext cx="457199"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3923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63590"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BB16017-14D2-AA4A-A4D5-00E73FBB99F7}" type="datetimeFigureOut">
              <a:rPr lang="en-US" smtClean="0"/>
              <a:t>11/18/2024</a:t>
            </a:fld>
            <a:endParaRPr lang="en-US"/>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899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63847" y="685801"/>
            <a:ext cx="2606040" cy="1150958"/>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BB16017-14D2-AA4A-A4D5-00E73FBB99F7}" type="datetimeFigureOut">
              <a:rPr lang="en-US" smtClean="0"/>
              <a:t>11/18/2024</a:t>
            </a:fld>
            <a:endParaRPr lang="en-US"/>
          </a:p>
        </p:txBody>
      </p:sp>
      <p:sp>
        <p:nvSpPr>
          <p:cNvPr id="11" name="Footer Placeholder 10"/>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775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BB16017-14D2-AA4A-A4D5-00E73FBB99F7}" type="datetimeFigureOut">
              <a:rPr lang="en-US" smtClean="0"/>
              <a:t>11/18/2024</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896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16017-14D2-AA4A-A4D5-00E73FBB99F7}" type="datetimeFigureOut">
              <a:rPr lang="en-US" smtClean="0"/>
              <a:t>11/18/2024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3781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baseline="0"/>
            </a:lvl1pPr>
          </a:lstStyle>
          <a:p>
            <a:r>
              <a:rPr lang="en-US" dirty="0"/>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800"/>
            </a:lvl1pPr>
            <a:lvl2pPr>
              <a:defRPr sz="2000"/>
            </a:lvl2pPr>
            <a:lvl3pPr>
              <a:defRPr sz="1800"/>
            </a:lvl3pPr>
            <a:lvl4pPr>
              <a:defRPr sz="1800"/>
            </a:lvl4pPr>
            <a:lvl5pPr>
              <a:defRPr sz="18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11/18/2024</a:t>
            </a:fld>
            <a:endParaRPr lang="en-US"/>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6312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11/18/2024</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Tree>
    <p:extLst>
      <p:ext uri="{BB962C8B-B14F-4D97-AF65-F5344CB8AC3E}">
        <p14:creationId xmlns:p14="http://schemas.microsoft.com/office/powerpoint/2010/main" val="167749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BB16017-14D2-AA4A-A4D5-00E73FBB99F7}" type="datetimeFigureOut">
              <a:rPr lang="en-US" smtClean="0"/>
              <a:t>11/18/2024</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pic>
        <p:nvPicPr>
          <p:cNvPr id="8" name="Picture 7" descr="Logo&#10;&#10;Description automatically generated">
            <a:extLst>
              <a:ext uri="{FF2B5EF4-FFF2-40B4-BE49-F238E27FC236}">
                <a16:creationId xmlns:a16="http://schemas.microsoft.com/office/drawing/2014/main" id="{58AC2799-2430-A81A-14AB-EE20F49D35FE}"/>
              </a:ext>
            </a:extLst>
          </p:cNvPr>
          <p:cNvPicPr>
            <a:picLocks noChangeAspect="1"/>
          </p:cNvPicPr>
          <p:nvPr userDrawn="1"/>
        </p:nvPicPr>
        <p:blipFill>
          <a:blip r:embed="rId24"/>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90166068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698" r:id="rId12"/>
    <p:sldLayoutId id="2147483699" r:id="rId13"/>
    <p:sldLayoutId id="2147483705" r:id="rId14"/>
    <p:sldLayoutId id="2147483706" r:id="rId15"/>
    <p:sldLayoutId id="2147483707" r:id="rId16"/>
    <p:sldLayoutId id="2147483708" r:id="rId17"/>
    <p:sldLayoutId id="2147483721" r:id="rId18"/>
    <p:sldLayoutId id="2147483722" r:id="rId19"/>
    <p:sldLayoutId id="2147483723" r:id="rId20"/>
    <p:sldLayoutId id="2147483724" r:id="rId21"/>
    <p:sldLayoutId id="2147483726" r:id="rId22"/>
  </p:sldLayoutIdLst>
  <p:txStyles>
    <p:titleStyle>
      <a:lvl1pPr algn="l" defTabSz="914400" rtl="0" eaLnBrk="1" latinLnBrk="0" hangingPunct="1">
        <a:lnSpc>
          <a:spcPct val="90000"/>
        </a:lnSpc>
        <a:spcBef>
          <a:spcPct val="0"/>
        </a:spcBef>
        <a:buNone/>
        <a:defRPr sz="3000" b="1" kern="1200" spc="-60" baseline="0">
          <a:solidFill>
            <a:schemeClr val="accent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800" kern="1200">
          <a:solidFill>
            <a:schemeClr val="tx2"/>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2000" kern="1200">
          <a:solidFill>
            <a:schemeClr val="tx2"/>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1\1.1_c1_us_timmss_science_lesson3_1.mp4"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file:///C:\Users\jbintz\Documents\4%20MN%20STeLLA\Opening%20Session\07a%20Japan%20Science%20Lesson%201%20Clip%201.mpg" TargetMode="External"/><Relationship Id="rId4" Type="http://schemas.openxmlformats.org/officeDocument/2006/relationships/hyperlink" Target="file:///C:\Users\jbintz\Documents\4%20MN%20STeLLA\Opening%20Session\01%20CLIP%201.%20US%20Science%20Lesson.m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learner.org/series/minds-of-our-own/1-can-we-believe-our-ey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80740F2-FAC1-441A-8621-FA33AF7F5AF7}"/>
              </a:ext>
            </a:extLst>
          </p:cNvPr>
          <p:cNvSpPr>
            <a:spLocks noGrp="1"/>
          </p:cNvSpPr>
          <p:nvPr>
            <p:ph type="ctrTitle"/>
          </p:nvPr>
        </p:nvSpPr>
        <p:spPr/>
        <p:txBody>
          <a:bodyPr>
            <a:normAutofit/>
          </a:bodyPr>
          <a:lstStyle/>
          <a:p>
            <a:r>
              <a:rPr lang="en-US" dirty="0" err="1"/>
              <a:t>STeLLA</a:t>
            </a:r>
            <a:r>
              <a:rPr lang="en-US" dirty="0"/>
              <a:t> Scale Up and Sustainability Study (SSUP)</a:t>
            </a:r>
            <a:br>
              <a:rPr lang="en-US" altLang="en-US" dirty="0"/>
            </a:br>
            <a:endParaRPr lang="en-US" dirty="0"/>
          </a:p>
        </p:txBody>
      </p:sp>
      <p:sp>
        <p:nvSpPr>
          <p:cNvPr id="11" name="Text Placeholder 3">
            <a:extLst>
              <a:ext uri="{FF2B5EF4-FFF2-40B4-BE49-F238E27FC236}">
                <a16:creationId xmlns:a16="http://schemas.microsoft.com/office/drawing/2014/main" id="{99692197-066A-46A8-A61A-FBE20DC0692D}"/>
              </a:ext>
            </a:extLst>
          </p:cNvPr>
          <p:cNvSpPr>
            <a:spLocks noGrp="1"/>
          </p:cNvSpPr>
          <p:nvPr>
            <p:ph type="subTitle" idx="1"/>
          </p:nvPr>
        </p:nvSpPr>
        <p:spPr/>
        <p:txBody>
          <a:bodyPr>
            <a:normAutofit/>
          </a:bodyPr>
          <a:lstStyle/>
          <a:p>
            <a:r>
              <a:rPr lang="en-US" altLang="en-US" b="1" dirty="0">
                <a:solidFill>
                  <a:schemeClr val="bg1"/>
                </a:solidFill>
                <a:ea typeface="+mj-ea"/>
                <a:cs typeface="+mj-cs"/>
              </a:rPr>
              <a:t>Science Teachers Learning from Lesson Analysis (</a:t>
            </a:r>
            <a:r>
              <a:rPr lang="en-US" altLang="en-US" b="1" dirty="0" err="1">
                <a:solidFill>
                  <a:schemeClr val="bg1"/>
                </a:solidFill>
                <a:ea typeface="+mj-ea"/>
                <a:cs typeface="+mj-cs"/>
              </a:rPr>
              <a:t>STeLLA</a:t>
            </a:r>
            <a:r>
              <a:rPr lang="en-US" altLang="en-US" b="1" dirty="0">
                <a:solidFill>
                  <a:schemeClr val="bg1"/>
                </a:solidFill>
                <a:ea typeface="+mj-ea"/>
                <a:cs typeface="+mj-cs"/>
              </a:rPr>
              <a:t>)</a:t>
            </a:r>
            <a:endParaRPr lang="en-US" b="1" dirty="0">
              <a:solidFill>
                <a:schemeClr val="bg1"/>
              </a:solidFill>
              <a:ea typeface="+mj-ea"/>
              <a:cs typeface="+mj-cs"/>
            </a:endParaRPr>
          </a:p>
        </p:txBody>
      </p:sp>
      <p:sp>
        <p:nvSpPr>
          <p:cNvPr id="5" name="Text Placeholder 4">
            <a:extLst>
              <a:ext uri="{FF2B5EF4-FFF2-40B4-BE49-F238E27FC236}">
                <a16:creationId xmlns:a16="http://schemas.microsoft.com/office/drawing/2014/main" id="{67B50E77-8311-4740-80E6-DDDD3CDEF9C9}"/>
              </a:ext>
            </a:extLst>
          </p:cNvPr>
          <p:cNvSpPr>
            <a:spLocks noGrp="1"/>
          </p:cNvSpPr>
          <p:nvPr>
            <p:ph type="body" sz="quarter" idx="4294967295"/>
          </p:nvPr>
        </p:nvSpPr>
        <p:spPr>
          <a:xfrm>
            <a:off x="0" y="3708400"/>
            <a:ext cx="3563938" cy="1577975"/>
          </a:xfrm>
        </p:spPr>
        <p:txBody>
          <a:bodyPr/>
          <a:lstStyle/>
          <a:p>
            <a:pPr algn="l"/>
            <a:r>
              <a:rPr lang="en-US" sz="1600" dirty="0">
                <a:solidFill>
                  <a:schemeClr val="bg1"/>
                </a:solidFill>
                <a:latin typeface="+mn-lt"/>
              </a:rPr>
              <a:t>Virtual Session 2</a:t>
            </a:r>
          </a:p>
        </p:txBody>
      </p:sp>
    </p:spTree>
    <p:extLst>
      <p:ext uri="{BB962C8B-B14F-4D97-AF65-F5344CB8AC3E}">
        <p14:creationId xmlns:p14="http://schemas.microsoft.com/office/powerpoint/2010/main" val="417588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sz="3600" dirty="0"/>
              <a:t>Conceptual Links</a:t>
            </a:r>
            <a:endParaRPr lang="en-US" sz="3600" dirty="0">
              <a:latin typeface="Times New Roman" pitchFamily="18" charset="0"/>
              <a:cs typeface="Times New Roman" pitchFamily="18" charset="0"/>
            </a:endParaRPr>
          </a:p>
        </p:txBody>
      </p:sp>
      <p:graphicFrame>
        <p:nvGraphicFramePr>
          <p:cNvPr id="73733" name="Object 5"/>
          <p:cNvGraphicFramePr>
            <a:graphicFrameLocks noGrp="1" noChangeAspect="1"/>
          </p:cNvGraphicFramePr>
          <p:nvPr>
            <p:ph idx="4294967295"/>
            <p:extLst>
              <p:ext uri="{D42A27DB-BD31-4B8C-83A1-F6EECF244321}">
                <p14:modId xmlns:p14="http://schemas.microsoft.com/office/powerpoint/2010/main" val="2674406996"/>
              </p:ext>
            </p:extLst>
          </p:nvPr>
        </p:nvGraphicFramePr>
        <p:xfrm>
          <a:off x="-13948" y="1747456"/>
          <a:ext cx="7280275" cy="5075238"/>
        </p:xfrm>
        <a:graphic>
          <a:graphicData uri="http://schemas.openxmlformats.org/presentationml/2006/ole">
            <mc:AlternateContent xmlns:mc="http://schemas.openxmlformats.org/markup-compatibility/2006">
              <mc:Choice xmlns:v="urn:schemas-microsoft-com:vml" Requires="v">
                <p:oleObj name="Chart" r:id="rId3" imgW="5438780" imgH="3790947" progId="Excel.Chart.8">
                  <p:embed/>
                </p:oleObj>
              </mc:Choice>
              <mc:Fallback>
                <p:oleObj name="Chart" r:id="rId3" imgW="5438780" imgH="3790947" progId="Excel.Chart.8">
                  <p:embed/>
                  <p:pic>
                    <p:nvPicPr>
                      <p:cNvPr id="73733" name="Object 5"/>
                      <p:cNvPicPr>
                        <a:picLocks noChangeAspect="1" noChangeArrowheads="1"/>
                      </p:cNvPicPr>
                      <p:nvPr/>
                    </p:nvPicPr>
                    <p:blipFill>
                      <a:blip r:embed="rId4"/>
                      <a:srcRect/>
                      <a:stretch>
                        <a:fillRect/>
                      </a:stretch>
                    </p:blipFill>
                    <p:spPr bwMode="auto">
                      <a:xfrm>
                        <a:off x="-13948" y="1747456"/>
                        <a:ext cx="7280275" cy="5075238"/>
                      </a:xfrm>
                      <a:prstGeom prst="rect">
                        <a:avLst/>
                      </a:prstGeom>
                      <a:noFill/>
                      <a:ln>
                        <a:noFill/>
                      </a:ln>
                      <a:effectLst/>
                    </p:spPr>
                  </p:pic>
                </p:oleObj>
              </mc:Fallback>
            </mc:AlternateContent>
          </a:graphicData>
        </a:graphic>
      </p:graphicFrame>
      <p:sp>
        <p:nvSpPr>
          <p:cNvPr id="73731" name="Rectangle 3"/>
          <p:cNvSpPr>
            <a:spLocks noChangeArrowheads="1"/>
          </p:cNvSpPr>
          <p:nvPr/>
        </p:nvSpPr>
        <p:spPr bwMode="auto">
          <a:xfrm>
            <a:off x="0" y="1838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5" name="Group 4">
            <a:extLst>
              <a:ext uri="{FF2B5EF4-FFF2-40B4-BE49-F238E27FC236}">
                <a16:creationId xmlns:a16="http://schemas.microsoft.com/office/drawing/2014/main" id="{448FB4D0-C488-8E6E-65C1-00D868683A7E}"/>
              </a:ext>
            </a:extLst>
          </p:cNvPr>
          <p:cNvGrpSpPr/>
          <p:nvPr/>
        </p:nvGrpSpPr>
        <p:grpSpPr>
          <a:xfrm>
            <a:off x="4687928" y="3175389"/>
            <a:ext cx="4214503" cy="1785104"/>
            <a:chOff x="4901748" y="2499971"/>
            <a:chExt cx="4214503" cy="1785104"/>
          </a:xfrm>
        </p:grpSpPr>
        <p:sp>
          <p:nvSpPr>
            <p:cNvPr id="2" name="TextBox 1"/>
            <p:cNvSpPr txBox="1"/>
            <p:nvPr/>
          </p:nvSpPr>
          <p:spPr>
            <a:xfrm>
              <a:off x="4901748" y="2499971"/>
              <a:ext cx="4214503" cy="1785104"/>
            </a:xfrm>
            <a:prstGeom prst="rect">
              <a:avLst/>
            </a:prstGeom>
            <a:solidFill>
              <a:schemeClr val="accent6">
                <a:lumMod val="20000"/>
                <a:lumOff val="80000"/>
              </a:schemeClr>
            </a:solidFill>
          </p:spPr>
          <p:txBody>
            <a:bodyPr wrap="square" rtlCol="0">
              <a:spAutoFit/>
            </a:bodyPr>
            <a:lstStyle/>
            <a:p>
              <a:pPr>
                <a:spcAft>
                  <a:spcPts val="1200"/>
                </a:spcAft>
              </a:pPr>
              <a:r>
                <a:rPr lang="en-US" dirty="0"/>
                <a:t>	Doing activities with no content </a:t>
              </a:r>
            </a:p>
            <a:p>
              <a:pPr>
                <a:spcAft>
                  <a:spcPts val="1200"/>
                </a:spcAft>
              </a:pPr>
              <a:r>
                <a:rPr lang="en-US" dirty="0"/>
                <a:t>	Learning content with </a:t>
              </a:r>
              <a:r>
                <a:rPr lang="en-US" b="1" i="1" dirty="0"/>
                <a:t>weak or no</a:t>
              </a:r>
              <a:r>
                <a:rPr lang="en-US" dirty="0"/>
                <a:t> 	conceptual links</a:t>
              </a:r>
            </a:p>
            <a:p>
              <a:pPr>
                <a:spcAft>
                  <a:spcPts val="1200"/>
                </a:spcAft>
              </a:pPr>
              <a:r>
                <a:rPr lang="en-US" dirty="0"/>
                <a:t>	Learning Content with </a:t>
              </a:r>
              <a:r>
                <a:rPr lang="en-US" b="1" i="1" dirty="0"/>
                <a:t>strong</a:t>
              </a:r>
              <a:r>
                <a:rPr lang="en-US" dirty="0"/>
                <a:t> 	conceptual links</a:t>
              </a:r>
            </a:p>
          </p:txBody>
        </p:sp>
        <p:sp>
          <p:nvSpPr>
            <p:cNvPr id="3" name="Rectangle 2"/>
            <p:cNvSpPr/>
            <p:nvPr/>
          </p:nvSpPr>
          <p:spPr>
            <a:xfrm>
              <a:off x="4984044" y="2624965"/>
              <a:ext cx="228600" cy="228600"/>
            </a:xfrm>
            <a:prstGeom prst="rect">
              <a:avLst/>
            </a:prstGeom>
            <a:solidFill>
              <a:srgbClr val="F8F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84044" y="3070533"/>
              <a:ext cx="228600" cy="228600"/>
            </a:xfrm>
            <a:prstGeom prst="rect">
              <a:avLst/>
            </a:prstGeom>
            <a:solidFill>
              <a:srgbClr val="7D1D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84044" y="3781731"/>
              <a:ext cx="228600" cy="228600"/>
            </a:xfrm>
            <a:prstGeom prst="rect">
              <a:avLst/>
            </a:prstGeom>
            <a:solidFill>
              <a:srgbClr val="B2AC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31916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cs typeface="Times New Roman" pitchFamily="18" charset="0"/>
              </a:rPr>
              <a:t>What does science teaching look like?</a:t>
            </a:r>
          </a:p>
        </p:txBody>
      </p:sp>
      <p:sp>
        <p:nvSpPr>
          <p:cNvPr id="70659" name="Rectangle 3"/>
          <p:cNvSpPr>
            <a:spLocks noGrp="1" noChangeArrowheads="1"/>
          </p:cNvSpPr>
          <p:nvPr>
            <p:ph type="body" sz="quarter" idx="4294967295"/>
          </p:nvPr>
        </p:nvSpPr>
        <p:spPr>
          <a:xfrm>
            <a:off x="914400" y="1600200"/>
            <a:ext cx="7886700" cy="4629150"/>
          </a:xfrm>
        </p:spPr>
        <p:txBody>
          <a:bodyPr/>
          <a:lstStyle/>
          <a:p>
            <a:r>
              <a:rPr lang="en-US" dirty="0"/>
              <a:t>Watch two video clips of 8</a:t>
            </a:r>
            <a:r>
              <a:rPr lang="en-US" baseline="30000" dirty="0"/>
              <a:t>th</a:t>
            </a:r>
            <a:r>
              <a:rPr lang="en-US" dirty="0"/>
              <a:t>-grade science</a:t>
            </a:r>
          </a:p>
          <a:p>
            <a:pPr lvl="1"/>
            <a:r>
              <a:rPr lang="en-US" dirty="0"/>
              <a:t>A U.S. classroom</a:t>
            </a:r>
          </a:p>
          <a:p>
            <a:pPr lvl="1">
              <a:spcAft>
                <a:spcPts val="1200"/>
              </a:spcAft>
            </a:pPr>
            <a:r>
              <a:rPr lang="en-US" dirty="0"/>
              <a:t>A Japanese classroom</a:t>
            </a:r>
          </a:p>
          <a:p>
            <a:pPr>
              <a:spcAft>
                <a:spcPts val="1200"/>
              </a:spcAft>
            </a:pPr>
            <a:r>
              <a:rPr lang="en-US" dirty="0"/>
              <a:t>What do you notice about these two classrooms?</a:t>
            </a:r>
          </a:p>
          <a:p>
            <a:pPr>
              <a:spcAft>
                <a:spcPts val="1200"/>
              </a:spcAft>
            </a:pPr>
            <a:r>
              <a:rPr lang="en-US" dirty="0"/>
              <a:t>In which classroom are students more likely to learn? Why do you think so?</a:t>
            </a:r>
          </a:p>
        </p:txBody>
      </p:sp>
      <p:sp>
        <p:nvSpPr>
          <p:cNvPr id="3" name="TextBox 2">
            <a:hlinkClick r:id="rId3" action="ppaction://hlinkfile"/>
          </p:cNvPr>
          <p:cNvSpPr txBox="1"/>
          <p:nvPr/>
        </p:nvSpPr>
        <p:spPr>
          <a:xfrm>
            <a:off x="1066800" y="5906184"/>
            <a:ext cx="1573123" cy="646331"/>
          </a:xfrm>
          <a:prstGeom prst="rect">
            <a:avLst/>
          </a:prstGeom>
          <a:noFill/>
        </p:spPr>
        <p:txBody>
          <a:bodyPr wrap="none" rtlCol="0">
            <a:spAutoFit/>
          </a:bodyPr>
          <a:lstStyle/>
          <a:p>
            <a:r>
              <a:rPr lang="en-US" dirty="0">
                <a:hlinkClick r:id="rId4" action="ppaction://hlinkfile"/>
              </a:rPr>
              <a:t>U.S. Classroom</a:t>
            </a:r>
            <a:endParaRPr lang="en-US" dirty="0"/>
          </a:p>
          <a:p>
            <a:endParaRPr lang="en-US" dirty="0"/>
          </a:p>
        </p:txBody>
      </p:sp>
      <p:sp>
        <p:nvSpPr>
          <p:cNvPr id="4" name="TextBox 3"/>
          <p:cNvSpPr txBox="1"/>
          <p:nvPr/>
        </p:nvSpPr>
        <p:spPr>
          <a:xfrm>
            <a:off x="5029200" y="5914443"/>
            <a:ext cx="2067682" cy="369332"/>
          </a:xfrm>
          <a:prstGeom prst="rect">
            <a:avLst/>
          </a:prstGeom>
          <a:noFill/>
        </p:spPr>
        <p:txBody>
          <a:bodyPr wrap="none" rtlCol="0">
            <a:spAutoFit/>
          </a:bodyPr>
          <a:lstStyle/>
          <a:p>
            <a:r>
              <a:rPr lang="en-US" dirty="0">
                <a:hlinkClick r:id="rId5" action="ppaction://hlinkfile"/>
              </a:rPr>
              <a:t>Japanese Classroom</a:t>
            </a:r>
            <a:endParaRPr lang="en-US" dirty="0"/>
          </a:p>
        </p:txBody>
      </p:sp>
    </p:spTree>
    <p:extLst>
      <p:ext uri="{BB962C8B-B14F-4D97-AF65-F5344CB8AC3E}">
        <p14:creationId xmlns:p14="http://schemas.microsoft.com/office/powerpoint/2010/main" val="3836786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BEA5155B-7C0D-453D-8BE8-2475C0F33B66}"/>
              </a:ext>
            </a:extLst>
          </p:cNvPr>
          <p:cNvSpPr>
            <a:spLocks noGrp="1"/>
          </p:cNvSpPr>
          <p:nvPr>
            <p:ph type="title"/>
          </p:nvPr>
        </p:nvSpPr>
        <p:spPr>
          <a:xfrm>
            <a:off x="1200565" y="1087374"/>
            <a:ext cx="6737617" cy="1000978"/>
          </a:xfrm>
        </p:spPr>
        <p:txBody>
          <a:bodyPr vert="horz" lIns="91440" tIns="45720" rIns="91440" bIns="45720" rtlCol="0" anchor="ctr">
            <a:normAutofit/>
          </a:bodyPr>
          <a:lstStyle/>
          <a:p>
            <a:r>
              <a:rPr lang="en-US" sz="3300">
                <a:solidFill>
                  <a:srgbClr val="FFFFFF"/>
                </a:solidFill>
                <a:latin typeface="+mj-lt"/>
                <a:cs typeface="+mj-cs"/>
              </a:rPr>
              <a:t>Making links: Science Content Storyline Lens</a:t>
            </a:r>
          </a:p>
        </p:txBody>
      </p:sp>
      <p:sp>
        <p:nvSpPr>
          <p:cNvPr id="18" name="Rectangle 17">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ext Placeholder 4">
            <a:extLst>
              <a:ext uri="{FF2B5EF4-FFF2-40B4-BE49-F238E27FC236}">
                <a16:creationId xmlns:a16="http://schemas.microsoft.com/office/drawing/2014/main" id="{9814E993-0EA1-428C-8EEC-27926490E6A5}"/>
              </a:ext>
            </a:extLst>
          </p:cNvPr>
          <p:cNvSpPr>
            <a:spLocks noGrp="1"/>
          </p:cNvSpPr>
          <p:nvPr>
            <p:ph type="body" sz="quarter" idx="10"/>
          </p:nvPr>
        </p:nvSpPr>
        <p:spPr>
          <a:xfrm>
            <a:off x="1200564" y="2535446"/>
            <a:ext cx="6737617" cy="3554457"/>
          </a:xfrm>
        </p:spPr>
        <p:txBody>
          <a:bodyPr vert="horz" lIns="91440" tIns="45720" rIns="91440" bIns="45720" rtlCol="0" anchor="ctr">
            <a:noAutofit/>
          </a:bodyPr>
          <a:lstStyle/>
          <a:p>
            <a:pPr marL="0" indent="0">
              <a:lnSpc>
                <a:spcPct val="90000"/>
              </a:lnSpc>
              <a:buNone/>
            </a:pPr>
            <a:r>
              <a:rPr lang="en-US" sz="1800" dirty="0">
                <a:solidFill>
                  <a:schemeClr val="tx1"/>
                </a:solidFill>
                <a:latin typeface="+mn-lt"/>
                <a:cs typeface="+mn-cs"/>
              </a:rPr>
              <a:t>Step 1</a:t>
            </a:r>
          </a:p>
          <a:p>
            <a:pPr marL="0" indent="0">
              <a:lnSpc>
                <a:spcPct val="90000"/>
              </a:lnSpc>
              <a:buNone/>
            </a:pPr>
            <a:r>
              <a:rPr lang="en-US" sz="1800" dirty="0">
                <a:solidFill>
                  <a:schemeClr val="tx1"/>
                </a:solidFill>
                <a:latin typeface="+mn-lt"/>
                <a:cs typeface="+mn-cs"/>
              </a:rPr>
              <a:t>Journal: What ideas do you want to add to your effective teaching and learning charts?</a:t>
            </a:r>
          </a:p>
          <a:p>
            <a:pPr marL="0">
              <a:lnSpc>
                <a:spcPct val="90000"/>
              </a:lnSpc>
            </a:pPr>
            <a:endParaRPr lang="en-US" sz="1800" dirty="0">
              <a:solidFill>
                <a:schemeClr val="tx1"/>
              </a:solidFill>
              <a:latin typeface="+mn-lt"/>
              <a:cs typeface="+mn-cs"/>
            </a:endParaRPr>
          </a:p>
          <a:p>
            <a:pPr marL="0" indent="0">
              <a:lnSpc>
                <a:spcPct val="90000"/>
              </a:lnSpc>
              <a:buNone/>
            </a:pPr>
            <a:r>
              <a:rPr lang="en-US" sz="1800" dirty="0">
                <a:solidFill>
                  <a:schemeClr val="tx1"/>
                </a:solidFill>
                <a:latin typeface="+mn-lt"/>
                <a:cs typeface="+mn-cs"/>
              </a:rPr>
              <a:t>Step 2</a:t>
            </a:r>
          </a:p>
          <a:p>
            <a:pPr marL="0" indent="0">
              <a:lnSpc>
                <a:spcPct val="90000"/>
              </a:lnSpc>
              <a:buNone/>
            </a:pPr>
            <a:r>
              <a:rPr lang="en-US" sz="1800" dirty="0">
                <a:solidFill>
                  <a:schemeClr val="tx1"/>
                </a:solidFill>
                <a:latin typeface="+mn-lt"/>
                <a:cs typeface="+mn-cs"/>
              </a:rPr>
              <a:t>Read and annotate: First three sections of the Introduction to the Science Content Storyline Lens. (Stop before “What is challenging…)</a:t>
            </a:r>
          </a:p>
          <a:p>
            <a:pPr lvl="1">
              <a:lnSpc>
                <a:spcPct val="90000"/>
              </a:lnSpc>
            </a:pPr>
            <a:r>
              <a:rPr lang="en-US" sz="1800" dirty="0">
                <a:solidFill>
                  <a:schemeClr val="tx1"/>
                </a:solidFill>
                <a:latin typeface="+mn-lt"/>
                <a:cs typeface="+mn-cs"/>
              </a:rPr>
              <a:t>What links do you see between the findings in the TIMSS and the Introduction to the Science Content Storyline Lens?  </a:t>
            </a:r>
          </a:p>
        </p:txBody>
      </p:sp>
    </p:spTree>
    <p:extLst>
      <p:ext uri="{BB962C8B-B14F-4D97-AF65-F5344CB8AC3E}">
        <p14:creationId xmlns:p14="http://schemas.microsoft.com/office/powerpoint/2010/main" val="41337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1485900" y="2057401"/>
            <a:ext cx="61722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100" dirty="0"/>
          </a:p>
          <a:p>
            <a:pPr marL="257175" indent="-257175">
              <a:spcBef>
                <a:spcPct val="50000"/>
              </a:spcBef>
              <a:buFontTx/>
              <a:buChar char="•"/>
            </a:pPr>
            <a:endParaRPr lang="en-US" sz="2100" dirty="0"/>
          </a:p>
          <a:p>
            <a:pPr marL="257175" indent="-257175">
              <a:spcBef>
                <a:spcPct val="50000"/>
              </a:spcBef>
              <a:buFontTx/>
              <a:buChar char="•"/>
            </a:pPr>
            <a:endParaRPr lang="en-US" sz="2100" dirty="0"/>
          </a:p>
          <a:p>
            <a:pPr marL="257175" indent="-257175">
              <a:spcBef>
                <a:spcPct val="50000"/>
              </a:spcBef>
              <a:buFontTx/>
              <a:buChar char="•"/>
            </a:pPr>
            <a:endParaRPr lang="en-US" sz="2100" dirty="0"/>
          </a:p>
        </p:txBody>
      </p:sp>
      <p:sp>
        <p:nvSpPr>
          <p:cNvPr id="61442" name="Rectangle 2"/>
          <p:cNvSpPr>
            <a:spLocks noGrp="1" noChangeArrowheads="1"/>
          </p:cNvSpPr>
          <p:nvPr>
            <p:ph type="title"/>
          </p:nvPr>
        </p:nvSpPr>
        <p:spPr/>
        <p:txBody>
          <a:bodyPr>
            <a:noAutofit/>
          </a:bodyPr>
          <a:lstStyle/>
          <a:p>
            <a:r>
              <a:rPr lang="en-US" dirty="0">
                <a:cs typeface="Times New Roman" pitchFamily="18" charset="0"/>
              </a:rPr>
              <a:t>Making the Case</a:t>
            </a:r>
          </a:p>
        </p:txBody>
      </p:sp>
      <p:sp>
        <p:nvSpPr>
          <p:cNvPr id="61467" name="Rectangle 27"/>
          <p:cNvSpPr>
            <a:spLocks noChangeArrowheads="1"/>
          </p:cNvSpPr>
          <p:nvPr/>
        </p:nvSpPr>
        <p:spPr bwMode="auto">
          <a:xfrm>
            <a:off x="1485900" y="2057401"/>
            <a:ext cx="61722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57175" indent="-257175">
              <a:spcBef>
                <a:spcPct val="50000"/>
              </a:spcBef>
              <a:buFontTx/>
              <a:buChar char="•"/>
            </a:pPr>
            <a:endParaRPr lang="en-US" sz="2100" dirty="0"/>
          </a:p>
        </p:txBody>
      </p:sp>
      <p:pic>
        <p:nvPicPr>
          <p:cNvPr id="6" name="Picture 5"/>
          <p:cNvPicPr>
            <a:picLocks noChangeAspect="1"/>
          </p:cNvPicPr>
          <p:nvPr/>
        </p:nvPicPr>
        <p:blipFill>
          <a:blip r:embed="rId3"/>
          <a:stretch>
            <a:fillRect/>
          </a:stretch>
        </p:blipFill>
        <p:spPr>
          <a:xfrm>
            <a:off x="1600200" y="4621309"/>
            <a:ext cx="1943100" cy="868507"/>
          </a:xfrm>
          <a:prstGeom prst="rect">
            <a:avLst/>
          </a:prstGeom>
        </p:spPr>
      </p:pic>
      <p:pic>
        <p:nvPicPr>
          <p:cNvPr id="7" name="Picture 6"/>
          <p:cNvPicPr>
            <a:picLocks noChangeAspect="1"/>
          </p:cNvPicPr>
          <p:nvPr/>
        </p:nvPicPr>
        <p:blipFill>
          <a:blip r:embed="rId4"/>
          <a:stretch>
            <a:fillRect/>
          </a:stretch>
        </p:blipFill>
        <p:spPr>
          <a:xfrm>
            <a:off x="5543550" y="4621308"/>
            <a:ext cx="1885950" cy="845919"/>
          </a:xfrm>
          <a:prstGeom prst="rect">
            <a:avLst/>
          </a:prstGeom>
        </p:spPr>
      </p:pic>
      <p:cxnSp>
        <p:nvCxnSpPr>
          <p:cNvPr id="9" name="Straight Connector 8"/>
          <p:cNvCxnSpPr>
            <a:stCxn id="6" idx="3"/>
            <a:endCxn id="7" idx="1"/>
          </p:cNvCxnSpPr>
          <p:nvPr/>
        </p:nvCxnSpPr>
        <p:spPr>
          <a:xfrm flipV="1">
            <a:off x="3543300" y="5044269"/>
            <a:ext cx="2000250" cy="1129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FE4CC1A-D96B-4311-AAD5-5394093C101B}"/>
              </a:ext>
            </a:extLst>
          </p:cNvPr>
          <p:cNvSpPr/>
          <p:nvPr/>
        </p:nvSpPr>
        <p:spPr>
          <a:xfrm>
            <a:off x="927996" y="1853200"/>
            <a:ext cx="7011402" cy="17999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800">
              <a:lnSpc>
                <a:spcPct val="90000"/>
              </a:lnSpc>
              <a:spcBef>
                <a:spcPct val="0"/>
              </a:spcBef>
              <a:spcAft>
                <a:spcPts val="900"/>
              </a:spcAft>
            </a:pPr>
            <a:r>
              <a:rPr lang="en-US" sz="2100" b="1" dirty="0">
                <a:solidFill>
                  <a:schemeClr val="tx1"/>
                </a:solidFill>
                <a:latin typeface="Calibri" panose="020F0502020204030204" pitchFamily="34" charset="0"/>
                <a:ea typeface="+mj-ea"/>
                <a:cs typeface="Times New Roman" pitchFamily="18" charset="0"/>
              </a:rPr>
              <a:t>Focus Question</a:t>
            </a:r>
          </a:p>
          <a:p>
            <a:pPr algn="ctr" defTabSz="685800">
              <a:lnSpc>
                <a:spcPct val="90000"/>
              </a:lnSpc>
              <a:spcBef>
                <a:spcPct val="0"/>
              </a:spcBef>
              <a:spcAft>
                <a:spcPts val="900"/>
              </a:spcAft>
            </a:pPr>
            <a:r>
              <a:rPr lang="en-US" sz="2100" b="1" dirty="0">
                <a:solidFill>
                  <a:schemeClr val="tx1"/>
                </a:solidFill>
                <a:latin typeface="Calibri"/>
                <a:ea typeface="+mj-ea"/>
                <a:cs typeface="Times New Roman"/>
              </a:rPr>
              <a:t>What are the </a:t>
            </a:r>
            <a:r>
              <a:rPr lang="en-US" sz="2100" b="1" dirty="0" err="1">
                <a:solidFill>
                  <a:schemeClr val="tx1"/>
                </a:solidFill>
                <a:latin typeface="Calibri"/>
                <a:ea typeface="+mj-ea"/>
                <a:cs typeface="Times New Roman"/>
              </a:rPr>
              <a:t>STeLLA</a:t>
            </a:r>
            <a:r>
              <a:rPr lang="en-US" sz="2100" b="1" dirty="0">
                <a:solidFill>
                  <a:schemeClr val="tx1"/>
                </a:solidFill>
                <a:latin typeface="Calibri"/>
                <a:ea typeface="+mj-ea"/>
                <a:cs typeface="Times New Roman"/>
              </a:rPr>
              <a:t> Lenses and Strategies, and why do we think they will make a difference in your science teaching? </a:t>
            </a:r>
            <a:endParaRPr lang="en-US" sz="2100" b="1" dirty="0">
              <a:solidFill>
                <a:schemeClr val="tx1"/>
              </a:solidFill>
              <a:latin typeface="Calibri" panose="020F0502020204030204" pitchFamily="34" charset="0"/>
              <a:ea typeface="+mj-ea"/>
              <a:cs typeface="Times New Roman" pitchFamily="18" charset="0"/>
            </a:endParaRPr>
          </a:p>
        </p:txBody>
      </p:sp>
      <p:grpSp>
        <p:nvGrpSpPr>
          <p:cNvPr id="14" name="Group 13">
            <a:extLst>
              <a:ext uri="{FF2B5EF4-FFF2-40B4-BE49-F238E27FC236}">
                <a16:creationId xmlns:a16="http://schemas.microsoft.com/office/drawing/2014/main" id="{AE47AAC9-A8F1-432A-BE5A-61700919CBAE}"/>
              </a:ext>
            </a:extLst>
          </p:cNvPr>
          <p:cNvGrpSpPr/>
          <p:nvPr/>
        </p:nvGrpSpPr>
        <p:grpSpPr>
          <a:xfrm>
            <a:off x="1299411" y="3886200"/>
            <a:ext cx="3513221" cy="2483279"/>
            <a:chOff x="5562600" y="2940657"/>
            <a:chExt cx="4308214" cy="3123870"/>
          </a:xfrm>
        </p:grpSpPr>
        <p:sp>
          <p:nvSpPr>
            <p:cNvPr id="15" name="Oval 14">
              <a:extLst>
                <a:ext uri="{FF2B5EF4-FFF2-40B4-BE49-F238E27FC236}">
                  <a16:creationId xmlns:a16="http://schemas.microsoft.com/office/drawing/2014/main" id="{9BB301E0-C7DF-4EAC-8AB7-8DD72CCB57B1}"/>
                </a:ext>
              </a:extLst>
            </p:cNvPr>
            <p:cNvSpPr/>
            <p:nvPr/>
          </p:nvSpPr>
          <p:spPr>
            <a:xfrm>
              <a:off x="5562600" y="2940657"/>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23">
              <a:extLst>
                <a:ext uri="{FF2B5EF4-FFF2-40B4-BE49-F238E27FC236}">
                  <a16:creationId xmlns:a16="http://schemas.microsoft.com/office/drawing/2014/main" id="{ADC95F3B-CFC0-4129-8396-95C3CA945A63}"/>
                </a:ext>
              </a:extLst>
            </p:cNvPr>
            <p:cNvSpPr/>
            <p:nvPr/>
          </p:nvSpPr>
          <p:spPr>
            <a:xfrm rot="12872371">
              <a:off x="8499214" y="4974863"/>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683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92" name="Rectangle 11879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8794" name="Rectangle 11879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8796" name="Rectangle 118795">
            <a:extLst>
              <a:ext uri="{FF2B5EF4-FFF2-40B4-BE49-F238E27FC236}">
                <a16:creationId xmlns:a16="http://schemas.microsoft.com/office/drawing/2014/main" id="{5C1D4A39-A122-41DA-BF9B-2313FB6B7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98" name="Rectangle 118797">
            <a:extLst>
              <a:ext uri="{FF2B5EF4-FFF2-40B4-BE49-F238E27FC236}">
                <a16:creationId xmlns:a16="http://schemas.microsoft.com/office/drawing/2014/main" id="{ACD120F8-C0F1-4CC6-B340-0B8F67C40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8786" name="Rectangle 2"/>
          <p:cNvSpPr>
            <a:spLocks noGrp="1" noChangeArrowheads="1"/>
          </p:cNvSpPr>
          <p:nvPr>
            <p:ph type="title"/>
          </p:nvPr>
        </p:nvSpPr>
        <p:spPr>
          <a:xfrm>
            <a:off x="216936" y="1123837"/>
            <a:ext cx="4838332" cy="1255469"/>
          </a:xfrm>
        </p:spPr>
        <p:txBody>
          <a:bodyPr vert="horz" lIns="91440" tIns="45720" rIns="91440" bIns="45720" rtlCol="0" anchor="ctr">
            <a:normAutofit/>
          </a:bodyPr>
          <a:lstStyle/>
          <a:p>
            <a:r>
              <a:rPr lang="en-US" sz="3600">
                <a:solidFill>
                  <a:srgbClr val="FFFFFF"/>
                </a:solidFill>
                <a:latin typeface="+mj-lt"/>
                <a:cs typeface="+mj-cs"/>
              </a:rPr>
              <a:t>Research about how students learn science</a:t>
            </a:r>
          </a:p>
        </p:txBody>
      </p:sp>
      <p:pic>
        <p:nvPicPr>
          <p:cNvPr id="4" name="Picture 3">
            <a:extLst>
              <a:ext uri="{FF2B5EF4-FFF2-40B4-BE49-F238E27FC236}">
                <a16:creationId xmlns:a16="http://schemas.microsoft.com/office/drawing/2014/main" id="{CB00A5C1-9607-4887-A4B2-2F29DAE461D1}"/>
              </a:ext>
            </a:extLst>
          </p:cNvPr>
          <p:cNvPicPr>
            <a:picLocks noChangeAspect="1"/>
          </p:cNvPicPr>
          <p:nvPr/>
        </p:nvPicPr>
        <p:blipFill>
          <a:blip r:embed="rId3"/>
          <a:stretch>
            <a:fillRect/>
          </a:stretch>
        </p:blipFill>
        <p:spPr>
          <a:xfrm rot="5400000">
            <a:off x="6143782" y="199377"/>
            <a:ext cx="1863697" cy="2383194"/>
          </a:xfrm>
          <a:prstGeom prst="rect">
            <a:avLst/>
          </a:prstGeom>
        </p:spPr>
      </p:pic>
      <p:sp>
        <p:nvSpPr>
          <p:cNvPr id="118787" name="Rectangle 3"/>
          <p:cNvSpPr>
            <a:spLocks noGrp="1" noChangeArrowheads="1"/>
          </p:cNvSpPr>
          <p:nvPr>
            <p:ph type="body" sz="quarter" idx="10"/>
          </p:nvPr>
        </p:nvSpPr>
        <p:spPr>
          <a:xfrm>
            <a:off x="216936" y="2510395"/>
            <a:ext cx="4838331" cy="3274586"/>
          </a:xfrm>
        </p:spPr>
        <p:txBody>
          <a:bodyPr vert="horz" lIns="91440" tIns="45720" rIns="91440" bIns="45720" rtlCol="0" anchor="t">
            <a:normAutofit/>
          </a:bodyPr>
          <a:lstStyle/>
          <a:p>
            <a:pPr marL="0">
              <a:lnSpc>
                <a:spcPct val="90000"/>
              </a:lnSpc>
              <a:spcAft>
                <a:spcPts val="1200"/>
              </a:spcAft>
            </a:pPr>
            <a:r>
              <a:rPr lang="en-US">
                <a:solidFill>
                  <a:srgbClr val="FFFFFF"/>
                </a:solidFill>
                <a:latin typeface="+mn-lt"/>
                <a:cs typeface="+mn-cs"/>
              </a:rPr>
              <a:t>Private science challenge:</a:t>
            </a:r>
          </a:p>
          <a:p>
            <a:pPr marL="342900" lvl="2">
              <a:lnSpc>
                <a:spcPct val="90000"/>
              </a:lnSpc>
              <a:spcAft>
                <a:spcPts val="1200"/>
              </a:spcAft>
            </a:pPr>
            <a:r>
              <a:rPr lang="en-US">
                <a:solidFill>
                  <a:srgbClr val="FFFFFF"/>
                </a:solidFill>
                <a:latin typeface="+mn-lt"/>
                <a:cs typeface="+mn-cs"/>
              </a:rPr>
              <a:t>You have a flashlight bulb, a battery, and one piece of wire. With just these materials, can you make the light bulb light up? Why or why not?</a:t>
            </a:r>
          </a:p>
          <a:p>
            <a:pPr marL="342900" lvl="2">
              <a:lnSpc>
                <a:spcPct val="90000"/>
              </a:lnSpc>
              <a:spcAft>
                <a:spcPts val="1200"/>
              </a:spcAft>
            </a:pPr>
            <a:r>
              <a:rPr lang="en-US">
                <a:solidFill>
                  <a:srgbClr val="FFFFFF"/>
                </a:solidFill>
                <a:latin typeface="+mn-lt"/>
                <a:cs typeface="+mn-cs"/>
              </a:rPr>
              <a:t>Use pictures and words to explain your thinking.</a:t>
            </a:r>
          </a:p>
        </p:txBody>
      </p:sp>
      <p:pic>
        <p:nvPicPr>
          <p:cNvPr id="2" name="Picture 1">
            <a:extLst>
              <a:ext uri="{FF2B5EF4-FFF2-40B4-BE49-F238E27FC236}">
                <a16:creationId xmlns:a16="http://schemas.microsoft.com/office/drawing/2014/main" id="{53D64853-3DF8-4174-AC7A-4675027C7584}"/>
              </a:ext>
            </a:extLst>
          </p:cNvPr>
          <p:cNvPicPr>
            <a:picLocks noChangeAspect="1"/>
          </p:cNvPicPr>
          <p:nvPr/>
        </p:nvPicPr>
        <p:blipFill>
          <a:blip r:embed="rId4"/>
          <a:stretch>
            <a:fillRect/>
          </a:stretch>
        </p:blipFill>
        <p:spPr>
          <a:xfrm>
            <a:off x="6119555" y="2466159"/>
            <a:ext cx="1912151" cy="1881227"/>
          </a:xfrm>
          <a:prstGeom prst="rect">
            <a:avLst/>
          </a:prstGeom>
        </p:spPr>
      </p:pic>
      <p:pic>
        <p:nvPicPr>
          <p:cNvPr id="3" name="Picture 2">
            <a:extLst>
              <a:ext uri="{FF2B5EF4-FFF2-40B4-BE49-F238E27FC236}">
                <a16:creationId xmlns:a16="http://schemas.microsoft.com/office/drawing/2014/main" id="{F0D8A1BB-844B-4C0C-998B-647226E3A72C}"/>
              </a:ext>
            </a:extLst>
          </p:cNvPr>
          <p:cNvPicPr>
            <a:picLocks noChangeAspect="1"/>
          </p:cNvPicPr>
          <p:nvPr/>
        </p:nvPicPr>
        <p:blipFill>
          <a:blip r:embed="rId5"/>
          <a:stretch>
            <a:fillRect/>
          </a:stretch>
        </p:blipFill>
        <p:spPr>
          <a:xfrm>
            <a:off x="6556352" y="4489605"/>
            <a:ext cx="1038558" cy="1909269"/>
          </a:xfrm>
          <a:prstGeom prst="rect">
            <a:avLst/>
          </a:prstGeom>
        </p:spPr>
      </p:pic>
      <p:sp>
        <p:nvSpPr>
          <p:cNvPr id="118800" name="Rectangle 118799">
            <a:extLst>
              <a:ext uri="{FF2B5EF4-FFF2-40B4-BE49-F238E27FC236}">
                <a16:creationId xmlns:a16="http://schemas.microsoft.com/office/drawing/2014/main" id="{8AF6EFCA-56DD-442E-9948-D162BEBBF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49738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Autofit/>
          </a:bodyPr>
          <a:lstStyle/>
          <a:p>
            <a:r>
              <a:rPr lang="en-US" dirty="0">
                <a:cs typeface="Times New Roman" pitchFamily="18" charset="0"/>
              </a:rPr>
              <a:t>Minds of Our Own</a:t>
            </a:r>
          </a:p>
        </p:txBody>
      </p:sp>
      <p:sp>
        <p:nvSpPr>
          <p:cNvPr id="84995" name="Rectangle 3"/>
          <p:cNvSpPr>
            <a:spLocks noGrp="1" noChangeArrowheads="1"/>
          </p:cNvSpPr>
          <p:nvPr>
            <p:ph type="body" sz="quarter" idx="4294967295"/>
          </p:nvPr>
        </p:nvSpPr>
        <p:spPr>
          <a:xfrm>
            <a:off x="258431" y="2514600"/>
            <a:ext cx="7886700" cy="4629150"/>
          </a:xfrm>
        </p:spPr>
        <p:txBody>
          <a:bodyPr>
            <a:normAutofit fontScale="62500" lnSpcReduction="20000"/>
          </a:bodyPr>
          <a:lstStyle/>
          <a:p>
            <a:pPr marL="0" indent="0">
              <a:lnSpc>
                <a:spcPct val="120000"/>
              </a:lnSpc>
              <a:spcBef>
                <a:spcPts val="600"/>
              </a:spcBef>
              <a:spcAft>
                <a:spcPts val="600"/>
              </a:spcAft>
              <a:buNone/>
            </a:pPr>
            <a:r>
              <a:rPr lang="en-US" sz="3300" dirty="0"/>
              <a:t>As you</a:t>
            </a:r>
            <a:r>
              <a:rPr lang="en-US" sz="3300" dirty="0">
                <a:solidFill>
                  <a:schemeClr val="tx1"/>
                </a:solidFill>
              </a:rPr>
              <a:t> </a:t>
            </a:r>
            <a:r>
              <a:rPr lang="en-US" sz="3300" dirty="0"/>
              <a:t>watch the video, think about:</a:t>
            </a:r>
          </a:p>
          <a:p>
            <a:pPr>
              <a:lnSpc>
                <a:spcPct val="120000"/>
              </a:lnSpc>
              <a:spcBef>
                <a:spcPts val="600"/>
              </a:spcBef>
              <a:spcAft>
                <a:spcPts val="600"/>
              </a:spcAft>
            </a:pPr>
            <a:r>
              <a:rPr lang="en-US" sz="3300" dirty="0"/>
              <a:t>How do the Harvard graduates answer the question about how to light a bulb with a battery and piece of wire?</a:t>
            </a:r>
          </a:p>
          <a:p>
            <a:pPr>
              <a:lnSpc>
                <a:spcPct val="120000"/>
              </a:lnSpc>
              <a:spcBef>
                <a:spcPts val="600"/>
              </a:spcBef>
              <a:spcAft>
                <a:spcPts val="600"/>
              </a:spcAft>
            </a:pPr>
            <a:r>
              <a:rPr lang="en-US" sz="3300" dirty="0"/>
              <a:t>How does Jennifer answer this question? Before instruction? After instruction? Toward the end of the interview?</a:t>
            </a:r>
          </a:p>
          <a:p>
            <a:pPr>
              <a:lnSpc>
                <a:spcPct val="120000"/>
              </a:lnSpc>
              <a:spcBef>
                <a:spcPts val="600"/>
              </a:spcBef>
              <a:spcAft>
                <a:spcPts val="600"/>
              </a:spcAft>
            </a:pPr>
            <a:r>
              <a:rPr lang="en-US" sz="3300" dirty="0"/>
              <a:t>How does Jennifer’s teacher, Mr. Carter, react to Jennifer’s responses?</a:t>
            </a:r>
          </a:p>
          <a:p>
            <a:pPr marL="0" indent="0">
              <a:lnSpc>
                <a:spcPct val="120000"/>
              </a:lnSpc>
              <a:spcBef>
                <a:spcPts val="600"/>
              </a:spcBef>
              <a:spcAft>
                <a:spcPts val="600"/>
              </a:spcAft>
              <a:buNone/>
            </a:pPr>
            <a:endParaRPr lang="en-US" sz="3300" dirty="0"/>
          </a:p>
          <a:p>
            <a:pPr marL="0" indent="0">
              <a:lnSpc>
                <a:spcPct val="120000"/>
              </a:lnSpc>
              <a:spcBef>
                <a:spcPts val="600"/>
              </a:spcBef>
              <a:spcAft>
                <a:spcPts val="600"/>
              </a:spcAft>
              <a:buNone/>
            </a:pPr>
            <a:r>
              <a:rPr lang="en-US" sz="3300" dirty="0"/>
              <a:t>Discussion question:</a:t>
            </a:r>
          </a:p>
          <a:p>
            <a:pPr>
              <a:lnSpc>
                <a:spcPct val="120000"/>
              </a:lnSpc>
              <a:spcBef>
                <a:spcPts val="600"/>
              </a:spcBef>
              <a:spcAft>
                <a:spcPts val="600"/>
              </a:spcAft>
            </a:pPr>
            <a:r>
              <a:rPr lang="en-US" sz="3300" dirty="0"/>
              <a:t>What does this video clip communicate about effective science teaching and learning? </a:t>
            </a:r>
          </a:p>
          <a:p>
            <a:pPr>
              <a:spcAft>
                <a:spcPts val="1200"/>
              </a:spcAft>
            </a:pPr>
            <a:endParaRPr lang="en-US" sz="2800" dirty="0"/>
          </a:p>
          <a:p>
            <a:pPr marL="0" indent="0">
              <a:spcAft>
                <a:spcPts val="1200"/>
              </a:spcAft>
              <a:buNone/>
            </a:pPr>
            <a:endParaRPr lang="en-US" sz="2800" dirty="0"/>
          </a:p>
          <a:p>
            <a:pPr lvl="1"/>
            <a:endParaRPr lang="en-US" sz="2800" dirty="0"/>
          </a:p>
        </p:txBody>
      </p:sp>
      <p:pic>
        <p:nvPicPr>
          <p:cNvPr id="4" name="Picture 3" descr="C:\Users\jbintz\AppData\Local\Microsoft\Windows\Temporary Internet Files\Content.IE5\09Y1ZL8Y\MC900383904[1].wmf">
            <a:hlinkClick r:id="rId3"/>
            <a:extLst>
              <a:ext uri="{FF2B5EF4-FFF2-40B4-BE49-F238E27FC236}">
                <a16:creationId xmlns:a16="http://schemas.microsoft.com/office/drawing/2014/main" id="{E7BAB4CA-E864-4C05-B0D0-9C2B2015F2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8417" y="827313"/>
            <a:ext cx="603190" cy="601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A5B201-A497-4A99-A3FF-4F2E6197FEBE}"/>
              </a:ext>
            </a:extLst>
          </p:cNvPr>
          <p:cNvSpPr txBox="1"/>
          <p:nvPr/>
        </p:nvSpPr>
        <p:spPr>
          <a:xfrm>
            <a:off x="207545" y="6531389"/>
            <a:ext cx="4547937" cy="230832"/>
          </a:xfrm>
          <a:prstGeom prst="rect">
            <a:avLst/>
          </a:prstGeom>
          <a:noFill/>
        </p:spPr>
        <p:txBody>
          <a:bodyPr wrap="square" rtlCol="0">
            <a:spAutoFit/>
          </a:bodyPr>
          <a:lstStyle/>
          <a:p>
            <a:r>
              <a:rPr lang="en-US" sz="900" dirty="0">
                <a:hlinkClick r:id="rId3"/>
              </a:rPr>
              <a:t>https://www.learner.org/series/minds-of-our-own/1-can-we-believe-our-eyes/</a:t>
            </a:r>
            <a:r>
              <a:rPr lang="en-US" sz="900" dirty="0"/>
              <a:t> </a:t>
            </a:r>
          </a:p>
        </p:txBody>
      </p:sp>
    </p:spTree>
    <p:extLst>
      <p:ext uri="{BB962C8B-B14F-4D97-AF65-F5344CB8AC3E}">
        <p14:creationId xmlns:p14="http://schemas.microsoft.com/office/powerpoint/2010/main" val="4221609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499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471" y="1600200"/>
            <a:ext cx="8229600" cy="5948363"/>
          </a:xfrm>
        </p:spPr>
        <p:txBody>
          <a:bodyPr lIns="91440" tIns="45720" rIns="91440" bIns="45720" anchor="t">
            <a:normAutofit/>
          </a:bodyPr>
          <a:lstStyle/>
          <a:p>
            <a:pPr>
              <a:spcBef>
                <a:spcPts val="1800"/>
              </a:spcBef>
              <a:spcAft>
                <a:spcPts val="1200"/>
              </a:spcAft>
            </a:pPr>
            <a:r>
              <a:rPr lang="en-US" dirty="0">
                <a:latin typeface="Calibri"/>
                <a:cs typeface="Calibri"/>
              </a:rPr>
              <a:t>Scan the five key findings.</a:t>
            </a:r>
          </a:p>
          <a:p>
            <a:pPr>
              <a:spcBef>
                <a:spcPts val="1800"/>
              </a:spcBef>
              <a:spcAft>
                <a:spcPts val="1200"/>
              </a:spcAft>
            </a:pPr>
            <a:r>
              <a:rPr lang="en-US" dirty="0">
                <a:latin typeface="Calibri"/>
                <a:cs typeface="Calibri"/>
              </a:rPr>
              <a:t>Individually, read your assigned finding(s) and consider the implications for effective science classrooms.</a:t>
            </a:r>
          </a:p>
          <a:p>
            <a:pPr lvl="1">
              <a:spcBef>
                <a:spcPts val="1800"/>
              </a:spcBef>
              <a:spcAft>
                <a:spcPts val="1200"/>
              </a:spcAft>
            </a:pPr>
            <a:r>
              <a:rPr lang="en-US" dirty="0"/>
              <a:t>A = 1 &amp; 4</a:t>
            </a:r>
          </a:p>
          <a:p>
            <a:pPr lvl="1">
              <a:spcBef>
                <a:spcPts val="1800"/>
              </a:spcBef>
              <a:spcAft>
                <a:spcPts val="1200"/>
              </a:spcAft>
            </a:pPr>
            <a:r>
              <a:rPr lang="en-US" dirty="0"/>
              <a:t>B = 2 &amp; 5 </a:t>
            </a:r>
          </a:p>
          <a:p>
            <a:pPr lvl="1">
              <a:spcBef>
                <a:spcPts val="1800"/>
              </a:spcBef>
              <a:spcAft>
                <a:spcPts val="1200"/>
              </a:spcAft>
            </a:pPr>
            <a:r>
              <a:rPr lang="en-US" dirty="0"/>
              <a:t>C = 3 &amp; 4 </a:t>
            </a:r>
            <a:r>
              <a:rPr lang="en-US" i="1" dirty="0"/>
              <a:t>or</a:t>
            </a:r>
            <a:r>
              <a:rPr lang="en-US" dirty="0"/>
              <a:t> 5</a:t>
            </a:r>
          </a:p>
          <a:p>
            <a:endParaRPr lang="en-US" dirty="0"/>
          </a:p>
        </p:txBody>
      </p:sp>
      <p:sp>
        <p:nvSpPr>
          <p:cNvPr id="2" name="Title 1"/>
          <p:cNvSpPr>
            <a:spLocks noGrp="1"/>
          </p:cNvSpPr>
          <p:nvPr>
            <p:ph type="title" idx="4294967295"/>
          </p:nvPr>
        </p:nvSpPr>
        <p:spPr>
          <a:xfrm>
            <a:off x="435261" y="773468"/>
            <a:ext cx="7438229" cy="368300"/>
          </a:xfrm>
        </p:spPr>
        <p:txBody>
          <a:bodyPr>
            <a:noAutofit/>
          </a:bodyPr>
          <a:lstStyle/>
          <a:p>
            <a:r>
              <a:rPr lang="en-US" dirty="0">
                <a:cs typeface="Times New Roman" pitchFamily="18" charset="0"/>
              </a:rPr>
              <a:t>How People Learn/How Students Learn </a:t>
            </a:r>
            <a:br>
              <a:rPr lang="en-US" dirty="0">
                <a:cs typeface="Times New Roman" pitchFamily="18" charset="0"/>
              </a:rPr>
            </a:br>
            <a:r>
              <a:rPr lang="en-US" dirty="0">
                <a:cs typeface="Times New Roman" pitchFamily="18" charset="0"/>
              </a:rPr>
              <a:t>Science</a:t>
            </a:r>
            <a:endParaRPr lang="en-US" dirty="0"/>
          </a:p>
        </p:txBody>
      </p:sp>
      <p:pic>
        <p:nvPicPr>
          <p:cNvPr id="5" name="Picture 4" descr="A picture containing timeline&#10;&#10;Description automatically generated">
            <a:extLst>
              <a:ext uri="{FF2B5EF4-FFF2-40B4-BE49-F238E27FC236}">
                <a16:creationId xmlns:a16="http://schemas.microsoft.com/office/drawing/2014/main" id="{33ACEAD4-2F7D-4E74-9ED1-4EDB813DF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784" y="109278"/>
            <a:ext cx="787413" cy="1097129"/>
          </a:xfrm>
          <a:prstGeom prst="rect">
            <a:avLst/>
          </a:prstGeom>
        </p:spPr>
      </p:pic>
      <p:pic>
        <p:nvPicPr>
          <p:cNvPr id="7" name="Picture 6" descr="A picture containing text, newspaper, refrigerator&#10;&#10;Description automatically generated">
            <a:extLst>
              <a:ext uri="{FF2B5EF4-FFF2-40B4-BE49-F238E27FC236}">
                <a16:creationId xmlns:a16="http://schemas.microsoft.com/office/drawing/2014/main" id="{22DC95D3-7F6B-46D5-B924-931DF77C24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2230" y="657842"/>
            <a:ext cx="787413" cy="1133876"/>
          </a:xfrm>
          <a:prstGeom prst="rect">
            <a:avLst/>
          </a:prstGeom>
        </p:spPr>
      </p:pic>
      <p:sp>
        <p:nvSpPr>
          <p:cNvPr id="8" name="TextBox 7">
            <a:extLst>
              <a:ext uri="{FF2B5EF4-FFF2-40B4-BE49-F238E27FC236}">
                <a16:creationId xmlns:a16="http://schemas.microsoft.com/office/drawing/2014/main" id="{DCFFD466-4427-4088-A359-5F46DBA0D53D}"/>
              </a:ext>
            </a:extLst>
          </p:cNvPr>
          <p:cNvSpPr txBox="1"/>
          <p:nvPr/>
        </p:nvSpPr>
        <p:spPr>
          <a:xfrm>
            <a:off x="3379060" y="3429000"/>
            <a:ext cx="5508493" cy="2400657"/>
          </a:xfrm>
          <a:prstGeom prst="rect">
            <a:avLst/>
          </a:prstGeom>
          <a:noFill/>
          <a:ln>
            <a:solidFill>
              <a:schemeClr val="tx1"/>
            </a:solidFill>
          </a:ln>
        </p:spPr>
        <p:txBody>
          <a:bodyPr wrap="square">
            <a:spAutoFit/>
          </a:bodyPr>
          <a:lstStyle/>
          <a:p>
            <a:pPr marL="285750" indent="-285750">
              <a:spcBef>
                <a:spcPts val="1800"/>
              </a:spcBef>
              <a:spcAft>
                <a:spcPts val="1200"/>
              </a:spcAft>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What are the key ideas communicated by the authors?</a:t>
            </a:r>
          </a:p>
          <a:p>
            <a:pPr marL="285750" indent="-285750">
              <a:spcBef>
                <a:spcPts val="1800"/>
              </a:spcBef>
              <a:spcAft>
                <a:spcPts val="1200"/>
              </a:spcAft>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How did these findings play out in the circuit video clip?</a:t>
            </a:r>
          </a:p>
          <a:p>
            <a:pPr marL="285750" indent="-285750">
              <a:spcBef>
                <a:spcPts val="1800"/>
              </a:spcBef>
              <a:spcAft>
                <a:spcPts val="1200"/>
              </a:spcAft>
              <a:buFont typeface="Arial" panose="020B0604020202020204" pitchFamily="34" charset="0"/>
              <a:buChar char="•"/>
            </a:pPr>
            <a:r>
              <a:rPr lang="en-US" sz="2000" dirty="0">
                <a:solidFill>
                  <a:srgbClr val="000000"/>
                </a:solidFill>
                <a:latin typeface="Calibri" panose="020F0502020204030204" pitchFamily="34" charset="0"/>
                <a:cs typeface="Calibri" panose="020F0502020204030204" pitchFamily="34" charset="0"/>
              </a:rPr>
              <a:t>Be prepared to share your ideas with the group</a:t>
            </a:r>
          </a:p>
        </p:txBody>
      </p:sp>
    </p:spTree>
    <p:extLst>
      <p:ext uri="{BB962C8B-B14F-4D97-AF65-F5344CB8AC3E}">
        <p14:creationId xmlns:p14="http://schemas.microsoft.com/office/powerpoint/2010/main" val="2405032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A5155B-7C0D-453D-8BE8-2475C0F33B66}"/>
              </a:ext>
            </a:extLst>
          </p:cNvPr>
          <p:cNvSpPr>
            <a:spLocks noGrp="1"/>
          </p:cNvSpPr>
          <p:nvPr>
            <p:ph type="title"/>
          </p:nvPr>
        </p:nvSpPr>
        <p:spPr/>
        <p:txBody>
          <a:bodyPr/>
          <a:lstStyle/>
          <a:p>
            <a:r>
              <a:rPr lang="en-US" dirty="0"/>
              <a:t>Making links: Student Thinking Lens</a:t>
            </a:r>
          </a:p>
        </p:txBody>
      </p:sp>
      <p:sp>
        <p:nvSpPr>
          <p:cNvPr id="5" name="Text Placeholder 4">
            <a:extLst>
              <a:ext uri="{FF2B5EF4-FFF2-40B4-BE49-F238E27FC236}">
                <a16:creationId xmlns:a16="http://schemas.microsoft.com/office/drawing/2014/main" id="{9814E993-0EA1-428C-8EEC-27926490E6A5}"/>
              </a:ext>
            </a:extLst>
          </p:cNvPr>
          <p:cNvSpPr>
            <a:spLocks noGrp="1"/>
          </p:cNvSpPr>
          <p:nvPr>
            <p:ph type="body" sz="quarter" idx="4294967295"/>
          </p:nvPr>
        </p:nvSpPr>
        <p:spPr>
          <a:xfrm>
            <a:off x="628650" y="2057400"/>
            <a:ext cx="7886700" cy="4629150"/>
          </a:xfrm>
        </p:spPr>
        <p:txBody>
          <a:bodyPr>
            <a:normAutofit lnSpcReduction="10000"/>
          </a:bodyPr>
          <a:lstStyle/>
          <a:p>
            <a:pPr marL="0" indent="0">
              <a:buNone/>
            </a:pPr>
            <a:r>
              <a:rPr lang="en-US" dirty="0"/>
              <a:t>Step 1</a:t>
            </a:r>
          </a:p>
          <a:p>
            <a:pPr marL="0" indent="0">
              <a:buNone/>
            </a:pPr>
            <a:r>
              <a:rPr lang="en-US" dirty="0"/>
              <a:t>Journal: What ideas do you want to add to your effective teaching and learning charts?</a:t>
            </a:r>
          </a:p>
          <a:p>
            <a:pPr marL="0" indent="0">
              <a:buNone/>
            </a:pPr>
            <a:endParaRPr lang="en-US" dirty="0"/>
          </a:p>
          <a:p>
            <a:pPr marL="0" indent="0">
              <a:buNone/>
            </a:pPr>
            <a:r>
              <a:rPr lang="en-US" dirty="0"/>
              <a:t>Step 2</a:t>
            </a:r>
          </a:p>
          <a:p>
            <a:pPr marL="0" indent="0">
              <a:buNone/>
            </a:pPr>
            <a:r>
              <a:rPr lang="en-US" dirty="0"/>
              <a:t>Read and annotate: Introduction to the </a:t>
            </a:r>
            <a:r>
              <a:rPr lang="en-US" dirty="0" err="1"/>
              <a:t>STeLLA</a:t>
            </a:r>
            <a:r>
              <a:rPr lang="en-US" dirty="0"/>
              <a:t> Student Thinking Lens</a:t>
            </a:r>
          </a:p>
          <a:p>
            <a:pPr lvl="1"/>
            <a:r>
              <a:rPr lang="en-US" dirty="0"/>
              <a:t>What links do you see between the findings in Minds of Our Own, How People/Students Learn, and the Introduction to Student Thinking Lens?  </a:t>
            </a:r>
          </a:p>
          <a:p>
            <a:pPr marL="0" indent="0">
              <a:buNone/>
            </a:pPr>
            <a:endParaRPr lang="en-US" dirty="0"/>
          </a:p>
        </p:txBody>
      </p:sp>
    </p:spTree>
    <p:extLst>
      <p:ext uri="{BB962C8B-B14F-4D97-AF65-F5344CB8AC3E}">
        <p14:creationId xmlns:p14="http://schemas.microsoft.com/office/powerpoint/2010/main" val="228814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80" name="Rectangle 79879">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9882" name="Rectangle 79881">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79884" name="Rectangle 79883">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86" name="Rectangle 79885">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9874" name="Rectangle 2"/>
          <p:cNvSpPr>
            <a:spLocks noGrp="1" noChangeArrowheads="1"/>
          </p:cNvSpPr>
          <p:nvPr>
            <p:ph type="title"/>
          </p:nvPr>
        </p:nvSpPr>
        <p:spPr>
          <a:xfrm>
            <a:off x="1200565" y="1087374"/>
            <a:ext cx="6737617" cy="1000978"/>
          </a:xfrm>
        </p:spPr>
        <p:txBody>
          <a:bodyPr vert="horz" lIns="91440" tIns="45720" rIns="91440" bIns="45720" rtlCol="0" anchor="ctr">
            <a:normAutofit/>
          </a:bodyPr>
          <a:lstStyle/>
          <a:p>
            <a:r>
              <a:rPr lang="en-US" sz="3300">
                <a:solidFill>
                  <a:srgbClr val="FFFFFF"/>
                </a:solidFill>
                <a:latin typeface="+mj-lt"/>
                <a:cs typeface="+mj-cs"/>
              </a:rPr>
              <a:t>Revisit Effective Science Teaching Charts</a:t>
            </a:r>
          </a:p>
        </p:txBody>
      </p:sp>
      <p:sp>
        <p:nvSpPr>
          <p:cNvPr id="79888" name="Rectangle 79887">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9890" name="Rectangle 79889">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9892" name="Rectangle 79891">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9875" name="Rectangle 3"/>
          <p:cNvSpPr>
            <a:spLocks noGrp="1" noChangeArrowheads="1"/>
          </p:cNvSpPr>
          <p:nvPr>
            <p:ph type="body" sz="quarter" idx="10"/>
          </p:nvPr>
        </p:nvSpPr>
        <p:spPr>
          <a:xfrm>
            <a:off x="1200564" y="2535446"/>
            <a:ext cx="6737617" cy="3554457"/>
          </a:xfrm>
        </p:spPr>
        <p:txBody>
          <a:bodyPr vert="horz" lIns="91440" tIns="45720" rIns="91440" bIns="45720" rtlCol="0" anchor="ctr">
            <a:normAutofit/>
          </a:bodyPr>
          <a:lstStyle/>
          <a:p>
            <a:pPr>
              <a:lnSpc>
                <a:spcPct val="90000"/>
              </a:lnSpc>
              <a:spcAft>
                <a:spcPts val="1200"/>
              </a:spcAft>
            </a:pPr>
            <a:r>
              <a:rPr lang="en-US">
                <a:solidFill>
                  <a:schemeClr val="tx1"/>
                </a:solidFill>
                <a:latin typeface="+mn-lt"/>
                <a:cs typeface="+mn-cs"/>
              </a:rPr>
              <a:t>What new features can we add to our description of effective science teaching?</a:t>
            </a:r>
            <a:r>
              <a:rPr lang="en-US" i="1">
                <a:solidFill>
                  <a:schemeClr val="tx1"/>
                </a:solidFill>
                <a:latin typeface="+mn-lt"/>
                <a:cs typeface="+mn-cs"/>
              </a:rPr>
              <a:t> </a:t>
            </a:r>
          </a:p>
          <a:p>
            <a:pPr>
              <a:lnSpc>
                <a:spcPct val="90000"/>
              </a:lnSpc>
              <a:spcAft>
                <a:spcPts val="1200"/>
              </a:spcAft>
            </a:pPr>
            <a:r>
              <a:rPr lang="en-US">
                <a:solidFill>
                  <a:schemeClr val="tx1"/>
                </a:solidFill>
                <a:latin typeface="+mn-lt"/>
                <a:cs typeface="+mn-cs"/>
              </a:rPr>
              <a:t>Are there ideas we should modify or delete? </a:t>
            </a:r>
          </a:p>
        </p:txBody>
      </p:sp>
    </p:spTree>
    <p:extLst>
      <p:ext uri="{BB962C8B-B14F-4D97-AF65-F5344CB8AC3E}">
        <p14:creationId xmlns:p14="http://schemas.microsoft.com/office/powerpoint/2010/main" val="2737073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1485900" y="2057401"/>
            <a:ext cx="61722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100" dirty="0"/>
          </a:p>
          <a:p>
            <a:pPr marL="257175" indent="-257175">
              <a:spcBef>
                <a:spcPct val="50000"/>
              </a:spcBef>
              <a:buFontTx/>
              <a:buChar char="•"/>
            </a:pPr>
            <a:endParaRPr lang="en-US" sz="2100" dirty="0"/>
          </a:p>
          <a:p>
            <a:pPr marL="257175" indent="-257175">
              <a:spcBef>
                <a:spcPct val="50000"/>
              </a:spcBef>
              <a:buFontTx/>
              <a:buChar char="•"/>
            </a:pPr>
            <a:endParaRPr lang="en-US" sz="2100" dirty="0"/>
          </a:p>
          <a:p>
            <a:pPr marL="257175" indent="-257175">
              <a:spcBef>
                <a:spcPct val="50000"/>
              </a:spcBef>
              <a:buFontTx/>
              <a:buChar char="•"/>
            </a:pPr>
            <a:endParaRPr lang="en-US" sz="2100" dirty="0"/>
          </a:p>
        </p:txBody>
      </p:sp>
      <p:sp>
        <p:nvSpPr>
          <p:cNvPr id="61442" name="Rectangle 2"/>
          <p:cNvSpPr>
            <a:spLocks noGrp="1" noChangeArrowheads="1"/>
          </p:cNvSpPr>
          <p:nvPr>
            <p:ph type="title"/>
          </p:nvPr>
        </p:nvSpPr>
        <p:spPr/>
        <p:txBody>
          <a:bodyPr>
            <a:noAutofit/>
          </a:bodyPr>
          <a:lstStyle/>
          <a:p>
            <a:r>
              <a:rPr lang="en-US" dirty="0">
                <a:cs typeface="Times New Roman" pitchFamily="18" charset="0"/>
              </a:rPr>
              <a:t>Making the Case</a:t>
            </a:r>
          </a:p>
        </p:txBody>
      </p:sp>
      <p:sp>
        <p:nvSpPr>
          <p:cNvPr id="61467" name="Rectangle 27"/>
          <p:cNvSpPr>
            <a:spLocks noChangeArrowheads="1"/>
          </p:cNvSpPr>
          <p:nvPr/>
        </p:nvSpPr>
        <p:spPr bwMode="auto">
          <a:xfrm>
            <a:off x="1485900" y="2057401"/>
            <a:ext cx="61722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57175" indent="-257175">
              <a:spcBef>
                <a:spcPct val="50000"/>
              </a:spcBef>
              <a:buFontTx/>
              <a:buChar char="•"/>
            </a:pPr>
            <a:endParaRPr lang="en-US" sz="2100" dirty="0"/>
          </a:p>
        </p:txBody>
      </p:sp>
      <p:pic>
        <p:nvPicPr>
          <p:cNvPr id="6" name="Picture 5"/>
          <p:cNvPicPr>
            <a:picLocks noChangeAspect="1"/>
          </p:cNvPicPr>
          <p:nvPr/>
        </p:nvPicPr>
        <p:blipFill>
          <a:blip r:embed="rId3"/>
          <a:stretch>
            <a:fillRect/>
          </a:stretch>
        </p:blipFill>
        <p:spPr>
          <a:xfrm>
            <a:off x="1600200" y="4343401"/>
            <a:ext cx="1943100" cy="868507"/>
          </a:xfrm>
          <a:prstGeom prst="rect">
            <a:avLst/>
          </a:prstGeom>
        </p:spPr>
      </p:pic>
      <p:pic>
        <p:nvPicPr>
          <p:cNvPr id="7" name="Picture 6"/>
          <p:cNvPicPr>
            <a:picLocks noChangeAspect="1"/>
          </p:cNvPicPr>
          <p:nvPr/>
        </p:nvPicPr>
        <p:blipFill>
          <a:blip r:embed="rId4"/>
          <a:stretch>
            <a:fillRect/>
          </a:stretch>
        </p:blipFill>
        <p:spPr>
          <a:xfrm>
            <a:off x="5543550" y="4343400"/>
            <a:ext cx="1885950" cy="845919"/>
          </a:xfrm>
          <a:prstGeom prst="rect">
            <a:avLst/>
          </a:prstGeom>
        </p:spPr>
      </p:pic>
      <p:cxnSp>
        <p:nvCxnSpPr>
          <p:cNvPr id="9" name="Straight Connector 8"/>
          <p:cNvCxnSpPr>
            <a:stCxn id="6" idx="3"/>
            <a:endCxn id="7" idx="1"/>
          </p:cNvCxnSpPr>
          <p:nvPr/>
        </p:nvCxnSpPr>
        <p:spPr>
          <a:xfrm flipV="1">
            <a:off x="3543300" y="4766361"/>
            <a:ext cx="2000250" cy="1129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FE4CC1A-D96B-4311-AAD5-5394093C101B}"/>
              </a:ext>
            </a:extLst>
          </p:cNvPr>
          <p:cNvSpPr/>
          <p:nvPr/>
        </p:nvSpPr>
        <p:spPr>
          <a:xfrm>
            <a:off x="1037724" y="1982217"/>
            <a:ext cx="7011402" cy="17999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800">
              <a:lnSpc>
                <a:spcPct val="90000"/>
              </a:lnSpc>
              <a:spcBef>
                <a:spcPct val="0"/>
              </a:spcBef>
              <a:spcAft>
                <a:spcPts val="900"/>
              </a:spcAft>
            </a:pPr>
            <a:r>
              <a:rPr lang="en-US" sz="2100" b="1" dirty="0">
                <a:solidFill>
                  <a:schemeClr val="tx1"/>
                </a:solidFill>
                <a:latin typeface="Calibri" panose="020F0502020204030204" pitchFamily="34" charset="0"/>
                <a:ea typeface="+mj-ea"/>
                <a:cs typeface="Times New Roman" pitchFamily="18" charset="0"/>
              </a:rPr>
              <a:t>Focus Question</a:t>
            </a:r>
          </a:p>
          <a:p>
            <a:pPr algn="ctr" defTabSz="685800">
              <a:lnSpc>
                <a:spcPct val="90000"/>
              </a:lnSpc>
              <a:spcBef>
                <a:spcPct val="0"/>
              </a:spcBef>
              <a:spcAft>
                <a:spcPts val="900"/>
              </a:spcAft>
            </a:pPr>
            <a:r>
              <a:rPr lang="en-US" sz="2100" b="1" dirty="0">
                <a:solidFill>
                  <a:schemeClr val="tx1"/>
                </a:solidFill>
                <a:latin typeface="Calibri"/>
                <a:ea typeface="+mj-ea"/>
                <a:cs typeface="Times New Roman"/>
              </a:rPr>
              <a:t>What are the </a:t>
            </a:r>
            <a:r>
              <a:rPr lang="en-US" sz="2100" b="1" dirty="0" err="1">
                <a:solidFill>
                  <a:schemeClr val="tx1"/>
                </a:solidFill>
                <a:latin typeface="Calibri"/>
                <a:ea typeface="+mj-ea"/>
                <a:cs typeface="Times New Roman"/>
              </a:rPr>
              <a:t>STeLLA</a:t>
            </a:r>
            <a:r>
              <a:rPr lang="en-US" sz="2100" b="1" dirty="0">
                <a:solidFill>
                  <a:schemeClr val="tx1"/>
                </a:solidFill>
                <a:latin typeface="Calibri"/>
                <a:ea typeface="+mj-ea"/>
                <a:cs typeface="Times New Roman"/>
              </a:rPr>
              <a:t> Lenses and Strategies, and why do we think they will make a difference in your science teaching? </a:t>
            </a:r>
            <a:endParaRPr lang="en-US" sz="2100" b="1" dirty="0">
              <a:solidFill>
                <a:schemeClr val="tx1"/>
              </a:solidFill>
              <a:latin typeface="Calibri" panose="020F0502020204030204" pitchFamily="34" charset="0"/>
              <a:ea typeface="+mj-ea"/>
              <a:cs typeface="Times New Roman" pitchFamily="18" charset="0"/>
            </a:endParaRPr>
          </a:p>
        </p:txBody>
      </p:sp>
    </p:spTree>
    <p:extLst>
      <p:ext uri="{BB962C8B-B14F-4D97-AF65-F5344CB8AC3E}">
        <p14:creationId xmlns:p14="http://schemas.microsoft.com/office/powerpoint/2010/main" val="1574589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200565" y="1087374"/>
            <a:ext cx="6737617" cy="1000978"/>
          </a:xfrm>
        </p:spPr>
        <p:txBody>
          <a:bodyPr vert="horz" lIns="91440" tIns="45720" rIns="91440" bIns="45720" rtlCol="0" anchor="ctr">
            <a:normAutofit/>
          </a:bodyPr>
          <a:lstStyle/>
          <a:p>
            <a:r>
              <a:rPr lang="en-US" sz="3600">
                <a:solidFill>
                  <a:srgbClr val="FFFFFF"/>
                </a:solidFill>
                <a:latin typeface="+mj-lt"/>
                <a:cs typeface="+mj-cs"/>
              </a:rPr>
              <a:t>Welcome </a:t>
            </a:r>
          </a:p>
        </p:txBody>
      </p:sp>
      <p:sp>
        <p:nvSpPr>
          <p:cNvPr id="16" name="Rectangle 1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type="body" sz="quarter" idx="10"/>
          </p:nvPr>
        </p:nvSpPr>
        <p:spPr>
          <a:xfrm>
            <a:off x="1200564" y="2535446"/>
            <a:ext cx="6737617" cy="3554457"/>
          </a:xfrm>
        </p:spPr>
        <p:txBody>
          <a:bodyPr vert="horz" lIns="91440" tIns="45720" rIns="91440" bIns="45720" rtlCol="0" anchor="ctr">
            <a:normAutofit/>
          </a:bodyPr>
          <a:lstStyle/>
          <a:p>
            <a:pPr>
              <a:lnSpc>
                <a:spcPct val="90000"/>
              </a:lnSpc>
            </a:pPr>
            <a:r>
              <a:rPr lang="en-US">
                <a:solidFill>
                  <a:schemeClr val="tx1"/>
                </a:solidFill>
                <a:latin typeface="+mn-lt"/>
                <a:cs typeface="+mn-cs"/>
              </a:rPr>
              <a:t>Share a joy (large or small) that you experienced since we last met.</a:t>
            </a:r>
          </a:p>
          <a:p>
            <a:pPr>
              <a:lnSpc>
                <a:spcPct val="90000"/>
              </a:lnSpc>
            </a:pPr>
            <a:r>
              <a:rPr lang="en-US">
                <a:solidFill>
                  <a:schemeClr val="tx1"/>
                </a:solidFill>
                <a:latin typeface="+mn-lt"/>
                <a:cs typeface="+mn-cs"/>
              </a:rPr>
              <a:t>Share a hope for your STeLLA Program experience.</a:t>
            </a:r>
          </a:p>
        </p:txBody>
      </p:sp>
    </p:spTree>
    <p:extLst>
      <p:ext uri="{BB962C8B-B14F-4D97-AF65-F5344CB8AC3E}">
        <p14:creationId xmlns:p14="http://schemas.microsoft.com/office/powerpoint/2010/main" val="22349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E413B0-C051-4F7F-9575-21234C6B8EC7}"/>
              </a:ext>
            </a:extLst>
          </p:cNvPr>
          <p:cNvSpPr>
            <a:spLocks noGrp="1"/>
          </p:cNvSpPr>
          <p:nvPr>
            <p:ph type="title"/>
          </p:nvPr>
        </p:nvSpPr>
        <p:spPr/>
        <p:txBody>
          <a:bodyPr/>
          <a:lstStyle/>
          <a:p>
            <a:r>
              <a:rPr lang="en-US" dirty="0"/>
              <a:t>Reflection</a:t>
            </a:r>
          </a:p>
        </p:txBody>
      </p:sp>
      <p:sp>
        <p:nvSpPr>
          <p:cNvPr id="5" name="Text Placeholder 4">
            <a:extLst>
              <a:ext uri="{FF2B5EF4-FFF2-40B4-BE49-F238E27FC236}">
                <a16:creationId xmlns:a16="http://schemas.microsoft.com/office/drawing/2014/main" id="{304313EF-8D34-44AD-8464-B1F08F888DB3}"/>
              </a:ext>
            </a:extLst>
          </p:cNvPr>
          <p:cNvSpPr>
            <a:spLocks noGrp="1"/>
          </p:cNvSpPr>
          <p:nvPr>
            <p:ph type="body" sz="quarter" idx="4294967295"/>
          </p:nvPr>
        </p:nvSpPr>
        <p:spPr>
          <a:xfrm>
            <a:off x="457200" y="2057400"/>
            <a:ext cx="7886700" cy="4629150"/>
          </a:xfrm>
        </p:spPr>
        <p:txBody>
          <a:bodyPr lIns="91440" tIns="45720" rIns="91440" bIns="45720" anchor="t"/>
          <a:lstStyle/>
          <a:p>
            <a:pPr marL="0" indent="0">
              <a:spcAft>
                <a:spcPts val="1200"/>
              </a:spcAft>
              <a:buNone/>
            </a:pPr>
            <a:r>
              <a:rPr lang="en-US" dirty="0"/>
              <a:t>Complete the Reflection sheet</a:t>
            </a:r>
          </a:p>
          <a:p>
            <a:pPr>
              <a:spcAft>
                <a:spcPts val="1200"/>
              </a:spcAft>
            </a:pPr>
            <a:r>
              <a:rPr lang="en-US" dirty="0"/>
              <a:t>What are your first reactions to the STeLLA claim that it is important to plan and analyze science teaching through the Student Thinking and Science Content Storyline Lenses? What was convincing or not convincing to you and why?</a:t>
            </a:r>
          </a:p>
        </p:txBody>
      </p:sp>
    </p:spTree>
    <p:extLst>
      <p:ext uri="{BB962C8B-B14F-4D97-AF65-F5344CB8AC3E}">
        <p14:creationId xmlns:p14="http://schemas.microsoft.com/office/powerpoint/2010/main" val="2119230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9E653312-38DE-4E25-8DAF-373F325F01C3}"/>
              </a:ext>
            </a:extLst>
          </p:cNvPr>
          <p:cNvSpPr>
            <a:spLocks noGrp="1"/>
          </p:cNvSpPr>
          <p:nvPr>
            <p:ph type="title"/>
          </p:nvPr>
        </p:nvSpPr>
        <p:spPr>
          <a:xfrm>
            <a:off x="1200565" y="1087374"/>
            <a:ext cx="6737617" cy="1000978"/>
          </a:xfrm>
        </p:spPr>
        <p:txBody>
          <a:bodyPr vert="horz" lIns="91440" tIns="45720" rIns="91440" bIns="45720" rtlCol="0" anchor="ctr">
            <a:normAutofit/>
          </a:bodyPr>
          <a:lstStyle/>
          <a:p>
            <a:r>
              <a:rPr lang="en-US" sz="3600">
                <a:solidFill>
                  <a:srgbClr val="FFFFFF"/>
                </a:solidFill>
              </a:rPr>
              <a:t>Homework</a:t>
            </a:r>
          </a:p>
        </p:txBody>
      </p:sp>
      <p:sp>
        <p:nvSpPr>
          <p:cNvPr id="18" name="Rectangle 17">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ext Placeholder 4">
            <a:extLst>
              <a:ext uri="{FF2B5EF4-FFF2-40B4-BE49-F238E27FC236}">
                <a16:creationId xmlns:a16="http://schemas.microsoft.com/office/drawing/2014/main" id="{3639961E-D7D7-4359-BD6E-B45EFF64AC17}"/>
              </a:ext>
            </a:extLst>
          </p:cNvPr>
          <p:cNvSpPr>
            <a:spLocks noGrp="1"/>
          </p:cNvSpPr>
          <p:nvPr>
            <p:ph type="body" sz="quarter" idx="4294967295"/>
          </p:nvPr>
        </p:nvSpPr>
        <p:spPr>
          <a:xfrm>
            <a:off x="1200564" y="2535446"/>
            <a:ext cx="6737617" cy="3554457"/>
          </a:xfrm>
        </p:spPr>
        <p:txBody>
          <a:bodyPr vert="horz" lIns="91440" tIns="45720" rIns="91440" bIns="45720" rtlCol="0" anchor="ctr">
            <a:normAutofit/>
          </a:bodyPr>
          <a:lstStyle/>
          <a:p>
            <a:pPr>
              <a:lnSpc>
                <a:spcPct val="90000"/>
              </a:lnSpc>
            </a:pPr>
            <a:r>
              <a:rPr lang="en-US">
                <a:solidFill>
                  <a:schemeClr val="tx1"/>
                </a:solidFill>
              </a:rPr>
              <a:t>Re-read</a:t>
            </a:r>
          </a:p>
          <a:p>
            <a:pPr lvl="1">
              <a:lnSpc>
                <a:spcPct val="90000"/>
              </a:lnSpc>
            </a:pPr>
            <a:r>
              <a:rPr lang="en-US">
                <a:solidFill>
                  <a:schemeClr val="tx1"/>
                </a:solidFill>
              </a:rPr>
              <a:t>Introduction to the Student Thinking Lens (STL) (p. 9)</a:t>
            </a:r>
          </a:p>
          <a:p>
            <a:pPr>
              <a:lnSpc>
                <a:spcPct val="90000"/>
              </a:lnSpc>
            </a:pPr>
            <a:r>
              <a:rPr lang="en-US">
                <a:solidFill>
                  <a:schemeClr val="tx1"/>
                </a:solidFill>
              </a:rPr>
              <a:t>Read the Strategy Summary documents and complete the Z-fold for </a:t>
            </a:r>
            <a:r>
              <a:rPr lang="en-US" b="1">
                <a:solidFill>
                  <a:schemeClr val="tx1"/>
                </a:solidFill>
              </a:rPr>
              <a:t>purpose</a:t>
            </a:r>
            <a:r>
              <a:rPr lang="en-US">
                <a:solidFill>
                  <a:schemeClr val="tx1"/>
                </a:solidFill>
              </a:rPr>
              <a:t> and </a:t>
            </a:r>
            <a:r>
              <a:rPr lang="en-US" b="1">
                <a:solidFill>
                  <a:schemeClr val="tx1"/>
                </a:solidFill>
              </a:rPr>
              <a:t>key features </a:t>
            </a:r>
            <a:r>
              <a:rPr lang="en-US">
                <a:solidFill>
                  <a:schemeClr val="tx1"/>
                </a:solidFill>
              </a:rPr>
              <a:t>for  the following strategy:</a:t>
            </a:r>
          </a:p>
          <a:p>
            <a:pPr lvl="1">
              <a:lnSpc>
                <a:spcPct val="90000"/>
              </a:lnSpc>
            </a:pPr>
            <a:r>
              <a:rPr lang="en-US">
                <a:solidFill>
                  <a:schemeClr val="tx1"/>
                </a:solidFill>
              </a:rPr>
              <a:t>STL Strategy 4: Engage students in Communicating in Scientific Ways (pp. ___) </a:t>
            </a:r>
          </a:p>
          <a:p>
            <a:pPr lvl="1">
              <a:lnSpc>
                <a:spcPct val="90000"/>
              </a:lnSpc>
            </a:pPr>
            <a:endParaRPr lang="en-US">
              <a:solidFill>
                <a:schemeClr val="tx1"/>
              </a:solidFill>
            </a:endParaRPr>
          </a:p>
        </p:txBody>
      </p:sp>
    </p:spTree>
    <p:extLst>
      <p:ext uri="{BB962C8B-B14F-4D97-AF65-F5344CB8AC3E}">
        <p14:creationId xmlns:p14="http://schemas.microsoft.com/office/powerpoint/2010/main" val="284484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3D0E9-6AAE-4E81-AE58-E948C3A8DB40}"/>
              </a:ext>
            </a:extLst>
          </p:cNvPr>
          <p:cNvSpPr>
            <a:spLocks noGrp="1"/>
          </p:cNvSpPr>
          <p:nvPr>
            <p:ph type="title"/>
          </p:nvPr>
        </p:nvSpPr>
        <p:spPr/>
        <p:txBody>
          <a:bodyPr/>
          <a:lstStyle/>
          <a:p>
            <a:r>
              <a:rPr lang="en-US" dirty="0" err="1"/>
              <a:t>STeLLA</a:t>
            </a:r>
            <a:r>
              <a:rPr lang="en-US" dirty="0"/>
              <a:t> Program Goals</a:t>
            </a:r>
          </a:p>
        </p:txBody>
      </p:sp>
      <p:sp>
        <p:nvSpPr>
          <p:cNvPr id="5" name="Text Placeholder 4">
            <a:extLst>
              <a:ext uri="{FF2B5EF4-FFF2-40B4-BE49-F238E27FC236}">
                <a16:creationId xmlns:a16="http://schemas.microsoft.com/office/drawing/2014/main" id="{7C9A0401-5C29-424C-B647-EF79339B9770}"/>
              </a:ext>
            </a:extLst>
          </p:cNvPr>
          <p:cNvSpPr>
            <a:spLocks noGrp="1"/>
          </p:cNvSpPr>
          <p:nvPr>
            <p:ph type="body" sz="quarter" idx="4294967295"/>
          </p:nvPr>
        </p:nvSpPr>
        <p:spPr>
          <a:xfrm>
            <a:off x="329184" y="1729144"/>
            <a:ext cx="7886700" cy="4629150"/>
          </a:xfrm>
        </p:spPr>
        <p:txBody>
          <a:bodyPr>
            <a:normAutofit lnSpcReduction="10000"/>
          </a:bodyPr>
          <a:lstStyle/>
          <a:p>
            <a:pPr>
              <a:spcBef>
                <a:spcPts val="900"/>
              </a:spcBef>
              <a:spcAft>
                <a:spcPts val="1350"/>
              </a:spcAft>
            </a:pPr>
            <a:r>
              <a:rPr lang="en-US" dirty="0"/>
              <a:t>Deepen knowledge of teaching and learning </a:t>
            </a:r>
          </a:p>
          <a:p>
            <a:pPr>
              <a:spcBef>
                <a:spcPts val="900"/>
              </a:spcBef>
              <a:spcAft>
                <a:spcPts val="1350"/>
              </a:spcAft>
            </a:pPr>
            <a:r>
              <a:rPr lang="en-US" dirty="0"/>
              <a:t>Increase ability to analyze and reflect on teaching and learning</a:t>
            </a:r>
          </a:p>
          <a:p>
            <a:pPr>
              <a:spcBef>
                <a:spcPts val="900"/>
              </a:spcBef>
              <a:spcAft>
                <a:spcPts val="1350"/>
              </a:spcAft>
            </a:pPr>
            <a:r>
              <a:rPr lang="en-US" dirty="0"/>
              <a:t>Increase ability to use content knowledge and knowledge of teaching and learning to transform classroom practice </a:t>
            </a:r>
          </a:p>
          <a:p>
            <a:pPr>
              <a:spcBef>
                <a:spcPts val="900"/>
              </a:spcBef>
              <a:spcAft>
                <a:spcPts val="1350"/>
              </a:spcAft>
            </a:pPr>
            <a:r>
              <a:rPr lang="en-US" dirty="0"/>
              <a:t>Deepen teacher content knowledge </a:t>
            </a:r>
          </a:p>
          <a:p>
            <a:pPr>
              <a:spcBef>
                <a:spcPts val="900"/>
              </a:spcBef>
              <a:spcAft>
                <a:spcPts val="1350"/>
              </a:spcAft>
            </a:pPr>
            <a:r>
              <a:rPr lang="en-US" dirty="0"/>
              <a:t>Increase student learning in science</a:t>
            </a:r>
          </a:p>
        </p:txBody>
      </p:sp>
    </p:spTree>
    <p:extLst>
      <p:ext uri="{BB962C8B-B14F-4D97-AF65-F5344CB8AC3E}">
        <p14:creationId xmlns:p14="http://schemas.microsoft.com/office/powerpoint/2010/main" val="377017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8B62-DD41-467B-A711-8B31094F1E4B}"/>
              </a:ext>
            </a:extLst>
          </p:cNvPr>
          <p:cNvSpPr>
            <a:spLocks noGrp="1"/>
          </p:cNvSpPr>
          <p:nvPr>
            <p:ph type="title"/>
          </p:nvPr>
        </p:nvSpPr>
        <p:spPr/>
        <p:txBody>
          <a:bodyPr/>
          <a:lstStyle/>
          <a:p>
            <a:r>
              <a:rPr lang="en-US" dirty="0"/>
              <a:t>Agenda</a:t>
            </a:r>
          </a:p>
        </p:txBody>
      </p:sp>
      <p:sp>
        <p:nvSpPr>
          <p:cNvPr id="8" name="Rectangle 3">
            <a:extLst>
              <a:ext uri="{FF2B5EF4-FFF2-40B4-BE49-F238E27FC236}">
                <a16:creationId xmlns:a16="http://schemas.microsoft.com/office/drawing/2014/main" id="{73E23B7B-071E-42B2-9C7A-04F28D0EC30E}"/>
              </a:ext>
            </a:extLst>
          </p:cNvPr>
          <p:cNvSpPr>
            <a:spLocks noGrp="1" noChangeArrowheads="1"/>
          </p:cNvSpPr>
          <p:nvPr>
            <p:ph type="body" sz="quarter" idx="4294967295"/>
          </p:nvPr>
        </p:nvSpPr>
        <p:spPr>
          <a:xfrm>
            <a:off x="2743200" y="1143000"/>
            <a:ext cx="5943600" cy="4629150"/>
          </a:xfrm>
        </p:spPr>
        <p:txBody>
          <a:bodyPr/>
          <a:lstStyle/>
          <a:p>
            <a:pPr>
              <a:spcAft>
                <a:spcPts val="1200"/>
              </a:spcAft>
            </a:pPr>
            <a:r>
              <a:rPr lang="en-US" sz="2800" dirty="0"/>
              <a:t>Opening</a:t>
            </a:r>
          </a:p>
          <a:p>
            <a:pPr>
              <a:spcAft>
                <a:spcPts val="1200"/>
              </a:spcAft>
            </a:pPr>
            <a:r>
              <a:rPr lang="en-US" sz="2800" dirty="0"/>
              <a:t>The Case for the Science Content Storyline Lens</a:t>
            </a:r>
          </a:p>
          <a:p>
            <a:pPr>
              <a:spcAft>
                <a:spcPts val="1200"/>
              </a:spcAft>
            </a:pPr>
            <a:r>
              <a:rPr lang="en-US" sz="2800" dirty="0"/>
              <a:t>The Case for the Student Thinking Lens</a:t>
            </a:r>
          </a:p>
          <a:p>
            <a:pPr>
              <a:spcAft>
                <a:spcPts val="1200"/>
              </a:spcAft>
            </a:pPr>
            <a:r>
              <a:rPr lang="en-US" sz="2800" dirty="0"/>
              <a:t>Closing</a:t>
            </a:r>
          </a:p>
        </p:txBody>
      </p:sp>
    </p:spTree>
    <p:extLst>
      <p:ext uri="{BB962C8B-B14F-4D97-AF65-F5344CB8AC3E}">
        <p14:creationId xmlns:p14="http://schemas.microsoft.com/office/powerpoint/2010/main" val="412723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vert="horz" lIns="91440" tIns="45720" rIns="91440" bIns="45720" rtlCol="0" anchor="ctr">
            <a:normAutofit/>
          </a:bodyPr>
          <a:lstStyle/>
          <a:p>
            <a:r>
              <a:rPr lang="en-US" sz="3600">
                <a:solidFill>
                  <a:srgbClr val="FFFFFF"/>
                </a:solidFill>
                <a:latin typeface="+mj-lt"/>
                <a:cs typeface="+mj-cs"/>
              </a:rPr>
              <a:t>STeLLA Norms</a:t>
            </a:r>
          </a:p>
        </p:txBody>
      </p:sp>
      <p:sp>
        <p:nvSpPr>
          <p:cNvPr id="115715" name="Rectangle 3"/>
          <p:cNvSpPr>
            <a:spLocks noGrp="1" noChangeArrowheads="1"/>
          </p:cNvSpPr>
          <p:nvPr>
            <p:ph type="body" sz="quarter" idx="4294967295"/>
          </p:nvPr>
        </p:nvSpPr>
        <p:spPr>
          <a:xfrm>
            <a:off x="914400" y="2624088"/>
            <a:ext cx="6737350" cy="3554412"/>
          </a:xfrm>
        </p:spPr>
        <p:txBody>
          <a:bodyPr vert="horz" lIns="91440" tIns="45720" rIns="91440" bIns="45720" rtlCol="0" anchor="ctr">
            <a:normAutofit/>
          </a:bodyPr>
          <a:lstStyle/>
          <a:p>
            <a:pPr marL="0">
              <a:lnSpc>
                <a:spcPct val="90000"/>
              </a:lnSpc>
              <a:spcAft>
                <a:spcPts val="600"/>
              </a:spcAft>
            </a:pPr>
            <a:r>
              <a:rPr lang="en-US" sz="1300" b="1" dirty="0">
                <a:solidFill>
                  <a:schemeClr val="tx1"/>
                </a:solidFill>
                <a:latin typeface="+mn-lt"/>
                <a:cs typeface="+mn-cs"/>
              </a:rPr>
              <a:t>The Basics</a:t>
            </a:r>
          </a:p>
          <a:p>
            <a:pPr marL="385763">
              <a:lnSpc>
                <a:spcPct val="90000"/>
              </a:lnSpc>
              <a:spcAft>
                <a:spcPts val="600"/>
              </a:spcAft>
            </a:pPr>
            <a:r>
              <a:rPr lang="en-US" sz="1300" dirty="0">
                <a:solidFill>
                  <a:schemeClr val="tx1"/>
                </a:solidFill>
                <a:latin typeface="+mn-lt"/>
                <a:cs typeface="+mn-cs"/>
              </a:rPr>
              <a:t>Arrive prepared and on time; stay for the duration</a:t>
            </a:r>
          </a:p>
          <a:p>
            <a:pPr marL="385763">
              <a:lnSpc>
                <a:spcPct val="90000"/>
              </a:lnSpc>
              <a:spcAft>
                <a:spcPts val="600"/>
              </a:spcAft>
            </a:pPr>
            <a:r>
              <a:rPr lang="en-US" sz="1300" dirty="0">
                <a:solidFill>
                  <a:schemeClr val="tx1"/>
                </a:solidFill>
                <a:latin typeface="+mn-lt"/>
                <a:cs typeface="+mn-cs"/>
              </a:rPr>
              <a:t>Remain attentive, thoughtful, and mindful of our community; eliminate interruptions (turn off cell phones, email)</a:t>
            </a:r>
          </a:p>
          <a:p>
            <a:pPr marL="385763">
              <a:lnSpc>
                <a:spcPct val="90000"/>
              </a:lnSpc>
              <a:spcAft>
                <a:spcPts val="600"/>
              </a:spcAft>
            </a:pPr>
            <a:r>
              <a:rPr lang="en-US" sz="1300" dirty="0">
                <a:solidFill>
                  <a:schemeClr val="tx1"/>
                </a:solidFill>
                <a:latin typeface="+mn-lt"/>
                <a:cs typeface="+mn-cs"/>
              </a:rPr>
              <a:t>Make room for participation from all (monitor your floor time)</a:t>
            </a:r>
          </a:p>
          <a:p>
            <a:pPr marL="0">
              <a:lnSpc>
                <a:spcPct val="90000"/>
              </a:lnSpc>
              <a:spcAft>
                <a:spcPts val="600"/>
              </a:spcAft>
            </a:pPr>
            <a:r>
              <a:rPr lang="en-US" sz="1300" b="1" dirty="0">
                <a:solidFill>
                  <a:schemeClr val="tx1"/>
                </a:solidFill>
                <a:latin typeface="+mn-lt"/>
                <a:cs typeface="+mn-cs"/>
              </a:rPr>
              <a:t>The Heart of  STeLLA Lesson Analysis</a:t>
            </a:r>
          </a:p>
          <a:p>
            <a:pPr marL="385763">
              <a:lnSpc>
                <a:spcPct val="90000"/>
              </a:lnSpc>
              <a:spcAft>
                <a:spcPts val="600"/>
              </a:spcAft>
            </a:pPr>
            <a:r>
              <a:rPr lang="en-US" sz="1300" dirty="0">
                <a:solidFill>
                  <a:schemeClr val="tx1"/>
                </a:solidFill>
                <a:latin typeface="+mn-lt"/>
                <a:cs typeface="+mn-cs"/>
              </a:rPr>
              <a:t>Keep the goal in mind: We are analyzing teaching to improve student learning  </a:t>
            </a:r>
          </a:p>
          <a:p>
            <a:pPr marL="385763">
              <a:lnSpc>
                <a:spcPct val="90000"/>
              </a:lnSpc>
              <a:spcAft>
                <a:spcPts val="600"/>
              </a:spcAft>
            </a:pPr>
            <a:r>
              <a:rPr lang="en-US" sz="1300" dirty="0">
                <a:solidFill>
                  <a:schemeClr val="tx1"/>
                </a:solidFill>
                <a:latin typeface="+mn-lt"/>
                <a:cs typeface="+mn-cs"/>
              </a:rPr>
              <a:t>Share your ideas, uncertainties, confusions, disagreements, questions—open up time so this can happen!</a:t>
            </a:r>
          </a:p>
          <a:p>
            <a:pPr marL="385763">
              <a:lnSpc>
                <a:spcPct val="90000"/>
              </a:lnSpc>
              <a:spcAft>
                <a:spcPts val="600"/>
              </a:spcAft>
            </a:pPr>
            <a:r>
              <a:rPr lang="en-US" sz="1300" dirty="0">
                <a:solidFill>
                  <a:schemeClr val="tx1"/>
                </a:solidFill>
                <a:latin typeface="+mn-lt"/>
                <a:cs typeface="+mn-cs"/>
              </a:rPr>
              <a:t>Expect and ask questions to deepen everyone’s learning—honor needs!</a:t>
            </a:r>
          </a:p>
        </p:txBody>
      </p:sp>
      <p:sp>
        <p:nvSpPr>
          <p:cNvPr id="2" name="TextBox 1"/>
          <p:cNvSpPr txBox="1"/>
          <p:nvPr/>
        </p:nvSpPr>
        <p:spPr>
          <a:xfrm>
            <a:off x="457200" y="1793683"/>
            <a:ext cx="7886699" cy="830997"/>
          </a:xfrm>
          <a:prstGeom prst="rect">
            <a:avLst/>
          </a:prstGeom>
          <a:noFill/>
        </p:spPr>
        <p:txBody>
          <a:bodyPr wrap="square" rtlCol="0">
            <a:spAutoFit/>
          </a:bodyPr>
          <a:lstStyle/>
          <a:p>
            <a:pPr marL="0" marR="0" lvl="0" indent="0" algn="l" defTabSz="457200" rtl="0" eaLnBrk="1" fontAlgn="auto" latinLnBrk="0" hangingPunct="1">
              <a:spcBef>
                <a:spcPts val="0"/>
              </a:spcBef>
              <a:spcAft>
                <a:spcPts val="600"/>
              </a:spcAft>
              <a:buClrTx/>
              <a:buSzTx/>
              <a:buFontTx/>
              <a:buNone/>
              <a:tabLst/>
              <a:defRPr/>
            </a:pPr>
            <a:r>
              <a:rPr kumimoji="0" lang="en-US" sz="2400" b="1" i="0" u="none" strike="noStrike" kern="1200" cap="none" spc="0" normalizeH="0" baseline="0" noProof="0" dirty="0">
                <a:ln>
                  <a:noFill/>
                </a:ln>
                <a:solidFill>
                  <a:srgbClr val="273676"/>
                </a:solidFill>
                <a:effectLst/>
                <a:uLnTx/>
                <a:uFillTx/>
                <a:latin typeface="Calibri" panose="020F0502020204030204" pitchFamily="34" charset="0"/>
                <a:cs typeface="Calibri" panose="020F0502020204030204" pitchFamily="34" charset="0"/>
              </a:rPr>
              <a:t>Purpose: </a:t>
            </a:r>
            <a:r>
              <a:rPr kumimoji="0" lang="en-US" sz="2400" b="0" i="0" u="none" strike="noStrike" kern="1200" cap="none" spc="0" normalizeH="0" baseline="0" noProof="0" dirty="0">
                <a:ln>
                  <a:noFill/>
                </a:ln>
                <a:solidFill>
                  <a:srgbClr val="273676"/>
                </a:solidFill>
                <a:effectLst/>
                <a:uLnTx/>
                <a:uFillTx/>
                <a:latin typeface="Calibri" panose="020F0502020204030204" pitchFamily="34" charset="0"/>
                <a:cs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693042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5" name="Rectangle 35"/>
          <p:cNvSpPr>
            <a:spLocks noChangeArrowheads="1"/>
          </p:cNvSpPr>
          <p:nvPr/>
        </p:nvSpPr>
        <p:spPr bwMode="auto">
          <a:xfrm>
            <a:off x="1485900" y="2057401"/>
            <a:ext cx="61722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en-US" sz="2100" dirty="0"/>
          </a:p>
          <a:p>
            <a:pPr marL="257175" indent="-257175">
              <a:spcBef>
                <a:spcPct val="50000"/>
              </a:spcBef>
              <a:buFontTx/>
              <a:buChar char="•"/>
            </a:pPr>
            <a:endParaRPr lang="en-US" sz="2100" dirty="0"/>
          </a:p>
          <a:p>
            <a:pPr marL="257175" indent="-257175">
              <a:spcBef>
                <a:spcPct val="50000"/>
              </a:spcBef>
              <a:buFontTx/>
              <a:buChar char="•"/>
            </a:pPr>
            <a:endParaRPr lang="en-US" sz="2100" dirty="0"/>
          </a:p>
          <a:p>
            <a:pPr marL="257175" indent="-257175">
              <a:spcBef>
                <a:spcPct val="50000"/>
              </a:spcBef>
              <a:buFontTx/>
              <a:buChar char="•"/>
            </a:pPr>
            <a:endParaRPr lang="en-US" sz="2100" dirty="0"/>
          </a:p>
        </p:txBody>
      </p:sp>
      <p:sp>
        <p:nvSpPr>
          <p:cNvPr id="61442" name="Rectangle 2"/>
          <p:cNvSpPr>
            <a:spLocks noGrp="1" noChangeArrowheads="1"/>
          </p:cNvSpPr>
          <p:nvPr>
            <p:ph type="title"/>
          </p:nvPr>
        </p:nvSpPr>
        <p:spPr>
          <a:xfrm>
            <a:off x="1033392" y="625941"/>
            <a:ext cx="7015734" cy="692436"/>
          </a:xfrm>
        </p:spPr>
        <p:txBody>
          <a:bodyPr>
            <a:noAutofit/>
          </a:bodyPr>
          <a:lstStyle/>
          <a:p>
            <a:r>
              <a:rPr lang="en-US" dirty="0">
                <a:cs typeface="Times New Roman" pitchFamily="18" charset="0"/>
              </a:rPr>
              <a:t>Making the Case</a:t>
            </a:r>
          </a:p>
        </p:txBody>
      </p:sp>
      <p:sp>
        <p:nvSpPr>
          <p:cNvPr id="61467" name="Rectangle 27"/>
          <p:cNvSpPr>
            <a:spLocks noChangeArrowheads="1"/>
          </p:cNvSpPr>
          <p:nvPr/>
        </p:nvSpPr>
        <p:spPr bwMode="auto">
          <a:xfrm>
            <a:off x="1485900" y="2057401"/>
            <a:ext cx="61722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57175" indent="-257175">
              <a:spcBef>
                <a:spcPct val="50000"/>
              </a:spcBef>
              <a:buFontTx/>
              <a:buChar char="•"/>
            </a:pPr>
            <a:endParaRPr lang="en-US" sz="2100" dirty="0"/>
          </a:p>
        </p:txBody>
      </p:sp>
      <p:pic>
        <p:nvPicPr>
          <p:cNvPr id="6" name="Picture 5"/>
          <p:cNvPicPr>
            <a:picLocks noChangeAspect="1"/>
          </p:cNvPicPr>
          <p:nvPr/>
        </p:nvPicPr>
        <p:blipFill>
          <a:blip r:embed="rId3"/>
          <a:stretch>
            <a:fillRect/>
          </a:stretch>
        </p:blipFill>
        <p:spPr>
          <a:xfrm>
            <a:off x="1600200" y="4147026"/>
            <a:ext cx="1943100" cy="868507"/>
          </a:xfrm>
          <a:prstGeom prst="rect">
            <a:avLst/>
          </a:prstGeom>
        </p:spPr>
      </p:pic>
      <p:pic>
        <p:nvPicPr>
          <p:cNvPr id="7" name="Picture 6"/>
          <p:cNvPicPr>
            <a:picLocks noChangeAspect="1"/>
          </p:cNvPicPr>
          <p:nvPr/>
        </p:nvPicPr>
        <p:blipFill>
          <a:blip r:embed="rId4"/>
          <a:stretch>
            <a:fillRect/>
          </a:stretch>
        </p:blipFill>
        <p:spPr>
          <a:xfrm>
            <a:off x="5684367" y="4169614"/>
            <a:ext cx="1885950" cy="845919"/>
          </a:xfrm>
          <a:prstGeom prst="rect">
            <a:avLst/>
          </a:prstGeom>
        </p:spPr>
      </p:pic>
      <p:cxnSp>
        <p:nvCxnSpPr>
          <p:cNvPr id="9" name="Straight Connector 8"/>
          <p:cNvCxnSpPr>
            <a:stCxn id="6" idx="3"/>
            <a:endCxn id="7" idx="1"/>
          </p:cNvCxnSpPr>
          <p:nvPr/>
        </p:nvCxnSpPr>
        <p:spPr>
          <a:xfrm>
            <a:off x="3543300" y="4581280"/>
            <a:ext cx="2141067" cy="1129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FE4CC1A-D96B-4311-AAD5-5394093C101B}"/>
              </a:ext>
            </a:extLst>
          </p:cNvPr>
          <p:cNvSpPr/>
          <p:nvPr/>
        </p:nvSpPr>
        <p:spPr>
          <a:xfrm>
            <a:off x="1037724" y="1329311"/>
            <a:ext cx="7011402" cy="17999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685800">
              <a:lnSpc>
                <a:spcPct val="90000"/>
              </a:lnSpc>
              <a:spcBef>
                <a:spcPct val="0"/>
              </a:spcBef>
              <a:spcAft>
                <a:spcPts val="900"/>
              </a:spcAft>
            </a:pPr>
            <a:r>
              <a:rPr lang="en-US" sz="2100" b="1" dirty="0">
                <a:solidFill>
                  <a:schemeClr val="tx1"/>
                </a:solidFill>
                <a:latin typeface="Calibri" panose="020F0502020204030204" pitchFamily="34" charset="0"/>
                <a:ea typeface="+mj-ea"/>
                <a:cs typeface="Times New Roman" pitchFamily="18" charset="0"/>
              </a:rPr>
              <a:t>Focus Question</a:t>
            </a:r>
          </a:p>
          <a:p>
            <a:pPr algn="ctr" defTabSz="685800">
              <a:lnSpc>
                <a:spcPct val="90000"/>
              </a:lnSpc>
              <a:spcBef>
                <a:spcPct val="0"/>
              </a:spcBef>
              <a:spcAft>
                <a:spcPts val="900"/>
              </a:spcAft>
            </a:pPr>
            <a:r>
              <a:rPr lang="en-US" sz="2100" b="1" dirty="0">
                <a:solidFill>
                  <a:schemeClr val="tx1"/>
                </a:solidFill>
                <a:latin typeface="Calibri"/>
                <a:ea typeface="+mj-ea"/>
                <a:cs typeface="Times New Roman"/>
              </a:rPr>
              <a:t>What are the </a:t>
            </a:r>
            <a:r>
              <a:rPr lang="en-US" sz="2100" b="1" dirty="0" err="1">
                <a:solidFill>
                  <a:schemeClr val="tx1"/>
                </a:solidFill>
                <a:latin typeface="Calibri"/>
                <a:ea typeface="+mj-ea"/>
                <a:cs typeface="Times New Roman"/>
              </a:rPr>
              <a:t>STeLLA</a:t>
            </a:r>
            <a:r>
              <a:rPr lang="en-US" sz="2100" b="1" dirty="0">
                <a:solidFill>
                  <a:schemeClr val="tx1"/>
                </a:solidFill>
                <a:latin typeface="Calibri"/>
                <a:ea typeface="+mj-ea"/>
                <a:cs typeface="Times New Roman"/>
              </a:rPr>
              <a:t> Lenses and Strategies, and why do we think they will make a difference in your science teaching? </a:t>
            </a:r>
            <a:endParaRPr lang="en-US" sz="2100" b="1" dirty="0">
              <a:solidFill>
                <a:schemeClr val="tx1"/>
              </a:solidFill>
              <a:latin typeface="Calibri" panose="020F0502020204030204" pitchFamily="34" charset="0"/>
              <a:ea typeface="+mj-ea"/>
              <a:cs typeface="Times New Roman" pitchFamily="18" charset="0"/>
            </a:endParaRPr>
          </a:p>
        </p:txBody>
      </p:sp>
      <p:grpSp>
        <p:nvGrpSpPr>
          <p:cNvPr id="11" name="Group 10">
            <a:extLst>
              <a:ext uri="{FF2B5EF4-FFF2-40B4-BE49-F238E27FC236}">
                <a16:creationId xmlns:a16="http://schemas.microsoft.com/office/drawing/2014/main" id="{9C2E8081-0332-432A-894A-D94043661899}"/>
              </a:ext>
            </a:extLst>
          </p:cNvPr>
          <p:cNvGrpSpPr/>
          <p:nvPr/>
        </p:nvGrpSpPr>
        <p:grpSpPr>
          <a:xfrm>
            <a:off x="4199021" y="3379937"/>
            <a:ext cx="3850105" cy="2852122"/>
            <a:chOff x="4456727" y="2895600"/>
            <a:chExt cx="4230073" cy="3315256"/>
          </a:xfrm>
        </p:grpSpPr>
        <p:sp>
          <p:nvSpPr>
            <p:cNvPr id="12" name="Oval 11">
              <a:extLst>
                <a:ext uri="{FF2B5EF4-FFF2-40B4-BE49-F238E27FC236}">
                  <a16:creationId xmlns:a16="http://schemas.microsoft.com/office/drawing/2014/main" id="{6D87D880-5DC1-4F3B-8250-799FA7B57F8A}"/>
                </a:ext>
              </a:extLst>
            </p:cNvPr>
            <p:cNvSpPr/>
            <p:nvPr/>
          </p:nvSpPr>
          <p:spPr>
            <a:xfrm>
              <a:off x="5562600" y="2895600"/>
              <a:ext cx="3124200" cy="297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2">
              <a:extLst>
                <a:ext uri="{FF2B5EF4-FFF2-40B4-BE49-F238E27FC236}">
                  <a16:creationId xmlns:a16="http://schemas.microsoft.com/office/drawing/2014/main" id="{5C9DD2F9-198D-4AC3-A608-DFB0AECC5DC7}"/>
                </a:ext>
              </a:extLst>
            </p:cNvPr>
            <p:cNvSpPr/>
            <p:nvPr/>
          </p:nvSpPr>
          <p:spPr>
            <a:xfrm rot="19414079">
              <a:off x="4456727" y="5121192"/>
              <a:ext cx="1371600" cy="10896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206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44" name="Rectangle 65543">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5546" name="Rectangle 65545">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5548" name="Rectangle 6554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5538" name="Rectangle 2"/>
          <p:cNvSpPr>
            <a:spLocks noGrp="1" noChangeArrowheads="1"/>
          </p:cNvSpPr>
          <p:nvPr>
            <p:ph type="title"/>
          </p:nvPr>
        </p:nvSpPr>
        <p:spPr>
          <a:xfrm>
            <a:off x="1154337" y="864108"/>
            <a:ext cx="2305435" cy="5120639"/>
          </a:xfrm>
        </p:spPr>
        <p:txBody>
          <a:bodyPr vert="horz" lIns="91440" tIns="45720" rIns="91440" bIns="45720" rtlCol="0" anchor="ctr">
            <a:normAutofit/>
          </a:bodyPr>
          <a:lstStyle/>
          <a:p>
            <a:pPr algn="r"/>
            <a:r>
              <a:rPr lang="en-US" sz="3600">
                <a:solidFill>
                  <a:schemeClr val="tx1">
                    <a:lumMod val="85000"/>
                    <a:lumOff val="15000"/>
                  </a:schemeClr>
                </a:solidFill>
                <a:latin typeface="+mj-lt"/>
                <a:cs typeface="+mj-cs"/>
              </a:rPr>
              <a:t>TIMSS Video Study Research Questions</a:t>
            </a:r>
          </a:p>
        </p:txBody>
      </p:sp>
      <p:sp>
        <p:nvSpPr>
          <p:cNvPr id="65550" name="Rectangle 6554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5552" name="Straight Connector 6555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5539" name="Rectangle 3"/>
          <p:cNvSpPr>
            <a:spLocks noGrp="1" noChangeArrowheads="1"/>
          </p:cNvSpPr>
          <p:nvPr>
            <p:ph type="body" sz="quarter" idx="10"/>
          </p:nvPr>
        </p:nvSpPr>
        <p:spPr>
          <a:xfrm>
            <a:off x="3966921" y="864108"/>
            <a:ext cx="4433008" cy="5120640"/>
          </a:xfrm>
        </p:spPr>
        <p:txBody>
          <a:bodyPr vert="horz" lIns="91440" tIns="45720" rIns="91440" bIns="45720" rtlCol="0" anchor="ctr">
            <a:normAutofit/>
          </a:bodyPr>
          <a:lstStyle/>
          <a:p>
            <a:pPr>
              <a:lnSpc>
                <a:spcPct val="90000"/>
              </a:lnSpc>
              <a:spcAft>
                <a:spcPts val="1200"/>
              </a:spcAft>
            </a:pPr>
            <a:r>
              <a:rPr lang="en-US">
                <a:solidFill>
                  <a:schemeClr val="tx1">
                    <a:lumMod val="65000"/>
                    <a:lumOff val="35000"/>
                  </a:schemeClr>
                </a:solidFill>
                <a:latin typeface="+mn-lt"/>
                <a:cs typeface="+mn-cs"/>
              </a:rPr>
              <a:t>What does science teaching look like in different countries? </a:t>
            </a:r>
          </a:p>
          <a:p>
            <a:pPr>
              <a:lnSpc>
                <a:spcPct val="90000"/>
              </a:lnSpc>
              <a:spcAft>
                <a:spcPts val="1200"/>
              </a:spcAft>
            </a:pPr>
            <a:r>
              <a:rPr lang="en-US">
                <a:solidFill>
                  <a:schemeClr val="tx1">
                    <a:lumMod val="65000"/>
                    <a:lumOff val="35000"/>
                  </a:schemeClr>
                </a:solidFill>
                <a:latin typeface="+mn-lt"/>
                <a:cs typeface="+mn-cs"/>
              </a:rPr>
              <a:t>What can we learn from looking at science teaching practice in higher-achieving countries?</a:t>
            </a:r>
          </a:p>
        </p:txBody>
      </p:sp>
      <p:sp>
        <p:nvSpPr>
          <p:cNvPr id="65554" name="Rectangle 6555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96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9" name="Rectangle 6656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6571" name="Rectangle 6657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66573" name="Rectangle 6657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75" name="Rectangle 6657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6562" name="Rectangle 2"/>
          <p:cNvSpPr>
            <a:spLocks noGrp="1" noChangeArrowheads="1"/>
          </p:cNvSpPr>
          <p:nvPr>
            <p:ph type="title"/>
          </p:nvPr>
        </p:nvSpPr>
        <p:spPr>
          <a:xfrm>
            <a:off x="1200565" y="1087374"/>
            <a:ext cx="6737617" cy="1000978"/>
          </a:xfrm>
        </p:spPr>
        <p:txBody>
          <a:bodyPr vert="horz" lIns="91440" tIns="45720" rIns="91440" bIns="45720" rtlCol="0" anchor="ctr">
            <a:normAutofit/>
          </a:bodyPr>
          <a:lstStyle/>
          <a:p>
            <a:r>
              <a:rPr lang="en-US" sz="3300">
                <a:solidFill>
                  <a:srgbClr val="FFFFFF"/>
                </a:solidFill>
                <a:latin typeface="+mj-lt"/>
                <a:cs typeface="+mj-cs"/>
              </a:rPr>
              <a:t>Comparing the U.S. to Higher Achieving Countries</a:t>
            </a:r>
          </a:p>
        </p:txBody>
      </p:sp>
      <p:sp>
        <p:nvSpPr>
          <p:cNvPr id="66577" name="Rectangle 6657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6579" name="Rectangle 6657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6581" name="Rectangle 6658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6564" name="Rectangle 4"/>
          <p:cNvSpPr>
            <a:spLocks noGrp="1" noChangeArrowheads="1"/>
          </p:cNvSpPr>
          <p:nvPr>
            <p:ph type="body" sz="quarter" idx="10"/>
          </p:nvPr>
        </p:nvSpPr>
        <p:spPr>
          <a:xfrm>
            <a:off x="1200564" y="2535446"/>
            <a:ext cx="6737617" cy="3554457"/>
          </a:xfrm>
        </p:spPr>
        <p:txBody>
          <a:bodyPr vert="horz" lIns="91440" tIns="45720" rIns="91440" bIns="45720" rtlCol="0" anchor="ctr">
            <a:normAutofit/>
          </a:bodyPr>
          <a:lstStyle/>
          <a:p>
            <a:pPr>
              <a:lnSpc>
                <a:spcPct val="90000"/>
              </a:lnSpc>
              <a:spcBef>
                <a:spcPts val="1200"/>
              </a:spcBef>
              <a:spcAft>
                <a:spcPts val="1200"/>
              </a:spcAft>
            </a:pPr>
            <a:r>
              <a:rPr lang="en-US">
                <a:solidFill>
                  <a:schemeClr val="tx1"/>
                </a:solidFill>
                <a:latin typeface="+mn-lt"/>
                <a:cs typeface="+mn-cs"/>
              </a:rPr>
              <a:t>Czech Republic</a:t>
            </a:r>
          </a:p>
          <a:p>
            <a:pPr>
              <a:lnSpc>
                <a:spcPct val="90000"/>
              </a:lnSpc>
              <a:spcBef>
                <a:spcPts val="1200"/>
              </a:spcBef>
              <a:spcAft>
                <a:spcPts val="1200"/>
              </a:spcAft>
            </a:pPr>
            <a:r>
              <a:rPr lang="en-US">
                <a:solidFill>
                  <a:schemeClr val="tx1"/>
                </a:solidFill>
                <a:latin typeface="+mn-lt"/>
                <a:cs typeface="+mn-cs"/>
              </a:rPr>
              <a:t>Japan</a:t>
            </a:r>
          </a:p>
          <a:p>
            <a:pPr>
              <a:lnSpc>
                <a:spcPct val="90000"/>
              </a:lnSpc>
              <a:spcBef>
                <a:spcPts val="1200"/>
              </a:spcBef>
              <a:spcAft>
                <a:spcPts val="1200"/>
              </a:spcAft>
            </a:pPr>
            <a:r>
              <a:rPr lang="en-US">
                <a:solidFill>
                  <a:schemeClr val="tx1"/>
                </a:solidFill>
                <a:latin typeface="+mn-lt"/>
                <a:cs typeface="+mn-cs"/>
              </a:rPr>
              <a:t>Australia</a:t>
            </a:r>
          </a:p>
          <a:p>
            <a:pPr>
              <a:lnSpc>
                <a:spcPct val="90000"/>
              </a:lnSpc>
              <a:spcBef>
                <a:spcPts val="1200"/>
              </a:spcBef>
              <a:spcAft>
                <a:spcPts val="1200"/>
              </a:spcAft>
            </a:pPr>
            <a:r>
              <a:rPr lang="en-US">
                <a:solidFill>
                  <a:schemeClr val="tx1"/>
                </a:solidFill>
                <a:latin typeface="+mn-lt"/>
                <a:cs typeface="+mn-cs"/>
              </a:rPr>
              <a:t>Netherlands</a:t>
            </a:r>
          </a:p>
          <a:p>
            <a:pPr>
              <a:lnSpc>
                <a:spcPct val="90000"/>
              </a:lnSpc>
              <a:spcBef>
                <a:spcPts val="1200"/>
              </a:spcBef>
              <a:spcAft>
                <a:spcPts val="1200"/>
              </a:spcAft>
            </a:pPr>
            <a:r>
              <a:rPr lang="en-US">
                <a:solidFill>
                  <a:schemeClr val="tx1"/>
                </a:solidFill>
                <a:latin typeface="+mn-lt"/>
                <a:cs typeface="+mn-cs"/>
              </a:rPr>
              <a:t>United States</a:t>
            </a:r>
          </a:p>
        </p:txBody>
      </p:sp>
    </p:spTree>
    <p:extLst>
      <p:ext uri="{BB962C8B-B14F-4D97-AF65-F5344CB8AC3E}">
        <p14:creationId xmlns:p14="http://schemas.microsoft.com/office/powerpoint/2010/main" val="160108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difference?</a:t>
            </a:r>
          </a:p>
        </p:txBody>
      </p:sp>
      <p:sp>
        <p:nvSpPr>
          <p:cNvPr id="3" name="Content Placeholder 2"/>
          <p:cNvSpPr>
            <a:spLocks noGrp="1"/>
          </p:cNvSpPr>
          <p:nvPr>
            <p:ph type="body" sz="quarter" idx="4294967295"/>
          </p:nvPr>
        </p:nvSpPr>
        <p:spPr>
          <a:xfrm>
            <a:off x="457200" y="2057400"/>
            <a:ext cx="7886700" cy="4629150"/>
          </a:xfrm>
        </p:spPr>
        <p:txBody>
          <a:bodyPr lIns="91440" tIns="45720" rIns="91440" bIns="45720" anchor="t">
            <a:normAutofit/>
          </a:bodyPr>
          <a:lstStyle/>
          <a:p>
            <a:pPr marL="0" indent="0">
              <a:buNone/>
            </a:pPr>
            <a:r>
              <a:rPr lang="en-US" dirty="0"/>
              <a:t>What Science Teaching Looks Like: An International Perspective</a:t>
            </a:r>
          </a:p>
          <a:p>
            <a:pPr>
              <a:spcAft>
                <a:spcPts val="1200"/>
              </a:spcAft>
            </a:pPr>
            <a:r>
              <a:rPr lang="en-US" sz="2000" dirty="0">
                <a:latin typeface="Calibri"/>
                <a:cs typeface="Calibri"/>
              </a:rPr>
              <a:t>What struck you about this article? </a:t>
            </a:r>
          </a:p>
          <a:p>
            <a:pPr>
              <a:spcAft>
                <a:spcPts val="1200"/>
              </a:spcAft>
            </a:pPr>
            <a:r>
              <a:rPr lang="en-US" sz="2000" dirty="0">
                <a:latin typeface="Calibri"/>
                <a:cs typeface="Calibri"/>
              </a:rPr>
              <a:t>What does science teaching look like in different countries? </a:t>
            </a:r>
            <a:endParaRPr lang="en-US" sz="2000" dirty="0"/>
          </a:p>
          <a:p>
            <a:pPr>
              <a:spcAft>
                <a:spcPts val="1200"/>
              </a:spcAft>
            </a:pPr>
            <a:r>
              <a:rPr lang="en-US" sz="2000" dirty="0">
                <a:latin typeface="Calibri"/>
                <a:cs typeface="Calibri"/>
              </a:rPr>
              <a:t>What can we learn from looking at science teaching practice in higher-achieving countries?</a:t>
            </a:r>
            <a:endParaRPr lang="en-US" dirty="0"/>
          </a:p>
        </p:txBody>
      </p:sp>
    </p:spTree>
    <p:extLst>
      <p:ext uri="{BB962C8B-B14F-4D97-AF65-F5344CB8AC3E}">
        <p14:creationId xmlns:p14="http://schemas.microsoft.com/office/powerpoint/2010/main" val="1510921943"/>
      </p:ext>
    </p:extLst>
  </p:cSld>
  <p:clrMapOvr>
    <a:masterClrMapping/>
  </p:clrMapOvr>
</p:sld>
</file>

<file path=ppt/theme/theme1.xml><?xml version="1.0" encoding="utf-8"?>
<a:theme xmlns:a="http://schemas.openxmlformats.org/drawingml/2006/main" name="Frame">
  <a:themeElements>
    <a:clrScheme name="BSCS">
      <a:dk1>
        <a:srgbClr val="4C4C4C"/>
      </a:dk1>
      <a:lt1>
        <a:srgbClr val="FFFFFF"/>
      </a:lt1>
      <a:dk2>
        <a:srgbClr val="4C4C4C"/>
      </a:dk2>
      <a:lt2>
        <a:srgbClr val="FFFFFF"/>
      </a:lt2>
      <a:accent1>
        <a:srgbClr val="293476"/>
      </a:accent1>
      <a:accent2>
        <a:srgbClr val="3087B4"/>
      </a:accent2>
      <a:accent3>
        <a:srgbClr val="4C4C4C"/>
      </a:accent3>
      <a:accent4>
        <a:srgbClr val="DFE5ED"/>
      </a:accent4>
      <a:accent5>
        <a:srgbClr val="FDF3E7"/>
      </a:accent5>
      <a:accent6>
        <a:srgbClr val="5E3C7C"/>
      </a:accent6>
      <a:hlink>
        <a:srgbClr val="5E3C7C"/>
      </a:hlink>
      <a:folHlink>
        <a:srgbClr val="5E3C7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20779</TotalTime>
  <Words>1197</Words>
  <Application>Microsoft Office PowerPoint</Application>
  <PresentationFormat>On-screen Show (4:3)</PresentationFormat>
  <Paragraphs>188</Paragraphs>
  <Slides>22</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Myriad Pro Light</vt:lpstr>
      <vt:lpstr>Times New Roman</vt:lpstr>
      <vt:lpstr>Wingdings 2</vt:lpstr>
      <vt:lpstr>Frame</vt:lpstr>
      <vt:lpstr>Chart</vt:lpstr>
      <vt:lpstr>STeLLA Scale Up and Sustainability Study (SSUP) </vt:lpstr>
      <vt:lpstr>Welcome </vt:lpstr>
      <vt:lpstr>STeLLA Program Goals</vt:lpstr>
      <vt:lpstr>Agenda</vt:lpstr>
      <vt:lpstr>STeLLA Norms</vt:lpstr>
      <vt:lpstr>Making the Case</vt:lpstr>
      <vt:lpstr>TIMSS Video Study Research Questions</vt:lpstr>
      <vt:lpstr>Comparing the U.S. to Higher Achieving Countries</vt:lpstr>
      <vt:lpstr>What makes a difference?</vt:lpstr>
      <vt:lpstr>Conceptual Links</vt:lpstr>
      <vt:lpstr>What does science teaching look like?</vt:lpstr>
      <vt:lpstr>Making links: Science Content Storyline Lens</vt:lpstr>
      <vt:lpstr>Making the Case</vt:lpstr>
      <vt:lpstr>Research about how students learn science</vt:lpstr>
      <vt:lpstr>Minds of Our Own</vt:lpstr>
      <vt:lpstr>How People Learn/How Students Learn  Science</vt:lpstr>
      <vt:lpstr>Making links: Student Thinking Lens</vt:lpstr>
      <vt:lpstr>Revisit Effective Science Teaching Charts</vt:lpstr>
      <vt:lpstr>Making the Case</vt:lpstr>
      <vt:lpstr>Reflection</vt:lpstr>
      <vt:lpstr>Homework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education needs to move beyond Mendel to combat white supremacy</dc:title>
  <dc:creator>Brian Donovan</dc:creator>
  <cp:lastModifiedBy>Ashley Whitaker</cp:lastModifiedBy>
  <cp:revision>579</cp:revision>
  <dcterms:created xsi:type="dcterms:W3CDTF">2021-09-15T21:06:18Z</dcterms:created>
  <dcterms:modified xsi:type="dcterms:W3CDTF">2024-11-18T18:28:43Z</dcterms:modified>
</cp:coreProperties>
</file>