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3"/>
  </p:notesMasterIdLst>
  <p:sldIdLst>
    <p:sldId id="326" r:id="rId2"/>
    <p:sldId id="258" r:id="rId3"/>
    <p:sldId id="73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73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1392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fe8786aa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bfe8786aa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fd130991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bfd130991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fe8786aa3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bfe8786aa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96A0-D971-46B5-AD1D-841A3344FEF3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4758-01CD-4AD9-9868-686E89868D4A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544A-891B-426B-A816-CB333D482330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AF8D-C8A9-4A79-94BB-DD8593532C68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AF49-4DA1-46E5-8C0F-805B36437A36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F42-9F25-4429-B064-4CD60B3DA8BF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0AB5-4461-4FB1-9064-56C94F0D6C89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E45B-1D93-4014-8D0F-D6E65887FF14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636-DF91-4B8E-A702-2D569FBCF128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1 line title">
  <p:cSld name="1_Body 1 line 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8650" y="459468"/>
            <a:ext cx="78867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8650" y="1287615"/>
            <a:ext cx="78867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702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2 line title">
  <p:cSld name="1_Body 2 line 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628650" y="94874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64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8C73-1DF1-4015-B167-3032D02E64C9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2 Panel Body">
  <p:cSld name="1_BSCS 1 line - 2 Panel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5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464820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464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2 line - 2 Panel Body">
  <p:cSld name="1_BSCS 2 line - 2 Panel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2865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464820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628650" y="87182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076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4 Panel Body ">
  <p:cSld name="1_BSCS 1 line - 4 Panel Body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630238" y="365127"/>
            <a:ext cx="7886700" cy="55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630239" y="1284943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630239" y="1704233"/>
            <a:ext cx="3868737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3"/>
          </p:nvPr>
        </p:nvSpPr>
        <p:spPr>
          <a:xfrm>
            <a:off x="4629150" y="1284943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4"/>
          </p:nvPr>
        </p:nvSpPr>
        <p:spPr>
          <a:xfrm>
            <a:off x="4629150" y="1704233"/>
            <a:ext cx="3887788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84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2 line - 4 Panel Body">
  <p:cSld name="1_BSCS 2 line - 4 Panel 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630239" y="1691356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630239" y="2110645"/>
            <a:ext cx="3868737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3"/>
          </p:nvPr>
        </p:nvSpPr>
        <p:spPr>
          <a:xfrm>
            <a:off x="4629150" y="1691356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4"/>
          </p:nvPr>
        </p:nvSpPr>
        <p:spPr>
          <a:xfrm>
            <a:off x="4629150" y="2110645"/>
            <a:ext cx="3887788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628650" y="87182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99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C491-9D33-42B1-9C74-5E52474004BC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3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4693-8632-466D-ABF5-592C708A9A6D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D897-DB8A-4E4C-A51B-71B996507621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D193-6BD8-4542-A6DB-8033C55DA124}" type="datetime1">
              <a:rPr lang="en-US" smtClean="0"/>
              <a:t>11/8/2024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BB81-CC93-4709-8139-600FFC7EF853}" type="datetime1">
              <a:rPr lang="en-US" smtClean="0"/>
              <a:t>11/8/2024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226A-E0D4-4C5A-95BB-BAF00641030A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2B59-1E7B-466B-B1C8-9285E93BA8C6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FCCE-8119-4D20-A38A-8DD2DDC04ED3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EF7ADB-5CF4-4C99-A5E7-6595E91F69E0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</p:spPr>
        <p:txBody>
          <a:bodyPr>
            <a:normAutofit/>
          </a:bodyPr>
          <a:lstStyle/>
          <a:p>
            <a:r>
              <a:rPr lang="en-US" sz="4400" dirty="0"/>
              <a:t>Earth’s Changing Surface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10" y="4670246"/>
            <a:ext cx="6032990" cy="914400"/>
          </a:xfrm>
        </p:spPr>
        <p:txBody>
          <a:bodyPr>
            <a:normAutofit/>
          </a:bodyPr>
          <a:lstStyle/>
          <a:p>
            <a:r>
              <a:rPr lang="en-US" sz="2400" b="1" dirty="0"/>
              <a:t>Lesson 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US" sz="2400" b="1" dirty="0"/>
              <a:t>What can change how fast deltas grow?</a:t>
            </a:r>
            <a:endParaRPr lang="en-US" sz="32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02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What’s next?</a:t>
            </a:r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4294967295"/>
          </p:nvPr>
        </p:nvSpPr>
        <p:spPr>
          <a:xfrm>
            <a:off x="231913" y="2016920"/>
            <a:ext cx="5079217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n-US" sz="2600" dirty="0">
                <a:solidFill>
                  <a:schemeClr val="dk1"/>
                </a:solidFill>
              </a:rPr>
              <a:t>What we know from earlier reading</a:t>
            </a: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249" name="Google Shape;249;p38"/>
          <p:cNvSpPr txBox="1">
            <a:spLocks noGrp="1"/>
          </p:cNvSpPr>
          <p:nvPr>
            <p:ph type="body" idx="4294967295"/>
          </p:nvPr>
        </p:nvSpPr>
        <p:spPr>
          <a:xfrm>
            <a:off x="231913" y="2436020"/>
            <a:ext cx="4114800" cy="34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800" b="1" dirty="0"/>
              <a:t>The Mississippi River has been known to flood a lot, but there are so many towns and neighborhoods along the Mississippi. </a:t>
            </a:r>
            <a:endParaRPr sz="1800" b="1" dirty="0"/>
          </a:p>
          <a:p>
            <a:pPr marL="3429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800" b="1" dirty="0"/>
              <a:t>There are also a lot of ships going up and down the river carrying goods to different ports.</a:t>
            </a:r>
            <a:endParaRPr sz="1800" b="1" dirty="0"/>
          </a:p>
          <a:p>
            <a:pPr marL="3429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800" b="1" dirty="0"/>
              <a:t>To protect homes along the river, people, and boats, they have built dams and levees along the river to control the water. </a:t>
            </a:r>
            <a:endParaRPr sz="1800"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1800" dirty="0"/>
          </a:p>
        </p:txBody>
      </p:sp>
      <p:sp>
        <p:nvSpPr>
          <p:cNvPr id="250" name="Google Shape;250;p38"/>
          <p:cNvSpPr txBox="1">
            <a:spLocks noGrp="1"/>
          </p:cNvSpPr>
          <p:nvPr>
            <p:ph type="body" idx="4294967295"/>
          </p:nvPr>
        </p:nvSpPr>
        <p:spPr>
          <a:xfrm>
            <a:off x="5651362" y="2971800"/>
            <a:ext cx="3260725" cy="381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600" dirty="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Do you think building dams would affect erosion and deposition?</a:t>
            </a:r>
            <a:endParaRPr sz="2600" dirty="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600" dirty="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600" dirty="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600" dirty="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Do you think it would affect delta formation?</a:t>
            </a:r>
            <a:endParaRPr sz="2600" dirty="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0B403C-3187-7B2E-670F-268FA62E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7E84B-B07D-7CDD-0BE6-C60F5A98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did we figure out?</a:t>
            </a:r>
            <a:endParaRPr/>
          </a:p>
        </p:txBody>
      </p:sp>
      <p:sp>
        <p:nvSpPr>
          <p:cNvPr id="139" name="Google Shape;139;p29"/>
          <p:cNvSpPr txBox="1"/>
          <p:nvPr/>
        </p:nvSpPr>
        <p:spPr>
          <a:xfrm>
            <a:off x="331304" y="1925926"/>
            <a:ext cx="4621776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u="sng" dirty="0">
                <a:latin typeface="Cabin"/>
                <a:ea typeface="Cabin"/>
                <a:cs typeface="Cabin"/>
                <a:sym typeface="Cabin"/>
              </a:rPr>
              <a:t>Lesson 2 Focus Question</a:t>
            </a:r>
            <a:endParaRPr sz="3300" u="sng" dirty="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causes deltas to form?</a:t>
            </a:r>
            <a:endParaRPr i="1" dirty="0">
              <a:solidFill>
                <a:schemeClr val="dk1"/>
              </a:solidFill>
            </a:endParaRPr>
          </a:p>
        </p:txBody>
      </p:sp>
      <p:sp>
        <p:nvSpPr>
          <p:cNvPr id="140" name="Google Shape;140;p29"/>
          <p:cNvSpPr txBox="1"/>
          <p:nvPr/>
        </p:nvSpPr>
        <p:spPr>
          <a:xfrm rot="656719">
            <a:off x="6037071" y="4082986"/>
            <a:ext cx="2736582" cy="124674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How did we answer this question in our last class?</a:t>
            </a:r>
            <a:endParaRPr sz="2300" dirty="0"/>
          </a:p>
        </p:txBody>
      </p:sp>
      <p:sp>
        <p:nvSpPr>
          <p:cNvPr id="141" name="Google Shape;141;p29"/>
          <p:cNvSpPr/>
          <p:nvPr/>
        </p:nvSpPr>
        <p:spPr>
          <a:xfrm rot="1880395">
            <a:off x="4298704" y="3998837"/>
            <a:ext cx="1308751" cy="23075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3AD756-DB48-2A67-58E8-539DB5B7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Lesson 3 Focus Question</a:t>
            </a:r>
            <a:endParaRPr dirty="0"/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l="2359" t="3133" r="2880" b="3329"/>
          <a:stretch/>
        </p:blipFill>
        <p:spPr>
          <a:xfrm rot="-60007" flipH="1">
            <a:off x="3477157" y="1506954"/>
            <a:ext cx="5276244" cy="34985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9" name="Google Shape;99;p20"/>
          <p:cNvSpPr txBox="1"/>
          <p:nvPr/>
        </p:nvSpPr>
        <p:spPr>
          <a:xfrm rot="21425271">
            <a:off x="6196659" y="1589098"/>
            <a:ext cx="255789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omic Sans MS"/>
                <a:ea typeface="Comic Sans MS"/>
                <a:cs typeface="Comic Sans MS"/>
                <a:sym typeface="Comic Sans MS"/>
              </a:rPr>
              <a:t>Lesson 3 Focus Question: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latin typeface="Comic Sans MS"/>
                <a:ea typeface="Comic Sans MS"/>
                <a:cs typeface="Comic Sans MS"/>
                <a:sym typeface="Comic Sans MS"/>
              </a:rPr>
              <a:t>What can change how fast deltas grow?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 rot="-166768">
            <a:off x="3552222" y="1577785"/>
            <a:ext cx="2276678" cy="3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ym typeface="Boogaloo"/>
              </a:rPr>
              <a:t>What are your ideas about what can change how fast a delta grows?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>
              <a:sym typeface="Boogal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ym typeface="Boogaloo"/>
              </a:rPr>
              <a:t>Write your ideas here.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>
              <a:sym typeface="Boogal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ym typeface="Boogaloo"/>
              </a:rPr>
              <a:t>Be ready to share some ideas with the class!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</p:txBody>
      </p:sp>
      <p:sp>
        <p:nvSpPr>
          <p:cNvPr id="101" name="Google Shape;101;p20"/>
          <p:cNvSpPr/>
          <p:nvPr/>
        </p:nvSpPr>
        <p:spPr>
          <a:xfrm rot="21444934">
            <a:off x="5686686" y="3360612"/>
            <a:ext cx="646275" cy="109920"/>
          </a:xfrm>
          <a:prstGeom prst="rightArrow">
            <a:avLst>
              <a:gd name="adj1" fmla="val 50000"/>
              <a:gd name="adj2" fmla="val 5697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49;p30">
            <a:extLst>
              <a:ext uri="{FF2B5EF4-FFF2-40B4-BE49-F238E27FC236}">
                <a16:creationId xmlns:a16="http://schemas.microsoft.com/office/drawing/2014/main" id="{56F7CF2B-EBBB-48F0-08FA-40A00AAB8A3B}"/>
              </a:ext>
            </a:extLst>
          </p:cNvPr>
          <p:cNvSpPr txBox="1"/>
          <p:nvPr/>
        </p:nvSpPr>
        <p:spPr>
          <a:xfrm>
            <a:off x="2743200" y="265930"/>
            <a:ext cx="6467871" cy="631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i="1" dirty="0">
                <a:solidFill>
                  <a:schemeClr val="dk1"/>
                </a:solidFill>
              </a:rPr>
              <a:t>What can change how fast deltas grow?</a:t>
            </a:r>
            <a:endParaRPr sz="2900" i="1" dirty="0">
              <a:solidFill>
                <a:schemeClr val="dk1"/>
              </a:solidFill>
            </a:endParaRPr>
          </a:p>
        </p:txBody>
      </p:sp>
      <p:sp>
        <p:nvSpPr>
          <p:cNvPr id="4" name="Google Shape;167;p31">
            <a:extLst>
              <a:ext uri="{FF2B5EF4-FFF2-40B4-BE49-F238E27FC236}">
                <a16:creationId xmlns:a16="http://schemas.microsoft.com/office/drawing/2014/main" id="{9E976894-8DA0-E468-540C-2B178F646273}"/>
              </a:ext>
            </a:extLst>
          </p:cNvPr>
          <p:cNvSpPr txBox="1"/>
          <p:nvPr/>
        </p:nvSpPr>
        <p:spPr>
          <a:xfrm rot="-168448">
            <a:off x="6092971" y="2345920"/>
            <a:ext cx="1565779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US" sz="1300" i="1" dirty="0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Things that speed it up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Google Shape;168;p31">
            <a:extLst>
              <a:ext uri="{FF2B5EF4-FFF2-40B4-BE49-F238E27FC236}">
                <a16:creationId xmlns:a16="http://schemas.microsoft.com/office/drawing/2014/main" id="{AE7D5D63-E0F4-B062-D3DF-F69B1EB613E5}"/>
              </a:ext>
            </a:extLst>
          </p:cNvPr>
          <p:cNvSpPr txBox="1"/>
          <p:nvPr/>
        </p:nvSpPr>
        <p:spPr>
          <a:xfrm rot="-168441">
            <a:off x="7510179" y="2302163"/>
            <a:ext cx="105960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Things that slow it down</a:t>
            </a:r>
            <a:endParaRPr sz="15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6" name="Google Shape;166;p31">
            <a:extLst>
              <a:ext uri="{FF2B5EF4-FFF2-40B4-BE49-F238E27FC236}">
                <a16:creationId xmlns:a16="http://schemas.microsoft.com/office/drawing/2014/main" id="{E43152B5-F1BA-DF51-ECE5-9B05410BA3A8}"/>
              </a:ext>
            </a:extLst>
          </p:cNvPr>
          <p:cNvCxnSpPr>
            <a:cxnSpLocks/>
          </p:cNvCxnSpPr>
          <p:nvPr/>
        </p:nvCxnSpPr>
        <p:spPr>
          <a:xfrm>
            <a:off x="7372404" y="2409219"/>
            <a:ext cx="170869" cy="244863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64;p31">
            <a:extLst>
              <a:ext uri="{FF2B5EF4-FFF2-40B4-BE49-F238E27FC236}">
                <a16:creationId xmlns:a16="http://schemas.microsoft.com/office/drawing/2014/main" id="{4B41E972-5932-3C09-8544-7DEC660B5E01}"/>
              </a:ext>
            </a:extLst>
          </p:cNvPr>
          <p:cNvCxnSpPr>
            <a:cxnSpLocks/>
          </p:cNvCxnSpPr>
          <p:nvPr/>
        </p:nvCxnSpPr>
        <p:spPr>
          <a:xfrm flipV="1">
            <a:off x="6383716" y="2863690"/>
            <a:ext cx="2092758" cy="113251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836BFC-F68C-82D1-FF69-D5077F48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can we use our stream table to investigate our ideas?</a:t>
            </a:r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4294967295"/>
          </p:nvPr>
        </p:nvSpPr>
        <p:spPr>
          <a:xfrm>
            <a:off x="457200" y="1807592"/>
            <a:ext cx="7894638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600" dirty="0">
                <a:solidFill>
                  <a:schemeClr val="dk1"/>
                </a:solidFill>
              </a:rPr>
              <a:t>Think-Pair-Share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Talk about your ideas with a partner.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Record your ideas on part 1 of the handout.</a:t>
            </a:r>
            <a:endParaRPr sz="2600" dirty="0">
              <a:solidFill>
                <a:schemeClr val="dk1"/>
              </a:solidFill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25" y="3389001"/>
            <a:ext cx="8839201" cy="26070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5CCFC6-3D09-36B4-C32E-2CDCAC7B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Designing an Investigation</a:t>
            </a:r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4294967295"/>
          </p:nvPr>
        </p:nvSpPr>
        <p:spPr>
          <a:xfrm>
            <a:off x="13252" y="2744089"/>
            <a:ext cx="3867150" cy="361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/>
              <a:t>Conditions to test</a:t>
            </a:r>
            <a:endParaRPr dirty="0"/>
          </a:p>
          <a:p>
            <a:pPr marL="688975" lvl="0" indent="-269875" algn="l" rtl="0">
              <a:spcBef>
                <a:spcPts val="0"/>
              </a:spcBef>
              <a:spcAft>
                <a:spcPts val="600"/>
              </a:spcAft>
              <a:buSzPts val="2500"/>
              <a:buChar char="•"/>
            </a:pPr>
            <a:r>
              <a:rPr lang="en-US" sz="2500" dirty="0"/>
              <a:t>a bigger river</a:t>
            </a:r>
            <a:endParaRPr sz="2500" dirty="0"/>
          </a:p>
          <a:p>
            <a:pPr marL="688975" lvl="0" indent="-269875" algn="l" rtl="0">
              <a:spcBef>
                <a:spcPts val="0"/>
              </a:spcBef>
              <a:spcAft>
                <a:spcPts val="600"/>
              </a:spcAft>
              <a:buSzPts val="2500"/>
              <a:buChar char="•"/>
            </a:pPr>
            <a:r>
              <a:rPr lang="en-US" sz="2500" dirty="0"/>
              <a:t>precipitation</a:t>
            </a:r>
            <a:endParaRPr sz="2500" dirty="0"/>
          </a:p>
          <a:p>
            <a:pPr marL="688975" lvl="0" indent="-269875" algn="l" rtl="0">
              <a:spcBef>
                <a:spcPts val="0"/>
              </a:spcBef>
              <a:spcAft>
                <a:spcPts val="600"/>
              </a:spcAft>
              <a:buSzPts val="2500"/>
              <a:buChar char="•"/>
            </a:pPr>
            <a:r>
              <a:rPr lang="en-US" sz="2500" dirty="0"/>
              <a:t>sandy soil versus rocks</a:t>
            </a:r>
            <a:endParaRPr sz="2500" dirty="0"/>
          </a:p>
          <a:p>
            <a:pPr marL="688975" lvl="0" indent="-269875" algn="l" rtl="0">
              <a:spcBef>
                <a:spcPts val="0"/>
              </a:spcBef>
              <a:spcAft>
                <a:spcPts val="600"/>
              </a:spcAft>
              <a:buSzPts val="2500"/>
              <a:buChar char="•"/>
            </a:pPr>
            <a:r>
              <a:rPr lang="en-US" sz="2500" dirty="0"/>
              <a:t>a lot of vegetation, like grass and trees</a:t>
            </a:r>
            <a:endParaRPr sz="2500" dirty="0"/>
          </a:p>
          <a:p>
            <a:pPr marL="688975" lvl="0" indent="-269875" algn="l" rtl="0">
              <a:spcBef>
                <a:spcPts val="0"/>
              </a:spcBef>
              <a:spcAft>
                <a:spcPts val="600"/>
              </a:spcAft>
              <a:buSzPts val="2500"/>
              <a:buChar char="•"/>
            </a:pPr>
            <a:r>
              <a:rPr lang="en-US" sz="2500" dirty="0"/>
              <a:t>faster water flow</a:t>
            </a:r>
            <a:endParaRPr sz="2500" dirty="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dirty="0"/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3">
            <a:alphaModFix/>
          </a:blip>
          <a:srcRect r="21179"/>
          <a:stretch/>
        </p:blipFill>
        <p:spPr>
          <a:xfrm>
            <a:off x="4572000" y="2867402"/>
            <a:ext cx="3725866" cy="326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/>
        </p:nvSpPr>
        <p:spPr>
          <a:xfrm>
            <a:off x="4148933" y="1804716"/>
            <a:ext cx="4572000" cy="9232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How will we use these materials to test our conditions?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1406" y="1090339"/>
            <a:ext cx="2354784" cy="14443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4F528C-FC6A-51BD-8F6B-06DF320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4"/>
          <p:cNvPicPr preferRelativeResize="0"/>
          <p:nvPr/>
        </p:nvPicPr>
        <p:blipFill rotWithShape="1">
          <a:blip r:embed="rId3">
            <a:alphaModFix/>
          </a:blip>
          <a:srcRect r="6743"/>
          <a:stretch/>
        </p:blipFill>
        <p:spPr>
          <a:xfrm>
            <a:off x="6732927" y="152400"/>
            <a:ext cx="2243923" cy="320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 rotWithShape="1">
          <a:blip r:embed="rId4">
            <a:alphaModFix/>
          </a:blip>
          <a:srcRect l="3416" r="5889"/>
          <a:stretch/>
        </p:blipFill>
        <p:spPr>
          <a:xfrm>
            <a:off x="194546" y="152400"/>
            <a:ext cx="2162449" cy="317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678" y="3483931"/>
            <a:ext cx="2384348" cy="317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1240" y="3567455"/>
            <a:ext cx="1961818" cy="261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4"/>
          <p:cNvPicPr preferRelativeResize="0"/>
          <p:nvPr/>
        </p:nvPicPr>
        <p:blipFill rotWithShape="1">
          <a:blip r:embed="rId7">
            <a:alphaModFix/>
          </a:blip>
          <a:srcRect r="8461"/>
          <a:stretch/>
        </p:blipFill>
        <p:spPr>
          <a:xfrm>
            <a:off x="3753599" y="1134621"/>
            <a:ext cx="1936274" cy="282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 txBox="1"/>
          <p:nvPr/>
        </p:nvSpPr>
        <p:spPr>
          <a:xfrm>
            <a:off x="2577097" y="405150"/>
            <a:ext cx="983400" cy="101563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oogaloo"/>
                <a:ea typeface="Boogaloo"/>
                <a:cs typeface="Boogaloo"/>
                <a:sym typeface="Boogaloo"/>
              </a:rPr>
              <a:t>rocks and sand</a:t>
            </a:r>
            <a:endParaRPr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2710363" y="1786435"/>
            <a:ext cx="983400" cy="156963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oogaloo"/>
                <a:ea typeface="Boogaloo"/>
                <a:cs typeface="Boogaloo"/>
                <a:sym typeface="Boogaloo"/>
              </a:rPr>
              <a:t>two holes for more water</a:t>
            </a:r>
            <a:endParaRPr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3" name="Google Shape;203;p34"/>
          <p:cNvSpPr txBox="1"/>
          <p:nvPr/>
        </p:nvSpPr>
        <p:spPr>
          <a:xfrm>
            <a:off x="3424876" y="5194657"/>
            <a:ext cx="911150" cy="101563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oogaloo"/>
                <a:ea typeface="Boogaloo"/>
                <a:cs typeface="Boogaloo"/>
                <a:sym typeface="Boogaloo"/>
              </a:rPr>
              <a:t>spray bottle for rain</a:t>
            </a:r>
            <a:endParaRPr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4" name="Google Shape;204;p34"/>
          <p:cNvSpPr txBox="1"/>
          <p:nvPr/>
        </p:nvSpPr>
        <p:spPr>
          <a:xfrm>
            <a:off x="8002443" y="4611515"/>
            <a:ext cx="989157" cy="129263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oogaloo"/>
                <a:ea typeface="Boogaloo"/>
                <a:cs typeface="Boogaloo"/>
                <a:sym typeface="Boogaloo"/>
              </a:rPr>
              <a:t>books for steeper slope</a:t>
            </a:r>
            <a:endParaRPr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5" name="Google Shape;205;p34"/>
          <p:cNvSpPr txBox="1"/>
          <p:nvPr/>
        </p:nvSpPr>
        <p:spPr>
          <a:xfrm>
            <a:off x="5703125" y="426588"/>
            <a:ext cx="1179475" cy="101563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oogaloo"/>
                <a:ea typeface="Boogaloo"/>
                <a:cs typeface="Boogaloo"/>
                <a:sym typeface="Boogaloo"/>
              </a:rPr>
              <a:t>plastic plants for vegetation</a:t>
            </a:r>
            <a:endParaRPr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34"/>
          <p:cNvSpPr/>
          <p:nvPr/>
        </p:nvSpPr>
        <p:spPr>
          <a:xfrm rot="-2109773">
            <a:off x="1024513" y="1127601"/>
            <a:ext cx="1706017" cy="19784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4"/>
          <p:cNvSpPr/>
          <p:nvPr/>
        </p:nvSpPr>
        <p:spPr>
          <a:xfrm rot="2770287">
            <a:off x="2740542" y="5322314"/>
            <a:ext cx="750092" cy="19784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4"/>
          <p:cNvSpPr/>
          <p:nvPr/>
        </p:nvSpPr>
        <p:spPr>
          <a:xfrm rot="10472307">
            <a:off x="3607073" y="2399883"/>
            <a:ext cx="1037008" cy="19773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4"/>
          <p:cNvSpPr/>
          <p:nvPr/>
        </p:nvSpPr>
        <p:spPr>
          <a:xfrm rot="-8461931">
            <a:off x="6814075" y="1752500"/>
            <a:ext cx="549068" cy="19795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4"/>
          <p:cNvSpPr/>
          <p:nvPr/>
        </p:nvSpPr>
        <p:spPr>
          <a:xfrm rot="-814775">
            <a:off x="7407463" y="4943868"/>
            <a:ext cx="629909" cy="19784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217;p35">
            <a:extLst>
              <a:ext uri="{FF2B5EF4-FFF2-40B4-BE49-F238E27FC236}">
                <a16:creationId xmlns:a16="http://schemas.microsoft.com/office/drawing/2014/main" id="{E7A1A0C8-FD83-31BF-B79E-93FFC82B8A7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8263" y="6358580"/>
            <a:ext cx="1308587" cy="3610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E4854-AC40-BA69-3C91-436A1F0E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Stream Table from Lesson 2 (comparison)</a:t>
            </a:r>
            <a:endParaRPr dirty="0"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4294967295"/>
          </p:nvPr>
        </p:nvSpPr>
        <p:spPr>
          <a:xfrm>
            <a:off x="2514758" y="2514600"/>
            <a:ext cx="4454525" cy="186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b="1" i="1" dirty="0">
                <a:solidFill>
                  <a:srgbClr val="980000"/>
                </a:solidFill>
              </a:rPr>
              <a:t>NOTE TO TEACHER: </a:t>
            </a:r>
            <a:r>
              <a:rPr lang="en-US" i="1" dirty="0">
                <a:solidFill>
                  <a:srgbClr val="980000"/>
                </a:solidFill>
              </a:rPr>
              <a:t>Insert video from Lesson 2 stream table for students to use as a comparison.</a:t>
            </a:r>
            <a:endParaRPr i="1" dirty="0">
              <a:solidFill>
                <a:srgbClr val="98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582D1-4D75-1A38-84E9-B32924D0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Investigation Follow-up</a:t>
            </a:r>
            <a:endParaRPr/>
          </a:p>
        </p:txBody>
      </p:sp>
      <p:pic>
        <p:nvPicPr>
          <p:cNvPr id="224" name="Google Shape;22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031" y="6281159"/>
            <a:ext cx="1308586" cy="36106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/>
          <p:nvPr/>
        </p:nvSpPr>
        <p:spPr>
          <a:xfrm>
            <a:off x="118350" y="1689792"/>
            <a:ext cx="7575600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200" dirty="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can we say about what changes how fast a delta can grow?</a:t>
            </a:r>
            <a:endParaRPr sz="2200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 rot="-704105">
            <a:off x="5442200" y="1985247"/>
            <a:ext cx="3948633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can you say about erosion and deposition?</a:t>
            </a:r>
            <a:endParaRPr sz="2200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514138" y="2400973"/>
            <a:ext cx="2808600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our evidence?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 rot="1235729">
            <a:off x="3192958" y="2372085"/>
            <a:ext cx="2040835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What did we figure out?</a:t>
            </a:r>
            <a:endParaRPr sz="2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2045" y="3429001"/>
            <a:ext cx="5093606" cy="32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/>
          <p:nvPr/>
        </p:nvSpPr>
        <p:spPr>
          <a:xfrm>
            <a:off x="1449600" y="4924700"/>
            <a:ext cx="1972026" cy="1791900"/>
          </a:xfrm>
          <a:prstGeom prst="wedgeRectCallout">
            <a:avLst>
              <a:gd name="adj1" fmla="val 76699"/>
              <a:gd name="adj2" fmla="val -124252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chemeClr val="folHlink"/>
                </a:solidFill>
                <a:latin typeface="Boogaloo"/>
                <a:ea typeface="Boogaloo"/>
                <a:cs typeface="Boogaloo"/>
                <a:sym typeface="Boogaloo"/>
              </a:rPr>
              <a:t>R</a:t>
            </a:r>
            <a:r>
              <a:rPr lang="en-US" sz="2400" dirty="0">
                <a:solidFill>
                  <a:schemeClr val="folHlink"/>
                </a:solidFill>
                <a:latin typeface="Boogaloo"/>
                <a:ea typeface="Boogaloo"/>
                <a:cs typeface="Boogaloo"/>
                <a:sym typeface="Boogaloo"/>
              </a:rPr>
              <a:t>ecord data from other teams in part 3 of your handout.</a:t>
            </a:r>
            <a:endParaRPr sz="2400" dirty="0">
              <a:solidFill>
                <a:schemeClr val="folHlink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375" y="3287299"/>
            <a:ext cx="2219450" cy="133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02FF2E-4EB4-7831-637A-23E0062A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Putting It All Together</a:t>
            </a:r>
            <a:endParaRPr dirty="0"/>
          </a:p>
        </p:txBody>
      </p:sp>
      <p:sp>
        <p:nvSpPr>
          <p:cNvPr id="239" name="Google Shape;239;p37"/>
          <p:cNvSpPr txBox="1"/>
          <p:nvPr/>
        </p:nvSpPr>
        <p:spPr>
          <a:xfrm>
            <a:off x="1343050" y="1921721"/>
            <a:ext cx="6327373" cy="58474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 dirty="0">
                <a:solidFill>
                  <a:schemeClr val="dk1"/>
                </a:solidFill>
              </a:rPr>
              <a:t>What can change how fast deltas grow?</a:t>
            </a:r>
            <a:endParaRPr sz="2600" i="1" dirty="0">
              <a:solidFill>
                <a:schemeClr val="dk1"/>
              </a:solidFill>
            </a:endParaRPr>
          </a:p>
        </p:txBody>
      </p:sp>
      <p:sp>
        <p:nvSpPr>
          <p:cNvPr id="240" name="Google Shape;240;p37"/>
          <p:cNvSpPr txBox="1"/>
          <p:nvPr/>
        </p:nvSpPr>
        <p:spPr>
          <a:xfrm>
            <a:off x="1113245" y="2837356"/>
            <a:ext cx="6917510" cy="49241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Boogaloo"/>
                <a:ea typeface="Boogaloo"/>
                <a:cs typeface="Boogaloo"/>
                <a:sym typeface="Boogaloo"/>
              </a:rPr>
              <a:t>Answer our focus question by completing part 4 of your handout.</a:t>
            </a:r>
            <a:endParaRPr sz="2000" dirty="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895" y="3625672"/>
            <a:ext cx="5551685" cy="3159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2" name="Google Shape;242;p37"/>
          <p:cNvSpPr/>
          <p:nvPr/>
        </p:nvSpPr>
        <p:spPr>
          <a:xfrm>
            <a:off x="4336338" y="2581775"/>
            <a:ext cx="340800" cy="208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7"/>
          <p:cNvSpPr/>
          <p:nvPr/>
        </p:nvSpPr>
        <p:spPr>
          <a:xfrm>
            <a:off x="4336338" y="3376549"/>
            <a:ext cx="340800" cy="208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34329C-21C4-D5AA-94E8-14EA4676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20804</TotalTime>
  <Words>539</Words>
  <Application>Microsoft Office PowerPoint</Application>
  <PresentationFormat>On-screen Show (4:3)</PresentationFormat>
  <Paragraphs>67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Boogaloo</vt:lpstr>
      <vt:lpstr>Cabin</vt:lpstr>
      <vt:lpstr>Calibri</vt:lpstr>
      <vt:lpstr>Comic Sans MS</vt:lpstr>
      <vt:lpstr>Open Sans</vt:lpstr>
      <vt:lpstr>Wingdings 2</vt:lpstr>
      <vt:lpstr>Frame</vt:lpstr>
      <vt:lpstr>Earth’s Changing Surface</vt:lpstr>
      <vt:lpstr>What did we figure out?</vt:lpstr>
      <vt:lpstr>Lesson 3 Focus Question</vt:lpstr>
      <vt:lpstr>How can we use our stream table to investigate our ideas?</vt:lpstr>
      <vt:lpstr>Designing an Investigation</vt:lpstr>
      <vt:lpstr>PowerPoint Presentation</vt:lpstr>
      <vt:lpstr>Stream Table from Lesson 2 (comparison)</vt:lpstr>
      <vt:lpstr>Investigation Follow-up</vt:lpstr>
      <vt:lpstr>Putting It All Together</vt:lpstr>
      <vt:lpstr>What’s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574</cp:revision>
  <dcterms:created xsi:type="dcterms:W3CDTF">2021-09-15T21:06:18Z</dcterms:created>
  <dcterms:modified xsi:type="dcterms:W3CDTF">2024-11-08T21:05:27Z</dcterms:modified>
</cp:coreProperties>
</file>