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09" r:id="rId1"/>
  </p:sldMasterIdLst>
  <p:notesMasterIdLst>
    <p:notesMasterId r:id="rId12"/>
  </p:notesMasterIdLst>
  <p:sldIdLst>
    <p:sldId id="32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736" r:id="rId10"/>
    <p:sldId id="73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A3CC442-DE53-5730-A6E9-821F8F472A54}" name="Stacey Luce" initials="SL" userId="S::sluce@bscs.org::a19ad6fe-fa41-43b8-8ab0-df1e5af5216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E6E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6714"/>
    <p:restoredTop sz="94939" autoAdjust="0"/>
  </p:normalViewPr>
  <p:slideViewPr>
    <p:cSldViewPr snapToObjects="1">
      <p:cViewPr varScale="1">
        <p:scale>
          <a:sx n="105" d="100"/>
          <a:sy n="105" d="100"/>
        </p:scale>
        <p:origin x="1176" y="102"/>
      </p:cViewPr>
      <p:guideLst/>
    </p:cSldViewPr>
  </p:slideViewPr>
  <p:notesTextViewPr>
    <p:cViewPr>
      <p:scale>
        <a:sx n="135" d="100"/>
        <a:sy n="135" d="100"/>
      </p:scale>
      <p:origin x="0" y="0"/>
    </p:cViewPr>
  </p:notesTextViewPr>
  <p:gridSpacing cx="457200" cy="457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8/10/relationships/authors" Target="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9BE962-1FB3-6B49-8A55-F3E7302325D0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AD6761-AFE7-9F4D-B59A-2D4BC90CA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0765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maps/@20.1631564,-155.8522653,531162m/data=!3m1!1e3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unsplash.com/photos/ZZ-YMZ4PL5s" TargetMode="External"/><Relationship Id="rId4" Type="http://schemas.openxmlformats.org/officeDocument/2006/relationships/hyperlink" Target="https://www.nps.gov/havo/learn/nature/sea-arches.htm" TargetMode="Externa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sgs.gov/science-support/osqi/yes/national-parks/great-sand-dunes-national-park-and-preserve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usgs.gov/science-support/osqi/yes/national-parks/geology-great-sand-dunes-national-park" TargetMode="Externa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ps.gov/appa/index.htm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store.usgs.gov/map-locator" TargetMode="Externa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gdc.noaa.gov/mgg/image/2minrelief.html" TargetMode="External"/><Relationship Id="rId7" Type="http://schemas.openxmlformats.org/officeDocument/2006/relationships/hyperlink" Target="https://unsplash.com/s/photos/andes?utm_source=unsplash&amp;utm_medium=referral&amp;utm_content=creditCopyText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unsplash.com/@matheusfrade?utm_source=unsplash&amp;utm_medium=referral&amp;utm_content=creditCopyText" TargetMode="External"/><Relationship Id="rId5" Type="http://schemas.openxmlformats.org/officeDocument/2006/relationships/hyperlink" Target="https://www.google.com/maps/@-21.5140602,-69.6320482,4685228m/data=!3m1!1e3" TargetMode="External"/><Relationship Id="rId4" Type="http://schemas.openxmlformats.org/officeDocument/2006/relationships/hyperlink" Target="https://www.nps.gov/subjects/geology/plate-tectonics-subduction-zones.htm" TargetMode="Externa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c12adfbcd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gc12adfbcd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c12adfbcd2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c12adfbcd2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Google image: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https://www.google.com/maps/@20.1631564,-155.8522653,531162m/data=!3m1!1e3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NPS image: </a:t>
            </a:r>
            <a:r>
              <a:rPr lang="en-US" u="sng">
                <a:solidFill>
                  <a:schemeClr val="hlink"/>
                </a:solidFill>
                <a:hlinkClick r:id="rId4"/>
              </a:rPr>
              <a:t>https://www.nps.gov/havo/learn/nature/sea-arches.htm</a:t>
            </a:r>
            <a:r>
              <a:rPr lang="en-US"/>
              <a:t>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Other sea arch options: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hlinkClick r:id="rId5"/>
              </a:rPr>
              <a:t>https://unsplash.com/photos/ZZ-YMZ4PL5s</a:t>
            </a:r>
            <a:r>
              <a:rPr lang="en-US"/>
              <a:t> (Tillamook, Oregon)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c12adfbcd2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c12adfbcd2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https://www.usgs.gov/science-support/osqi/yes/national-parks/great-sand-dunes-national-park-and-preserve</a:t>
            </a:r>
            <a:r>
              <a:rPr lang="en-US"/>
              <a:t>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hlinkClick r:id="rId4"/>
              </a:rPr>
              <a:t>https://www.usgs.gov/science-support/osqi/yes/national-parks/geology-great-sand-dunes-national-park</a:t>
            </a:r>
            <a:r>
              <a:rPr lang="en-US"/>
              <a:t> 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c12adfbcd2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c12adfbcd2_0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https://www.nps.gov/appa/index.htm</a:t>
            </a:r>
            <a:r>
              <a:rPr lang="en-US"/>
              <a:t>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hlinkClick r:id="rId4"/>
              </a:rPr>
              <a:t>https://store.usgs.gov/map-locator</a:t>
            </a:r>
            <a:r>
              <a:rPr lang="en-US"/>
              <a:t> 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c12adfbcd2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c12adfbcd2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https://www.ngdc.noaa.gov/mgg/image/2minrelief.html</a:t>
            </a:r>
            <a:r>
              <a:rPr lang="en-US"/>
              <a:t>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hlinkClick r:id="rId4"/>
              </a:rPr>
              <a:t>https://www.nps.gov/subjects/geology/plate-tectonics-subduction-zones.htm</a:t>
            </a:r>
            <a:r>
              <a:rPr lang="en-US"/>
              <a:t>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hlinkClick r:id="rId5"/>
              </a:rPr>
              <a:t>https://www.google.com/maps/@-21.5140602,-69.6320482,4685228m/data=!3m1!1e3</a:t>
            </a:r>
            <a:r>
              <a:rPr lang="en-US"/>
              <a:t>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Photo by</a:t>
            </a:r>
            <a:r>
              <a:rPr lang="en-US">
                <a:solidFill>
                  <a:schemeClr val="dk1"/>
                </a:solidFill>
                <a:uFill>
                  <a:noFill/>
                </a:u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u="sng">
                <a:solidFill>
                  <a:schemeClr val="hlink"/>
                </a:solidFill>
                <a:hlinkClick r:id="rId6"/>
              </a:rPr>
              <a:t>Matheus Frade</a:t>
            </a:r>
            <a:r>
              <a:rPr lang="en-US">
                <a:solidFill>
                  <a:schemeClr val="dk1"/>
                </a:solidFill>
              </a:rPr>
              <a:t> on</a:t>
            </a:r>
            <a:r>
              <a:rPr lang="en-US">
                <a:solidFill>
                  <a:schemeClr val="dk1"/>
                </a:solidFill>
                <a:uFill>
                  <a:noFill/>
                </a:u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u="sng">
                <a:solidFill>
                  <a:schemeClr val="hlink"/>
                </a:solidFill>
                <a:hlinkClick r:id="rId7"/>
              </a:rPr>
              <a:t>Unsplash</a:t>
            </a:r>
            <a:r>
              <a:rPr lang="en-US"/>
              <a:t> 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c12adfbcd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gc12adfbcd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043057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AD6761-AFE7-9F4D-B59A-2D4BC90CA7B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4534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62000"/>
            <a:ext cx="6856214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952697" y="762000"/>
            <a:ext cx="2193989" cy="5334001"/>
          </a:xfrm>
          <a:prstGeom prst="rect">
            <a:avLst/>
          </a:prstGeom>
          <a:solidFill>
            <a:schemeClr val="accent4">
              <a:alpha val="4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2386" y="1298448"/>
            <a:ext cx="5486400" cy="3255264"/>
          </a:xfrm>
        </p:spPr>
        <p:txBody>
          <a:bodyPr anchor="b">
            <a:normAutofit/>
          </a:bodyPr>
          <a:lstStyle>
            <a:lvl1pPr algn="l">
              <a:defRPr sz="54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11" y="4670246"/>
            <a:ext cx="54864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00914-A90B-4C2D-9A75-3A3ABC1EF8DD}" type="datetime1">
              <a:rPr lang="en-US" smtClean="0"/>
              <a:t>11/8/2024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4614A090-640F-FA4D-B1E1-5DE60F8DE1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72400" y="6349703"/>
            <a:ext cx="1233516" cy="340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750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1CCA7-E843-4789-9928-71938F9AFE21}" type="datetime1">
              <a:rPr lang="en-US" smtClean="0"/>
              <a:t>11/8/2024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975602" y="6356351"/>
            <a:ext cx="1148195" cy="365125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571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85750" y="990600"/>
            <a:ext cx="211455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00934" y="868680"/>
            <a:ext cx="5486400" cy="512064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8F979-126A-4A74-B739-4BDA2353D861}" type="datetime1">
              <a:rPr lang="en-US" smtClean="0"/>
              <a:t>11/8/2024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975602" y="6356351"/>
            <a:ext cx="1148195" cy="365125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5103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ison Layout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220E47A-C020-DE60-A9E7-5017913F04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E1049-AF35-4503-9886-E6ECA19353F8}" type="datetime1">
              <a:rPr lang="en-US" smtClean="0"/>
              <a:t>11/8/2024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B2CDF0-186F-85D3-4021-B432EDAC1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CF24C346-A28C-C8E4-B39C-8E98C0EA49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7460" y="2048843"/>
            <a:ext cx="3868340" cy="904875"/>
          </a:xfrm>
        </p:spPr>
        <p:txBody>
          <a:bodyPr anchor="b">
            <a:noAutofit/>
          </a:bodyPr>
          <a:lstStyle>
            <a:lvl1pPr marL="0" indent="0">
              <a:buNone/>
              <a:defRPr sz="24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BA8942DF-8257-C512-F1F9-41E2E522FC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971800"/>
            <a:ext cx="3868340" cy="3217863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64B5BCDA-6E9E-66AA-6037-0B4BE9E9B8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2048843"/>
            <a:ext cx="3887391" cy="904875"/>
          </a:xfrm>
        </p:spPr>
        <p:txBody>
          <a:bodyPr anchor="b">
            <a:noAutofit/>
          </a:bodyPr>
          <a:lstStyle>
            <a:lvl1pPr marL="0" indent="0">
              <a:buNone/>
              <a:defRPr sz="24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88DB153D-2DC3-4BCA-D213-379FD9BE00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971800"/>
            <a:ext cx="3887391" cy="3217863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F5017C6-A274-3584-1B86-A5B69C16F11A}"/>
              </a:ext>
            </a:extLst>
          </p:cNvPr>
          <p:cNvSpPr/>
          <p:nvPr userDrawn="1"/>
        </p:nvSpPr>
        <p:spPr>
          <a:xfrm>
            <a:off x="-1" y="365126"/>
            <a:ext cx="7298872" cy="13255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748A5EF-8972-08B4-0F90-97A73A6AE259}"/>
              </a:ext>
            </a:extLst>
          </p:cNvPr>
          <p:cNvSpPr/>
          <p:nvPr userDrawn="1"/>
        </p:nvSpPr>
        <p:spPr>
          <a:xfrm>
            <a:off x="7347858" y="365126"/>
            <a:ext cx="1796143" cy="132556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E8C92A13-3809-01EC-3FD2-4802A19F2E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72400" y="6349703"/>
            <a:ext cx="1233516" cy="340346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9B07BD32-C2DD-0295-168C-924B20169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4441"/>
            <a:ext cx="6337980" cy="111179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349760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BBE980-F303-8C51-A216-C5BA760C9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923DE-8ACC-433E-A01C-F5EF4BA1AD14}" type="datetime1">
              <a:rPr lang="en-US" smtClean="0"/>
              <a:t>11/8/2024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84782E-8C8D-5AC1-1BAC-879F828AD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872B863-9A62-9D0D-BF3E-435D37FBE54F}"/>
              </a:ext>
            </a:extLst>
          </p:cNvPr>
          <p:cNvSpPr/>
          <p:nvPr userDrawn="1"/>
        </p:nvSpPr>
        <p:spPr>
          <a:xfrm>
            <a:off x="-1" y="365126"/>
            <a:ext cx="7298872" cy="13255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D32BD13-F1CD-2655-AD2C-1E9D0EEAA5A0}"/>
              </a:ext>
            </a:extLst>
          </p:cNvPr>
          <p:cNvSpPr/>
          <p:nvPr userDrawn="1"/>
        </p:nvSpPr>
        <p:spPr>
          <a:xfrm>
            <a:off x="7347858" y="365126"/>
            <a:ext cx="1796143" cy="132556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84AB93CE-8921-2C09-4AED-6B7964F82F7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72400" y="6349703"/>
            <a:ext cx="1233516" cy="34034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A951DF1-A573-65B1-56E7-AAE29EFBC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4441"/>
            <a:ext cx="6337980" cy="111179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282829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Research presention 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BBE980-F303-8C51-A216-C5BA760C9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6660C-34C9-4BD6-9C50-277E23B379A9}" type="datetime1">
              <a:rPr lang="en-US" smtClean="0"/>
              <a:t>11/8/2024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84782E-8C8D-5AC1-1BAC-879F828AD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4E0E83A-50AE-80E5-3345-3435C6C458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8601"/>
            <a:ext cx="8229600" cy="5948363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05A4A7BD-65A9-1C7C-FB92-0218423C52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72400" y="6349703"/>
            <a:ext cx="1233516" cy="340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8591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Research presention no title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BBE980-F303-8C51-A216-C5BA760C9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158BA-1B35-4763-8B60-E7629FAEBA29}" type="datetime1">
              <a:rPr lang="en-US" smtClean="0"/>
              <a:t>11/8/2024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84782E-8C8D-5AC1-1BAC-879F828AD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778AB91-A682-7F17-FEC5-65EC4BEAF7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228601"/>
            <a:ext cx="3657600" cy="5948363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008BDA23-EDBF-8B42-A4DC-AD22A9D400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29200" y="228601"/>
            <a:ext cx="3657600" cy="5948363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00992917-D77A-8B37-F3EF-1700F5D41D5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72400" y="6349703"/>
            <a:ext cx="1233516" cy="340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3717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1143000"/>
            <a:ext cx="2125980" cy="237744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3200" b="1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24" y="3494176"/>
            <a:ext cx="212598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2100">
                <a:solidFill>
                  <a:schemeClr val="tx2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E4D0D-7CDF-42A6-9A9F-608A2152DA0E}" type="datetime1">
              <a:rPr lang="en-US" smtClean="0"/>
              <a:t>11/8/2024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0A710DF-67E4-CDFA-814E-3D81E8543E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900934" y="868680"/>
            <a:ext cx="2606040" cy="5120640"/>
          </a:xfrm>
        </p:spPr>
        <p:txBody>
          <a:bodyPr/>
          <a:lstStyle>
            <a:lvl1pPr>
              <a:lnSpc>
                <a:spcPct val="100000"/>
              </a:lnSpc>
              <a:defRPr sz="2800"/>
            </a:lvl1pPr>
            <a:lvl2pPr>
              <a:lnSpc>
                <a:spcPct val="100000"/>
              </a:lnSpc>
              <a:defRPr sz="2000"/>
            </a:lvl2pPr>
            <a:lvl3pPr>
              <a:lnSpc>
                <a:spcPct val="100000"/>
              </a:lnSpc>
              <a:defRPr sz="1800"/>
            </a:lvl3pPr>
            <a:lvl4pPr>
              <a:lnSpc>
                <a:spcPct val="100000"/>
              </a:lnSpc>
              <a:defRPr sz="1800"/>
            </a:lvl4pPr>
            <a:lvl5pPr>
              <a:lnSpc>
                <a:spcPct val="100000"/>
              </a:lnSpc>
              <a:defRPr sz="180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26DA0391-58A8-044B-AED3-EB6EFF71C13E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5863590" y="868680"/>
            <a:ext cx="2606040" cy="5120640"/>
          </a:xfrm>
        </p:spPr>
        <p:txBody>
          <a:bodyPr/>
          <a:lstStyle>
            <a:lvl1pPr>
              <a:lnSpc>
                <a:spcPct val="100000"/>
              </a:lnSpc>
              <a:defRPr sz="2800"/>
            </a:lvl1pPr>
            <a:lvl2pPr>
              <a:lnSpc>
                <a:spcPct val="100000"/>
              </a:lnSpc>
              <a:defRPr sz="2000"/>
            </a:lvl2pPr>
            <a:lvl3pPr>
              <a:lnSpc>
                <a:spcPct val="100000"/>
              </a:lnSpc>
              <a:defRPr sz="1800"/>
            </a:lvl3pPr>
            <a:lvl4pPr>
              <a:lnSpc>
                <a:spcPct val="100000"/>
              </a:lnSpc>
              <a:defRPr sz="1800"/>
            </a:lvl4pPr>
            <a:lvl5pPr>
              <a:lnSpc>
                <a:spcPct val="100000"/>
              </a:lnSpc>
              <a:defRPr sz="180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367283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 w/titl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1143000"/>
            <a:ext cx="2125980" cy="237744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3200" b="1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24" y="3494176"/>
            <a:ext cx="212598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2100">
                <a:solidFill>
                  <a:schemeClr val="tx2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E6BCC-9F59-4ACF-8605-3233916C372E}" type="datetime1">
              <a:rPr lang="en-US" smtClean="0"/>
              <a:t>11/8/2024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3FC0FE-AD08-F1F4-ED14-6BE5A23167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00934" y="685800"/>
            <a:ext cx="2606040" cy="1145506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800" b="1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933E0B12-985B-CD63-10A2-B08D28FC8277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2900934" y="1930936"/>
            <a:ext cx="2606040" cy="4023360"/>
          </a:xfrm>
        </p:spPr>
        <p:txBody>
          <a:bodyPr/>
          <a:lstStyle>
            <a:lvl1pPr>
              <a:lnSpc>
                <a:spcPct val="100000"/>
              </a:lnSpc>
              <a:defRPr sz="2800"/>
            </a:lvl1pPr>
            <a:lvl2pPr>
              <a:lnSpc>
                <a:spcPct val="100000"/>
              </a:lnSpc>
              <a:defRPr sz="2000"/>
            </a:lvl2pPr>
            <a:lvl3pPr>
              <a:lnSpc>
                <a:spcPct val="100000"/>
              </a:lnSpc>
              <a:defRPr sz="1800"/>
            </a:lvl3pPr>
            <a:lvl4pPr>
              <a:lnSpc>
                <a:spcPct val="100000"/>
              </a:lnSpc>
              <a:defRPr sz="1800"/>
            </a:lvl4pPr>
            <a:lvl5pPr>
              <a:lnSpc>
                <a:spcPct val="100000"/>
              </a:lnSpc>
              <a:defRPr sz="180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C508AEAE-0465-1085-2826-8C7AEA1F41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63847" y="685801"/>
            <a:ext cx="2606040" cy="1150957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800" b="1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6E3E8EFE-5761-E017-4FE8-801C91B6F5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63847" y="1930936"/>
            <a:ext cx="2606040" cy="4023360"/>
          </a:xfrm>
        </p:spPr>
        <p:txBody>
          <a:bodyPr/>
          <a:lstStyle>
            <a:lvl1pPr>
              <a:lnSpc>
                <a:spcPct val="100000"/>
              </a:lnSpc>
              <a:defRPr sz="2800"/>
            </a:lvl1pPr>
            <a:lvl2pPr>
              <a:lnSpc>
                <a:spcPct val="100000"/>
              </a:lnSpc>
              <a:defRPr sz="2000"/>
            </a:lvl2pPr>
            <a:lvl3pPr>
              <a:lnSpc>
                <a:spcPct val="100000"/>
              </a:lnSpc>
              <a:defRPr sz="1800"/>
            </a:lvl3pPr>
            <a:lvl4pPr>
              <a:lnSpc>
                <a:spcPct val="100000"/>
              </a:lnSpc>
              <a:defRPr sz="1800"/>
            </a:lvl4pPr>
            <a:lvl5pPr>
              <a:lnSpc>
                <a:spcPct val="100000"/>
              </a:lnSpc>
              <a:defRPr sz="180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06398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SCS 1 line - 2 Panel Body">
  <p:cSld name="1_BSCS 1 line - 2 Panel Bod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title"/>
          </p:nvPr>
        </p:nvSpPr>
        <p:spPr>
          <a:xfrm>
            <a:off x="628650" y="365128"/>
            <a:ext cx="7886700" cy="507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body" idx="1"/>
          </p:nvPr>
        </p:nvSpPr>
        <p:spPr>
          <a:xfrm>
            <a:off x="628650" y="1287759"/>
            <a:ext cx="3867150" cy="4628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body" idx="2"/>
          </p:nvPr>
        </p:nvSpPr>
        <p:spPr>
          <a:xfrm>
            <a:off x="4648200" y="1287759"/>
            <a:ext cx="3867150" cy="4628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205468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41A6AF-592B-0363-14C6-75EADF857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95F0D-C070-49FC-A786-F54409F04901}" type="datetime1">
              <a:rPr lang="en-US" smtClean="0"/>
              <a:t>11/8/2024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F25F78-38D5-9BF8-C7F5-B875386109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8FDE4EB-B4A8-5BBA-E9B3-5E745A5B8D88}"/>
              </a:ext>
            </a:extLst>
          </p:cNvPr>
          <p:cNvSpPr/>
          <p:nvPr userDrawn="1"/>
        </p:nvSpPr>
        <p:spPr>
          <a:xfrm>
            <a:off x="0" y="1"/>
            <a:ext cx="175909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350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4C61DC9-DEB2-FEC8-6108-6B6A00D2A9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5715000"/>
            <a:ext cx="8229600" cy="457200"/>
          </a:xfr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defRPr sz="2100" b="0" spc="-75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Presenter contact info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7DA8400F-FE9E-8A09-A56C-CFC79BF0DEF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228600"/>
            <a:ext cx="8229600" cy="1828800"/>
          </a:xfrm>
        </p:spPr>
        <p:txBody>
          <a:bodyPr>
            <a:noAutofit/>
          </a:bodyPr>
          <a:lstStyle>
            <a:lvl1pPr marL="0" indent="0" algn="ctr">
              <a:buNone/>
              <a:defRPr sz="405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Conclusion (thank you, questions?,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</p:txBody>
      </p:sp>
      <p:pic>
        <p:nvPicPr>
          <p:cNvPr id="7" name="Picture 6" descr="Graphical user interface, text, application, chat or text message">
            <a:extLst>
              <a:ext uri="{FF2B5EF4-FFF2-40B4-BE49-F238E27FC236}">
                <a16:creationId xmlns:a16="http://schemas.microsoft.com/office/drawing/2014/main" id="{09082D56-4BFE-E60E-BB8E-9D3D2B6E59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32700" y="1556889"/>
            <a:ext cx="6342901" cy="4017272"/>
          </a:xfrm>
          <a:prstGeom prst="rect">
            <a:avLst/>
          </a:prstGeom>
        </p:spPr>
      </p:pic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8C677286-2203-8A89-F2D6-88A71EC0A11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72400" y="6349703"/>
            <a:ext cx="1233516" cy="340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629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F55A9-E611-49F2-8158-01FA31291C0C}" type="datetime1">
              <a:rPr lang="en-US" smtClean="0"/>
              <a:t>11/8/2024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827ABDEE-C6DF-5F0F-3A22-E03B9155E3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1951" y="864108"/>
            <a:ext cx="54864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823790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ody 2 line title">
  <p:cSld name="1_Body 2 line title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0"/>
          <p:cNvSpPr txBox="1">
            <a:spLocks noGrp="1"/>
          </p:cNvSpPr>
          <p:nvPr>
            <p:ph type="body" idx="1"/>
          </p:nvPr>
        </p:nvSpPr>
        <p:spPr>
          <a:xfrm>
            <a:off x="620104" y="1689266"/>
            <a:ext cx="7895246" cy="4227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4" name="Google Shape;44;p10"/>
          <p:cNvSpPr txBox="1">
            <a:spLocks noGrp="1"/>
          </p:cNvSpPr>
          <p:nvPr>
            <p:ph type="title"/>
          </p:nvPr>
        </p:nvSpPr>
        <p:spPr>
          <a:xfrm>
            <a:off x="628650" y="948740"/>
            <a:ext cx="7886700" cy="367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931058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>
            <a:spLocks noGrp="1"/>
          </p:cNvSpPr>
          <p:nvPr>
            <p:ph type="body" idx="1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56694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7015734" cy="2743200"/>
          </a:xfrm>
        </p:spPr>
        <p:txBody>
          <a:bodyPr anchor="b">
            <a:normAutofit/>
          </a:bodyPr>
          <a:lstStyle>
            <a:lvl1pPr>
              <a:defRPr sz="5400" b="1" spc="-1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3613151"/>
            <a:ext cx="7015734" cy="914400"/>
          </a:xfrm>
        </p:spPr>
        <p:txBody>
          <a:bodyPr anchor="t">
            <a:normAutofit/>
          </a:bodyPr>
          <a:lstStyle>
            <a:lvl1pPr marL="0" indent="0">
              <a:buNone/>
              <a:defRPr sz="20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0DAA0-65AE-4D76-96B0-84FA859F7769}" type="datetime1">
              <a:rPr lang="en-US" smtClean="0"/>
              <a:t>11/8/2024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75602" y="6356351"/>
            <a:ext cx="1148195" cy="365125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739D9FD-B1C9-684E-8973-BF3FDEBB0C48}"/>
              </a:ext>
            </a:extLst>
          </p:cNvPr>
          <p:cNvSpPr/>
          <p:nvPr userDrawn="1"/>
        </p:nvSpPr>
        <p:spPr>
          <a:xfrm>
            <a:off x="1" y="685800"/>
            <a:ext cx="457199" cy="5486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239236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00934" y="868680"/>
            <a:ext cx="2606040" cy="5120640"/>
          </a:xfrm>
        </p:spPr>
        <p:txBody>
          <a:bodyPr/>
          <a:lstStyle>
            <a:lvl1pPr>
              <a:defRPr sz="28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63590" y="868680"/>
            <a:ext cx="2606040" cy="5120640"/>
          </a:xfrm>
        </p:spPr>
        <p:txBody>
          <a:bodyPr/>
          <a:lstStyle>
            <a:lvl1pPr>
              <a:defRPr sz="28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31760-1B91-4E11-B5EF-803EE34C9773}" type="datetime1">
              <a:rPr lang="en-US" smtClean="0"/>
              <a:t>11/8/2024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</p:spTree>
    <p:extLst>
      <p:ext uri="{BB962C8B-B14F-4D97-AF65-F5344CB8AC3E}">
        <p14:creationId xmlns:p14="http://schemas.microsoft.com/office/powerpoint/2010/main" val="2418991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00934" y="685800"/>
            <a:ext cx="2606040" cy="1145506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800" b="1">
                <a:solidFill>
                  <a:schemeClr val="accent1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00934" y="1930936"/>
            <a:ext cx="2606040" cy="4023360"/>
          </a:xfrm>
        </p:spPr>
        <p:txBody>
          <a:bodyPr/>
          <a:lstStyle>
            <a:lvl1pPr>
              <a:defRPr sz="28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63847" y="685801"/>
            <a:ext cx="2606040" cy="1150958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800" b="1">
                <a:solidFill>
                  <a:schemeClr val="accent1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63847" y="1930936"/>
            <a:ext cx="2606040" cy="4023360"/>
          </a:xfrm>
        </p:spPr>
        <p:txBody>
          <a:bodyPr/>
          <a:lstStyle>
            <a:lvl1pPr>
              <a:defRPr sz="28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85F7F-C80F-4DB5-B338-35A9E3257838}" type="datetime1">
              <a:rPr lang="en-US" smtClean="0"/>
              <a:t>11/8/2024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</p:spTree>
    <p:extLst>
      <p:ext uri="{BB962C8B-B14F-4D97-AF65-F5344CB8AC3E}">
        <p14:creationId xmlns:p14="http://schemas.microsoft.com/office/powerpoint/2010/main" val="2097758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AB26D-6A7B-467F-83C9-EB743D982806}" type="datetime1">
              <a:rPr lang="en-US" smtClean="0"/>
              <a:t>11/8/2024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</p:spTree>
    <p:extLst>
      <p:ext uri="{BB962C8B-B14F-4D97-AF65-F5344CB8AC3E}">
        <p14:creationId xmlns:p14="http://schemas.microsoft.com/office/powerpoint/2010/main" val="1148965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6D87C-753F-46A2-99D5-7F95986740BD}" type="datetime1">
              <a:rPr lang="en-US" smtClean="0"/>
              <a:t>11/8/2024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</p:spTree>
    <p:extLst>
      <p:ext uri="{BB962C8B-B14F-4D97-AF65-F5344CB8AC3E}">
        <p14:creationId xmlns:p14="http://schemas.microsoft.com/office/powerpoint/2010/main" val="937810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1143000"/>
            <a:ext cx="2125980" cy="2194560"/>
          </a:xfrm>
        </p:spPr>
        <p:txBody>
          <a:bodyPr anchor="b">
            <a:normAutofit/>
          </a:bodyPr>
          <a:lstStyle>
            <a:lvl1pPr>
              <a:defRPr sz="3200" b="1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0934" y="868680"/>
            <a:ext cx="5486400" cy="5120640"/>
          </a:xfrm>
        </p:spPr>
        <p:txBody>
          <a:bodyPr/>
          <a:lstStyle>
            <a:lvl1pPr>
              <a:defRPr sz="28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24" y="3337560"/>
            <a:ext cx="2125980" cy="256032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D2CB0-52D2-4249-8ACD-5F1A7EEA7F6E}" type="datetime1">
              <a:rPr lang="en-US" smtClean="0"/>
              <a:t>11/8/2024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</p:spTree>
    <p:extLst>
      <p:ext uri="{BB962C8B-B14F-4D97-AF65-F5344CB8AC3E}">
        <p14:creationId xmlns:p14="http://schemas.microsoft.com/office/powerpoint/2010/main" val="3763122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1143000"/>
            <a:ext cx="2125980" cy="21945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677983" y="767419"/>
            <a:ext cx="6086423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24" y="3340602"/>
            <a:ext cx="2125980" cy="256032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1E0D4-20E8-4CDE-AF22-79115BF61E0C}" type="datetime1">
              <a:rPr lang="en-US" smtClean="0"/>
              <a:t>11/8/2024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2624326" y="6356351"/>
            <a:ext cx="4433638" cy="365125"/>
          </a:xfrm>
        </p:spPr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</p:spTree>
    <p:extLst>
      <p:ext uri="{BB962C8B-B14F-4D97-AF65-F5344CB8AC3E}">
        <p14:creationId xmlns:p14="http://schemas.microsoft.com/office/powerpoint/2010/main" val="1677497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2582693" cy="533095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9689" y="1123838"/>
            <a:ext cx="221061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01951" y="864108"/>
            <a:ext cx="54864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6849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96C7CF8-6230-48FA-A4B7-92D65C5A9CDF}" type="datetime1">
              <a:rPr lang="en-US" smtClean="0"/>
              <a:t>11/8/2024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01951" y="6356351"/>
            <a:ext cx="4433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© 2024 BSCS Science Learning. This work is licensed under CC BY-NC-SA 4.0. </a:t>
            </a: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8AC2799-2430-A81A-14AB-EE20F49D35FE}"/>
              </a:ext>
            </a:extLst>
          </p:cNvPr>
          <p:cNvPicPr>
            <a:picLocks noChangeAspect="1"/>
          </p:cNvPicPr>
          <p:nvPr userDrawn="1"/>
        </p:nvPicPr>
        <p:blipFill>
          <a:blip r:embed="rId23"/>
          <a:stretch>
            <a:fillRect/>
          </a:stretch>
        </p:blipFill>
        <p:spPr>
          <a:xfrm>
            <a:off x="7772400" y="6349703"/>
            <a:ext cx="1233516" cy="340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660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698" r:id="rId12"/>
    <p:sldLayoutId id="2147483699" r:id="rId13"/>
    <p:sldLayoutId id="2147483705" r:id="rId14"/>
    <p:sldLayoutId id="2147483706" r:id="rId15"/>
    <p:sldLayoutId id="2147483707" r:id="rId16"/>
    <p:sldLayoutId id="2147483708" r:id="rId17"/>
    <p:sldLayoutId id="2147483723" r:id="rId18"/>
    <p:sldLayoutId id="2147483725" r:id="rId19"/>
    <p:sldLayoutId id="2147483727" r:id="rId20"/>
    <p:sldLayoutId id="2147483728" r:id="rId2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 spc="-6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10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10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10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10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hyperlink" Target="http://www.gnu.org/copyleft/fdl.html" TargetMode="External"/><Relationship Id="rId4" Type="http://schemas.openxmlformats.org/officeDocument/2006/relationships/hyperlink" Target="https://commons.wikimedia.org/wiki/File:CARTE_USA_TOPO_1.jp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F67BE-F4E6-4A88-2306-15DAAE134D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2386" y="1298448"/>
            <a:ext cx="5598414" cy="3255264"/>
          </a:xfrm>
        </p:spPr>
        <p:txBody>
          <a:bodyPr>
            <a:normAutofit/>
          </a:bodyPr>
          <a:lstStyle/>
          <a:p>
            <a:r>
              <a:rPr lang="en-US" sz="4400" dirty="0"/>
              <a:t>Earth’s Changing Surface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A31755-852A-8AD6-18A6-9281A748A7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5010" y="4670246"/>
            <a:ext cx="6032990" cy="1044754"/>
          </a:xfrm>
        </p:spPr>
        <p:txBody>
          <a:bodyPr>
            <a:normAutofit fontScale="92500" lnSpcReduction="10000"/>
          </a:bodyPr>
          <a:lstStyle/>
          <a:p>
            <a:r>
              <a:rPr lang="en-US" sz="2400" b="1" dirty="0"/>
              <a:t>Lesson 6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folHlink"/>
              </a:buClr>
              <a:buSzPts val="1100"/>
              <a:buFont typeface="Arial"/>
              <a:buNone/>
            </a:pPr>
            <a:r>
              <a:rPr lang="en-US" sz="2400" b="1" dirty="0"/>
              <a:t>What can cause Earth’s surface to look the way it does?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302053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18DBB-EA83-2E4A-CB5E-88298DB29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725160"/>
            <a:ext cx="8229600" cy="457200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358981-7C14-3A77-A1A8-E534E5874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99918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dirty="0"/>
              <a:t>Think Back to Lesson 5</a:t>
            </a:r>
            <a:endParaRPr dirty="0"/>
          </a:p>
        </p:txBody>
      </p:sp>
      <p:sp>
        <p:nvSpPr>
          <p:cNvPr id="88" name="Google Shape;88;p20"/>
          <p:cNvSpPr txBox="1">
            <a:spLocks noGrp="1"/>
          </p:cNvSpPr>
          <p:nvPr>
            <p:ph idx="1"/>
          </p:nvPr>
        </p:nvSpPr>
        <p:spPr>
          <a:xfrm>
            <a:off x="2901951" y="2514600"/>
            <a:ext cx="5486400" cy="3470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50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</a:pPr>
            <a:r>
              <a:rPr lang="en-US" sz="3200" i="1" dirty="0">
                <a:latin typeface="Boogaloo"/>
                <a:ea typeface="Boogaloo"/>
                <a:cs typeface="Boogaloo"/>
                <a:sym typeface="Boogaloo"/>
              </a:rPr>
              <a:t>What science ideas did you use in your explanation?</a:t>
            </a:r>
            <a:endParaRPr sz="3200" i="1" dirty="0"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9E6AC8D-4C8D-A725-1EDD-7DC42A3B2F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dirty="0"/>
              <a:t>Lesson 6 Focus/ Unit Central Question</a:t>
            </a:r>
            <a:endParaRPr dirty="0"/>
          </a:p>
        </p:txBody>
      </p:sp>
      <p:sp>
        <p:nvSpPr>
          <p:cNvPr id="98" name="Google Shape;98;p21"/>
          <p:cNvSpPr txBox="1"/>
          <p:nvPr/>
        </p:nvSpPr>
        <p:spPr>
          <a:xfrm>
            <a:off x="3175700" y="786191"/>
            <a:ext cx="5410407" cy="1072058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100"/>
              </a:spcBef>
              <a:spcAft>
                <a:spcPts val="100"/>
              </a:spcAft>
              <a:buNone/>
            </a:pPr>
            <a:r>
              <a:rPr lang="en-US" sz="2800" i="1" dirty="0">
                <a:latin typeface="Boogaloo"/>
                <a:ea typeface="Boogaloo"/>
                <a:cs typeface="Boogaloo"/>
                <a:sym typeface="Boogaloo"/>
              </a:rPr>
              <a:t>What can cause Earth’s surface to look the way it does?</a:t>
            </a:r>
            <a:endParaRPr sz="4600" i="1" dirty="0">
              <a:solidFill>
                <a:schemeClr val="dk1"/>
              </a:solidFill>
              <a:latin typeface="Boogaloo"/>
              <a:ea typeface="Boogaloo"/>
              <a:cs typeface="Boogaloo"/>
              <a:sym typeface="Boogaloo"/>
            </a:endParaRPr>
          </a:p>
        </p:txBody>
      </p:sp>
      <p:pic>
        <p:nvPicPr>
          <p:cNvPr id="99" name="Google Shape;99;p21"/>
          <p:cNvPicPr preferRelativeResize="0"/>
          <p:nvPr/>
        </p:nvPicPr>
        <p:blipFill rotWithShape="1">
          <a:blip r:embed="rId3">
            <a:alphaModFix/>
          </a:blip>
          <a:srcRect l="2359" t="3133" r="2880" b="3329"/>
          <a:stretch/>
        </p:blipFill>
        <p:spPr>
          <a:xfrm rot="-135915" flipH="1">
            <a:off x="3242781" y="2302987"/>
            <a:ext cx="5276245" cy="3498586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00" name="Google Shape;100;p21"/>
          <p:cNvSpPr txBox="1"/>
          <p:nvPr/>
        </p:nvSpPr>
        <p:spPr>
          <a:xfrm rot="-168901">
            <a:off x="5878794" y="2345026"/>
            <a:ext cx="2679833" cy="11849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u="sng" dirty="0">
                <a:latin typeface="Comic Sans MS"/>
                <a:ea typeface="Comic Sans MS"/>
                <a:cs typeface="Comic Sans MS"/>
                <a:sym typeface="Comic Sans MS"/>
              </a:rPr>
              <a:t>Lesson 6 Focus and Unit Central Question</a:t>
            </a:r>
            <a:endParaRPr sz="1300" u="sng"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i="1" dirty="0">
                <a:latin typeface="Comic Sans MS"/>
                <a:ea typeface="Comic Sans MS"/>
                <a:cs typeface="Comic Sans MS"/>
                <a:sym typeface="Comic Sans MS"/>
              </a:rPr>
              <a:t>What can cause Earth’s surface to look the way it does?</a:t>
            </a:r>
            <a:endParaRPr sz="1300" i="1"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i="1" dirty="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01" name="Google Shape;101;p21"/>
          <p:cNvSpPr txBox="1"/>
          <p:nvPr/>
        </p:nvSpPr>
        <p:spPr>
          <a:xfrm rot="-166768">
            <a:off x="3433661" y="2854366"/>
            <a:ext cx="2276678" cy="1062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b="1" dirty="0"/>
              <a:t>You are now ready to answer this question!</a:t>
            </a:r>
            <a:endParaRPr sz="1900" b="1" dirty="0"/>
          </a:p>
        </p:txBody>
      </p:sp>
      <p:sp>
        <p:nvSpPr>
          <p:cNvPr id="102" name="Google Shape;102;p21"/>
          <p:cNvSpPr/>
          <p:nvPr/>
        </p:nvSpPr>
        <p:spPr>
          <a:xfrm rot="-736497">
            <a:off x="5451585" y="3540065"/>
            <a:ext cx="646275" cy="109920"/>
          </a:xfrm>
          <a:prstGeom prst="rightArrow">
            <a:avLst>
              <a:gd name="adj1" fmla="val 50000"/>
              <a:gd name="adj2" fmla="val 56975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73B07E2-9C33-4916-72C1-B5A89819FC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56031" y="6281159"/>
            <a:ext cx="1308587" cy="3610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22"/>
          <p:cNvPicPr preferRelativeResize="0"/>
          <p:nvPr/>
        </p:nvPicPr>
        <p:blipFill rotWithShape="1">
          <a:blip r:embed="rId4">
            <a:alphaModFix/>
          </a:blip>
          <a:srcRect l="1256" t="3176" r="1315" b="4213"/>
          <a:stretch/>
        </p:blipFill>
        <p:spPr>
          <a:xfrm>
            <a:off x="3544280" y="1553259"/>
            <a:ext cx="5511225" cy="1603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22"/>
          <p:cNvPicPr preferRelativeResize="0"/>
          <p:nvPr/>
        </p:nvPicPr>
        <p:blipFill rotWithShape="1">
          <a:blip r:embed="rId5">
            <a:alphaModFix/>
          </a:blip>
          <a:srcRect l="1247" t="5559" r="1315" b="8106"/>
          <a:stretch/>
        </p:blipFill>
        <p:spPr>
          <a:xfrm>
            <a:off x="70875" y="3739100"/>
            <a:ext cx="5511225" cy="770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22"/>
          <p:cNvPicPr preferRelativeResize="0"/>
          <p:nvPr/>
        </p:nvPicPr>
        <p:blipFill rotWithShape="1">
          <a:blip r:embed="rId6">
            <a:alphaModFix/>
          </a:blip>
          <a:srcRect l="1256" t="5973" r="1353" b="7700"/>
          <a:stretch/>
        </p:blipFill>
        <p:spPr>
          <a:xfrm>
            <a:off x="3601750" y="5229225"/>
            <a:ext cx="5511225" cy="770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22"/>
          <p:cNvPicPr preferRelativeResize="0"/>
          <p:nvPr/>
        </p:nvPicPr>
        <p:blipFill rotWithShape="1">
          <a:blip r:embed="rId7">
            <a:alphaModFix/>
          </a:blip>
          <a:srcRect l="1945" t="4830" r="1762" b="8902"/>
          <a:stretch/>
        </p:blipFill>
        <p:spPr>
          <a:xfrm>
            <a:off x="3663788" y="6000063"/>
            <a:ext cx="5449199" cy="770850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22"/>
          <p:cNvSpPr txBox="1"/>
          <p:nvPr/>
        </p:nvSpPr>
        <p:spPr>
          <a:xfrm>
            <a:off x="288000" y="1923168"/>
            <a:ext cx="3176550" cy="769500"/>
          </a:xfrm>
          <a:prstGeom prst="rect">
            <a:avLst/>
          </a:prstGeom>
          <a:solidFill>
            <a:srgbClr val="CFE2F3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dirty="0">
                <a:latin typeface="Boogaloo"/>
                <a:ea typeface="Boogaloo"/>
                <a:cs typeface="Boogaloo"/>
                <a:sym typeface="Boogaloo"/>
              </a:rPr>
              <a:t>Use CSW to </a:t>
            </a:r>
            <a:r>
              <a:rPr lang="en-US" sz="1900" i="1" u="sng" dirty="0">
                <a:latin typeface="Boogaloo"/>
                <a:ea typeface="Boogaloo"/>
                <a:cs typeface="Boogaloo"/>
                <a:sym typeface="Boogaloo"/>
              </a:rPr>
              <a:t>SHARE</a:t>
            </a:r>
            <a:r>
              <a:rPr lang="en-US" sz="1900" dirty="0">
                <a:latin typeface="Boogaloo"/>
                <a:ea typeface="Boogaloo"/>
                <a:cs typeface="Boogaloo"/>
                <a:sym typeface="Boogaloo"/>
              </a:rPr>
              <a:t> your ideas</a:t>
            </a:r>
            <a:endParaRPr sz="1900" dirty="0">
              <a:latin typeface="Boogaloo"/>
              <a:ea typeface="Boogaloo"/>
              <a:cs typeface="Boogaloo"/>
              <a:sym typeface="Boogalo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dirty="0">
                <a:latin typeface="Boogaloo"/>
                <a:ea typeface="Boogaloo"/>
                <a:cs typeface="Boogaloo"/>
                <a:sym typeface="Boogaloo"/>
              </a:rPr>
              <a:t>(rows 4 &amp; 5)</a:t>
            </a:r>
            <a:endParaRPr sz="1900" dirty="0"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113" name="Google Shape;113;p22"/>
          <p:cNvSpPr txBox="1"/>
          <p:nvPr/>
        </p:nvSpPr>
        <p:spPr>
          <a:xfrm>
            <a:off x="5449731" y="3629797"/>
            <a:ext cx="3012600" cy="769500"/>
          </a:xfrm>
          <a:prstGeom prst="rect">
            <a:avLst/>
          </a:prstGeom>
          <a:solidFill>
            <a:srgbClr val="CFE2F3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dirty="0">
                <a:latin typeface="Boogaloo"/>
                <a:ea typeface="Boogaloo"/>
                <a:cs typeface="Boogaloo"/>
                <a:sym typeface="Boogaloo"/>
              </a:rPr>
              <a:t>Use CSW to </a:t>
            </a:r>
            <a:r>
              <a:rPr lang="en-US" sz="1900" i="1" u="sng" dirty="0">
                <a:latin typeface="Boogaloo"/>
                <a:ea typeface="Boogaloo"/>
                <a:cs typeface="Boogaloo"/>
                <a:sym typeface="Boogaloo"/>
              </a:rPr>
              <a:t>ASK QUESTIONS</a:t>
            </a:r>
            <a:endParaRPr sz="1900" dirty="0">
              <a:latin typeface="Boogaloo"/>
              <a:ea typeface="Boogaloo"/>
              <a:cs typeface="Boogaloo"/>
              <a:sym typeface="Boogalo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dirty="0">
                <a:latin typeface="Boogaloo"/>
                <a:ea typeface="Boogaloo"/>
                <a:cs typeface="Boogaloo"/>
                <a:sym typeface="Boogaloo"/>
              </a:rPr>
              <a:t>(row 6)</a:t>
            </a:r>
            <a:endParaRPr sz="1900" dirty="0"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114" name="Google Shape;114;p22"/>
          <p:cNvSpPr txBox="1"/>
          <p:nvPr/>
        </p:nvSpPr>
        <p:spPr>
          <a:xfrm>
            <a:off x="62000" y="5267334"/>
            <a:ext cx="3539738" cy="1061799"/>
          </a:xfrm>
          <a:prstGeom prst="rect">
            <a:avLst/>
          </a:prstGeom>
          <a:solidFill>
            <a:srgbClr val="CFE2F3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dirty="0">
                <a:latin typeface="Boogaloo"/>
                <a:ea typeface="Boogaloo"/>
                <a:cs typeface="Boogaloo"/>
                <a:sym typeface="Boogaloo"/>
              </a:rPr>
              <a:t>Use CSW to </a:t>
            </a:r>
            <a:r>
              <a:rPr lang="en-US" sz="1900" i="1" u="sng" dirty="0">
                <a:latin typeface="Boogaloo"/>
                <a:ea typeface="Boogaloo"/>
                <a:cs typeface="Boogaloo"/>
                <a:sym typeface="Boogaloo"/>
              </a:rPr>
              <a:t>COMMENT or RESPOND</a:t>
            </a:r>
            <a:endParaRPr sz="1900" dirty="0">
              <a:latin typeface="Boogaloo"/>
              <a:ea typeface="Boogaloo"/>
              <a:cs typeface="Boogaloo"/>
              <a:sym typeface="Boogalo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dirty="0">
                <a:latin typeface="Boogaloo"/>
                <a:ea typeface="Boogaloo"/>
                <a:cs typeface="Boogaloo"/>
                <a:sym typeface="Boogaloo"/>
              </a:rPr>
              <a:t>(rows 7 &amp; 9)</a:t>
            </a:r>
            <a:endParaRPr sz="1900" dirty="0"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115" name="Google Shape;115;p2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dirty="0"/>
              <a:t>Use CSW as You Discuss Your Ideas</a:t>
            </a:r>
            <a:endParaRPr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55F2339-ACDC-6515-5759-4B7EA2A5B0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040" y="1130525"/>
            <a:ext cx="5388080" cy="3925774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23"/>
          <p:cNvSpPr/>
          <p:nvPr/>
        </p:nvSpPr>
        <p:spPr>
          <a:xfrm rot="5399795">
            <a:off x="5513452" y="2405880"/>
            <a:ext cx="3774271" cy="3486600"/>
          </a:xfrm>
          <a:prstGeom prst="wedgeRectCallout">
            <a:avLst>
              <a:gd name="adj1" fmla="val 1515"/>
              <a:gd name="adj2" fmla="val 99532"/>
            </a:avLst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23"/>
          <p:cNvSpPr txBox="1">
            <a:spLocks noGrp="1"/>
          </p:cNvSpPr>
          <p:nvPr>
            <p:ph type="body" idx="4294967295"/>
          </p:nvPr>
        </p:nvSpPr>
        <p:spPr>
          <a:xfrm>
            <a:off x="133604" y="5056299"/>
            <a:ext cx="4087813" cy="37465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/>
              <a:t>Image ©2020 </a:t>
            </a:r>
            <a:r>
              <a:rPr lang="en-US" sz="1100" dirty="0" err="1"/>
              <a:t>TerraMetrics</a:t>
            </a:r>
            <a:r>
              <a:rPr lang="en-US" sz="1100" dirty="0"/>
              <a:t>; map data ©2020</a:t>
            </a:r>
            <a:endParaRPr sz="1100" dirty="0"/>
          </a:p>
        </p:txBody>
      </p:sp>
      <p:pic>
        <p:nvPicPr>
          <p:cNvPr id="123" name="Google Shape;123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63805" y="2476391"/>
            <a:ext cx="3298720" cy="3345577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23"/>
          <p:cNvSpPr txBox="1"/>
          <p:nvPr/>
        </p:nvSpPr>
        <p:spPr>
          <a:xfrm>
            <a:off x="5486400" y="5701432"/>
            <a:ext cx="3000000" cy="268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 err="1">
                <a:solidFill>
                  <a:srgbClr val="555555"/>
                </a:solidFill>
              </a:rPr>
              <a:t>Hōlei</a:t>
            </a:r>
            <a:r>
              <a:rPr lang="en-US" sz="1100" dirty="0">
                <a:solidFill>
                  <a:srgbClr val="555555"/>
                </a:solidFill>
              </a:rPr>
              <a:t> Sea Arch (NPS Photo/J. Wei)</a:t>
            </a:r>
            <a:endParaRPr sz="1100" dirty="0"/>
          </a:p>
        </p:txBody>
      </p:sp>
      <p:sp>
        <p:nvSpPr>
          <p:cNvPr id="125" name="Google Shape;125;p23"/>
          <p:cNvSpPr txBox="1"/>
          <p:nvPr/>
        </p:nvSpPr>
        <p:spPr>
          <a:xfrm>
            <a:off x="5640549" y="1281622"/>
            <a:ext cx="3298800" cy="14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/>
              <a:t>Over time, a </a:t>
            </a:r>
            <a:r>
              <a:rPr lang="en-US" sz="2000" b="1" dirty="0">
                <a:solidFill>
                  <a:srgbClr val="FF0000"/>
                </a:solidFill>
              </a:rPr>
              <a:t>sea arch</a:t>
            </a:r>
            <a:r>
              <a:rPr lang="en-US" sz="2000" b="1" dirty="0"/>
              <a:t> </a:t>
            </a:r>
            <a:r>
              <a:rPr lang="en-US" sz="2000" dirty="0"/>
              <a:t>forms out of a sea cliff.</a:t>
            </a:r>
            <a:endParaRPr sz="2000" dirty="0"/>
          </a:p>
        </p:txBody>
      </p:sp>
      <p:sp>
        <p:nvSpPr>
          <p:cNvPr id="126" name="Google Shape;126;p23"/>
          <p:cNvSpPr txBox="1"/>
          <p:nvPr/>
        </p:nvSpPr>
        <p:spPr>
          <a:xfrm>
            <a:off x="7257425" y="6184433"/>
            <a:ext cx="1714500" cy="5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Location #1</a:t>
            </a:r>
            <a:endParaRPr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54217EA-D7FF-E550-BA7C-2A0428FB0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03200"/>
            <a:ext cx="4602882" cy="3925775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4"/>
          <p:cNvSpPr txBox="1"/>
          <p:nvPr/>
        </p:nvSpPr>
        <p:spPr>
          <a:xfrm>
            <a:off x="4915700" y="685800"/>
            <a:ext cx="3867300" cy="98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/>
              <a:t>Over time, </a:t>
            </a:r>
            <a:r>
              <a:rPr lang="en-US" sz="2000" b="1" dirty="0">
                <a:solidFill>
                  <a:srgbClr val="FF0000"/>
                </a:solidFill>
              </a:rPr>
              <a:t>sand dunes</a:t>
            </a:r>
            <a:r>
              <a:rPr lang="en-US" sz="2000" dirty="0"/>
              <a:t> form between a windy, sandy area and a mountain range.</a:t>
            </a:r>
            <a:endParaRPr sz="2000" dirty="0"/>
          </a:p>
        </p:txBody>
      </p:sp>
      <p:sp>
        <p:nvSpPr>
          <p:cNvPr id="133" name="Google Shape;133;p24"/>
          <p:cNvSpPr txBox="1">
            <a:spLocks noGrp="1"/>
          </p:cNvSpPr>
          <p:nvPr>
            <p:ph type="body" idx="4294967295"/>
          </p:nvPr>
        </p:nvSpPr>
        <p:spPr>
          <a:xfrm>
            <a:off x="0" y="4129088"/>
            <a:ext cx="4200525" cy="45561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/>
              <a:t>National Parks Service map of Great Sand Dunes National Park (public domain)</a:t>
            </a:r>
            <a:endParaRPr sz="1100" dirty="0"/>
          </a:p>
        </p:txBody>
      </p:sp>
      <p:pic>
        <p:nvPicPr>
          <p:cNvPr id="134" name="Google Shape;134;p24"/>
          <p:cNvPicPr preferRelativeResize="0"/>
          <p:nvPr/>
        </p:nvPicPr>
        <p:blipFill rotWithShape="1">
          <a:blip r:embed="rId4">
            <a:alphaModFix/>
          </a:blip>
          <a:srcRect l="26955" r="-7"/>
          <a:stretch/>
        </p:blipFill>
        <p:spPr>
          <a:xfrm>
            <a:off x="4915697" y="1943100"/>
            <a:ext cx="3986875" cy="2971800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24"/>
          <p:cNvSpPr/>
          <p:nvPr/>
        </p:nvSpPr>
        <p:spPr>
          <a:xfrm rot="5399750">
            <a:off x="4956668" y="1652145"/>
            <a:ext cx="3925623" cy="4104600"/>
          </a:xfrm>
          <a:prstGeom prst="wedgeRectCallout">
            <a:avLst>
              <a:gd name="adj1" fmla="val -37285"/>
              <a:gd name="adj2" fmla="val 93613"/>
            </a:avLst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24"/>
          <p:cNvSpPr txBox="1"/>
          <p:nvPr/>
        </p:nvSpPr>
        <p:spPr>
          <a:xfrm>
            <a:off x="4915700" y="4868900"/>
            <a:ext cx="3987000" cy="8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rgbClr val="555555"/>
                </a:solidFill>
              </a:rPr>
              <a:t>Great Sand Dunes National Park, Colorado </a:t>
            </a:r>
            <a:endParaRPr sz="1100" dirty="0">
              <a:solidFill>
                <a:srgbClr val="555555"/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rgbClr val="555555"/>
                </a:solidFill>
              </a:rPr>
              <a:t>with the San Juan Mountains visible in the distance. </a:t>
            </a:r>
            <a:endParaRPr sz="1100" dirty="0">
              <a:solidFill>
                <a:srgbClr val="555555"/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rgbClr val="555555"/>
                </a:solidFill>
              </a:rPr>
              <a:t>(Credit: Cole Schubert; public domain)</a:t>
            </a:r>
            <a:endParaRPr sz="1100" dirty="0">
              <a:solidFill>
                <a:srgbClr val="555555"/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i="1" dirty="0">
              <a:solidFill>
                <a:srgbClr val="555555"/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200" i="1" dirty="0">
              <a:solidFill>
                <a:srgbClr val="555555"/>
              </a:solidFill>
            </a:endParaRPr>
          </a:p>
        </p:txBody>
      </p:sp>
      <p:sp>
        <p:nvSpPr>
          <p:cNvPr id="137" name="Google Shape;137;p24"/>
          <p:cNvSpPr txBox="1"/>
          <p:nvPr/>
        </p:nvSpPr>
        <p:spPr>
          <a:xfrm>
            <a:off x="7257425" y="6184433"/>
            <a:ext cx="1714500" cy="5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Location #2</a:t>
            </a:r>
            <a:endParaRPr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AE79D93-AD3C-CF7F-EA19-91365F72C2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25"/>
          <p:cNvPicPr preferRelativeResize="0"/>
          <p:nvPr/>
        </p:nvPicPr>
        <p:blipFill>
          <a:blip r:embed="rId3"/>
          <a:srcRect l="59622" r="4334"/>
          <a:stretch/>
        </p:blipFill>
        <p:spPr>
          <a:xfrm>
            <a:off x="65523" y="383067"/>
            <a:ext cx="3079970" cy="5545466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25"/>
          <p:cNvSpPr/>
          <p:nvPr/>
        </p:nvSpPr>
        <p:spPr>
          <a:xfrm rot="5399755">
            <a:off x="4517773" y="127556"/>
            <a:ext cx="3210189" cy="5717100"/>
          </a:xfrm>
          <a:prstGeom prst="wedgeRectCallout">
            <a:avLst>
              <a:gd name="adj1" fmla="val 6563"/>
              <a:gd name="adj2" fmla="val 73352"/>
            </a:avLst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25"/>
          <p:cNvSpPr txBox="1"/>
          <p:nvPr/>
        </p:nvSpPr>
        <p:spPr>
          <a:xfrm>
            <a:off x="5892439" y="4140205"/>
            <a:ext cx="3000000" cy="4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chemeClr val="dk1"/>
                </a:solidFill>
              </a:rPr>
              <a:t>On the Appalachian Trail (NPS)</a:t>
            </a:r>
            <a:endParaRPr sz="1100" dirty="0">
              <a:solidFill>
                <a:schemeClr val="dk1"/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i="1" dirty="0"/>
          </a:p>
        </p:txBody>
      </p:sp>
      <p:sp>
        <p:nvSpPr>
          <p:cNvPr id="145" name="Google Shape;145;p25"/>
          <p:cNvSpPr txBox="1"/>
          <p:nvPr/>
        </p:nvSpPr>
        <p:spPr>
          <a:xfrm>
            <a:off x="5108525" y="203200"/>
            <a:ext cx="3674400" cy="14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/>
              <a:t>Over time, </a:t>
            </a:r>
            <a:r>
              <a:rPr lang="en-US" sz="2000" b="1">
                <a:solidFill>
                  <a:srgbClr val="FF0000"/>
                </a:solidFill>
              </a:rPr>
              <a:t>mountains </a:t>
            </a:r>
            <a:r>
              <a:rPr lang="en-US" sz="2000">
                <a:solidFill>
                  <a:schemeClr val="dk1"/>
                </a:solidFill>
              </a:rPr>
              <a:t>became shorter and rounder.</a:t>
            </a:r>
            <a:endParaRPr sz="2000"/>
          </a:p>
        </p:txBody>
      </p:sp>
      <p:sp>
        <p:nvSpPr>
          <p:cNvPr id="146" name="Google Shape;146;p25"/>
          <p:cNvSpPr txBox="1">
            <a:spLocks noGrp="1"/>
          </p:cNvSpPr>
          <p:nvPr>
            <p:ph type="body" idx="4294967295"/>
          </p:nvPr>
        </p:nvSpPr>
        <p:spPr>
          <a:xfrm>
            <a:off x="0" y="5929313"/>
            <a:ext cx="2325688" cy="25558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4"/>
              </a:rPr>
              <a:t>computed by Hans </a:t>
            </a:r>
            <a:r>
              <a:rPr lang="en-US" sz="900" b="0" i="0" u="none" strike="noStrike" dirty="0" err="1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4"/>
              </a:rPr>
              <a:t>Braxmeier</a:t>
            </a:r>
            <a:r>
              <a:rPr lang="en-US" sz="900" b="0" i="0" dirty="0">
                <a:solidFill>
                  <a:srgbClr val="362B36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en-US" sz="900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5"/>
              </a:rPr>
              <a:t>GFDL</a:t>
            </a:r>
            <a:r>
              <a:rPr lang="en-US" sz="900" b="0" i="0" dirty="0">
                <a:solidFill>
                  <a:srgbClr val="362B36"/>
                </a:solidFill>
                <a:effectLst/>
                <a:latin typeface="Arial" panose="020B0604020202020204" pitchFamily="34" charset="0"/>
              </a:rPr>
              <a:t>, via Wikimedia Commons</a:t>
            </a:r>
            <a:endParaRPr sz="1100" dirty="0"/>
          </a:p>
        </p:txBody>
      </p:sp>
      <p:sp>
        <p:nvSpPr>
          <p:cNvPr id="147" name="Google Shape;147;p25"/>
          <p:cNvSpPr txBox="1"/>
          <p:nvPr/>
        </p:nvSpPr>
        <p:spPr>
          <a:xfrm>
            <a:off x="7257425" y="6184433"/>
            <a:ext cx="1714500" cy="5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Location #3</a:t>
            </a:r>
            <a:endParaRPr/>
          </a:p>
        </p:txBody>
      </p:sp>
      <p:pic>
        <p:nvPicPr>
          <p:cNvPr id="148" name="Google Shape;148;p2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344100" y="1451933"/>
            <a:ext cx="5498099" cy="27276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9805515-9AE0-E4A0-897C-51EE8E6C2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26"/>
          <p:cNvPicPr preferRelativeResize="0"/>
          <p:nvPr/>
        </p:nvPicPr>
        <p:blipFill>
          <a:blip r:embed="rId3"/>
          <a:srcRect/>
          <a:stretch/>
        </p:blipFill>
        <p:spPr>
          <a:xfrm>
            <a:off x="1210668" y="394573"/>
            <a:ext cx="2923462" cy="4317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26"/>
          <p:cNvSpPr txBox="1">
            <a:spLocks noGrp="1"/>
          </p:cNvSpPr>
          <p:nvPr>
            <p:ph type="body" idx="4294967295"/>
          </p:nvPr>
        </p:nvSpPr>
        <p:spPr>
          <a:xfrm>
            <a:off x="1210668" y="4506205"/>
            <a:ext cx="1540634" cy="26987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chemeClr val="bg1"/>
                </a:solidFill>
              </a:rPr>
              <a:t>Image: NASA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chemeClr val="bg1"/>
              </a:solidFill>
            </a:endParaRPr>
          </a:p>
        </p:txBody>
      </p:sp>
      <p:sp>
        <p:nvSpPr>
          <p:cNvPr id="155" name="Google Shape;155;p26"/>
          <p:cNvSpPr/>
          <p:nvPr/>
        </p:nvSpPr>
        <p:spPr>
          <a:xfrm rot="5400000">
            <a:off x="6345395" y="686372"/>
            <a:ext cx="2908710" cy="2227500"/>
          </a:xfrm>
          <a:prstGeom prst="wedgeRectCallout">
            <a:avLst>
              <a:gd name="adj1" fmla="val 20276"/>
              <a:gd name="adj2" fmla="val 192926"/>
            </a:avLst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26"/>
          <p:cNvSpPr/>
          <p:nvPr/>
        </p:nvSpPr>
        <p:spPr>
          <a:xfrm rot="5399335">
            <a:off x="4764996" y="3717522"/>
            <a:ext cx="2395510" cy="1987800"/>
          </a:xfrm>
          <a:prstGeom prst="wedgeRectCallout">
            <a:avLst>
              <a:gd name="adj1" fmla="val -78419"/>
              <a:gd name="adj2" fmla="val 167989"/>
            </a:avLst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26"/>
          <p:cNvSpPr txBox="1"/>
          <p:nvPr/>
        </p:nvSpPr>
        <p:spPr>
          <a:xfrm>
            <a:off x="4630525" y="281233"/>
            <a:ext cx="2179500" cy="15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A </a:t>
            </a:r>
            <a:r>
              <a:rPr lang="en-US" sz="2000" b="1">
                <a:solidFill>
                  <a:srgbClr val="FF0000"/>
                </a:solidFill>
              </a:rPr>
              <a:t>mountain range </a:t>
            </a:r>
            <a:r>
              <a:rPr lang="en-US" sz="2000"/>
              <a:t>becomes taller along the coast.</a:t>
            </a:r>
            <a:endParaRPr sz="2000"/>
          </a:p>
        </p:txBody>
      </p:sp>
      <p:sp>
        <p:nvSpPr>
          <p:cNvPr id="158" name="Google Shape;158;p26"/>
          <p:cNvSpPr txBox="1"/>
          <p:nvPr/>
        </p:nvSpPr>
        <p:spPr>
          <a:xfrm>
            <a:off x="7094925" y="3513667"/>
            <a:ext cx="1925100" cy="25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A deep </a:t>
            </a:r>
            <a:r>
              <a:rPr lang="en-US" sz="2000" b="1">
                <a:solidFill>
                  <a:srgbClr val="FF0000"/>
                </a:solidFill>
              </a:rPr>
              <a:t>ocean trench </a:t>
            </a:r>
            <a:r>
              <a:rPr lang="en-US" sz="2000"/>
              <a:t>is found along the coast.</a:t>
            </a:r>
            <a:endParaRPr sz="2000"/>
          </a:p>
        </p:txBody>
      </p:sp>
      <p:sp>
        <p:nvSpPr>
          <p:cNvPr id="159" name="Google Shape;159;p26"/>
          <p:cNvSpPr txBox="1"/>
          <p:nvPr/>
        </p:nvSpPr>
        <p:spPr>
          <a:xfrm>
            <a:off x="7257425" y="6184433"/>
            <a:ext cx="1714500" cy="5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Location #4</a:t>
            </a:r>
            <a:endParaRPr/>
          </a:p>
        </p:txBody>
      </p:sp>
      <p:pic>
        <p:nvPicPr>
          <p:cNvPr id="160" name="Google Shape;160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31669" y="3638066"/>
            <a:ext cx="1862324" cy="2155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6"/>
          <p:cNvPicPr preferRelativeResize="0"/>
          <p:nvPr/>
        </p:nvPicPr>
        <p:blipFill>
          <a:blip r:embed="rId5"/>
          <a:srcRect l="-209" t="1391" r="41969" b="-1391"/>
          <a:stretch/>
        </p:blipFill>
        <p:spPr>
          <a:xfrm>
            <a:off x="6742425" y="451400"/>
            <a:ext cx="2109225" cy="271616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14801E8-017C-B3B2-9C3A-4F4652B73DEC}"/>
              </a:ext>
            </a:extLst>
          </p:cNvPr>
          <p:cNvSpPr txBox="1"/>
          <p:nvPr/>
        </p:nvSpPr>
        <p:spPr>
          <a:xfrm>
            <a:off x="6902097" y="2942868"/>
            <a:ext cx="4572000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dirty="0">
                <a:solidFill>
                  <a:schemeClr val="bg1"/>
                </a:solidFill>
              </a:rPr>
              <a:t>Jorge Morales </a:t>
            </a:r>
            <a:r>
              <a:rPr lang="en-US" sz="700" dirty="0" err="1">
                <a:solidFill>
                  <a:schemeClr val="bg1"/>
                </a:solidFill>
              </a:rPr>
              <a:t>Piderit</a:t>
            </a:r>
            <a:r>
              <a:rPr lang="en-US" sz="700" dirty="0">
                <a:solidFill>
                  <a:schemeClr val="bg1"/>
                </a:solidFill>
              </a:rPr>
              <a:t> via Wiki Commons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4321E0-6514-1222-A4E2-A09D3E22B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dirty="0"/>
              <a:t>Lesson 6 Focus/ Unit Central Question</a:t>
            </a:r>
            <a:endParaRPr dirty="0"/>
          </a:p>
        </p:txBody>
      </p:sp>
      <p:sp>
        <p:nvSpPr>
          <p:cNvPr id="98" name="Google Shape;98;p21"/>
          <p:cNvSpPr txBox="1"/>
          <p:nvPr/>
        </p:nvSpPr>
        <p:spPr>
          <a:xfrm>
            <a:off x="3175700" y="786191"/>
            <a:ext cx="5410407" cy="1072058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100"/>
              </a:spcBef>
              <a:spcAft>
                <a:spcPts val="100"/>
              </a:spcAft>
              <a:buNone/>
            </a:pPr>
            <a:r>
              <a:rPr lang="en-US" sz="2800" i="1" dirty="0">
                <a:latin typeface="Boogaloo"/>
                <a:ea typeface="Boogaloo"/>
                <a:cs typeface="Boogaloo"/>
                <a:sym typeface="Boogaloo"/>
              </a:rPr>
              <a:t>What can cause Earth’s surface to look the way it does?</a:t>
            </a:r>
            <a:endParaRPr sz="4600" i="1" dirty="0">
              <a:solidFill>
                <a:schemeClr val="dk1"/>
              </a:solidFill>
              <a:latin typeface="Boogaloo"/>
              <a:ea typeface="Boogaloo"/>
              <a:cs typeface="Boogaloo"/>
              <a:sym typeface="Boogaloo"/>
            </a:endParaRPr>
          </a:p>
        </p:txBody>
      </p:sp>
      <p:pic>
        <p:nvPicPr>
          <p:cNvPr id="99" name="Google Shape;99;p21"/>
          <p:cNvPicPr preferRelativeResize="0"/>
          <p:nvPr/>
        </p:nvPicPr>
        <p:blipFill rotWithShape="1">
          <a:blip r:embed="rId3">
            <a:alphaModFix/>
          </a:blip>
          <a:srcRect l="2359" t="3133" r="2880" b="3329"/>
          <a:stretch/>
        </p:blipFill>
        <p:spPr>
          <a:xfrm rot="-135915" flipH="1">
            <a:off x="3242781" y="2302987"/>
            <a:ext cx="5276245" cy="3498586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00" name="Google Shape;100;p21"/>
          <p:cNvSpPr txBox="1"/>
          <p:nvPr/>
        </p:nvSpPr>
        <p:spPr>
          <a:xfrm rot="-168901">
            <a:off x="5878794" y="2345026"/>
            <a:ext cx="2679833" cy="11849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u="sng" dirty="0">
                <a:latin typeface="Comic Sans MS"/>
                <a:ea typeface="Comic Sans MS"/>
                <a:cs typeface="Comic Sans MS"/>
                <a:sym typeface="Comic Sans MS"/>
              </a:rPr>
              <a:t>Lesson 6 Focus and Unit Central Question</a:t>
            </a:r>
            <a:endParaRPr sz="1300" u="sng"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i="1" dirty="0">
                <a:latin typeface="Comic Sans MS"/>
                <a:ea typeface="Comic Sans MS"/>
                <a:cs typeface="Comic Sans MS"/>
                <a:sym typeface="Comic Sans MS"/>
              </a:rPr>
              <a:t>What can cause Earth’s surface to look the way it does?</a:t>
            </a:r>
            <a:endParaRPr sz="1300" i="1"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i="1" dirty="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02" name="Google Shape;102;p21"/>
          <p:cNvSpPr/>
          <p:nvPr/>
        </p:nvSpPr>
        <p:spPr>
          <a:xfrm rot="-736497">
            <a:off x="5451585" y="3540065"/>
            <a:ext cx="646275" cy="109920"/>
          </a:xfrm>
          <a:prstGeom prst="rightArrow">
            <a:avLst>
              <a:gd name="adj1" fmla="val 50000"/>
              <a:gd name="adj2" fmla="val 56975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Google Shape;172;p27">
            <a:extLst>
              <a:ext uri="{FF2B5EF4-FFF2-40B4-BE49-F238E27FC236}">
                <a16:creationId xmlns:a16="http://schemas.microsoft.com/office/drawing/2014/main" id="{E6EE50F6-9C3D-8C76-A939-7180287FB7E8}"/>
              </a:ext>
            </a:extLst>
          </p:cNvPr>
          <p:cNvSpPr txBox="1"/>
          <p:nvPr/>
        </p:nvSpPr>
        <p:spPr>
          <a:xfrm rot="-166403">
            <a:off x="3318178" y="2941000"/>
            <a:ext cx="2382238" cy="3129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b="1" dirty="0"/>
              <a:t>Look back to your first answer. </a:t>
            </a:r>
            <a:endParaRPr sz="1900" b="1" dirty="0"/>
          </a:p>
          <a:p>
            <a:pPr marL="344488" lvl="0" indent="-295275" algn="l" rtl="0">
              <a:spcBef>
                <a:spcPts val="0"/>
              </a:spcBef>
              <a:spcAft>
                <a:spcPts val="600"/>
              </a:spcAft>
              <a:buSzPts val="1900"/>
              <a:buChar char="●"/>
            </a:pPr>
            <a:r>
              <a:rPr lang="en-US" sz="1900" b="1" dirty="0"/>
              <a:t>How would you answer now?</a:t>
            </a:r>
            <a:endParaRPr sz="1900" b="1" dirty="0"/>
          </a:p>
          <a:p>
            <a:pPr marL="344488" lvl="0" indent="-295275" algn="l" rtl="0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-US" sz="1900" b="1" dirty="0"/>
              <a:t>What do you want to change or add?</a:t>
            </a:r>
            <a:endParaRPr sz="1900" b="1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C03A11-F460-B0BE-3F93-6344AF852E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</p:spTree>
    <p:extLst>
      <p:ext uri="{BB962C8B-B14F-4D97-AF65-F5344CB8AC3E}">
        <p14:creationId xmlns:p14="http://schemas.microsoft.com/office/powerpoint/2010/main" val="1394660525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BSCS">
      <a:dk1>
        <a:srgbClr val="4C4C4C"/>
      </a:dk1>
      <a:lt1>
        <a:srgbClr val="FFFFFF"/>
      </a:lt1>
      <a:dk2>
        <a:srgbClr val="4C4C4C"/>
      </a:dk2>
      <a:lt2>
        <a:srgbClr val="FFFFFF"/>
      </a:lt2>
      <a:accent1>
        <a:srgbClr val="293476"/>
      </a:accent1>
      <a:accent2>
        <a:srgbClr val="3087B4"/>
      </a:accent2>
      <a:accent3>
        <a:srgbClr val="4C4C4C"/>
      </a:accent3>
      <a:accent4>
        <a:srgbClr val="DFE5ED"/>
      </a:accent4>
      <a:accent5>
        <a:srgbClr val="FDF3E7"/>
      </a:accent5>
      <a:accent6>
        <a:srgbClr val="5E3C7C"/>
      </a:accent6>
      <a:hlink>
        <a:srgbClr val="5E3C7C"/>
      </a:hlink>
      <a:folHlink>
        <a:srgbClr val="5E3C7C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TM03457475[[fn=Frame]]</Template>
  <TotalTime>20853</TotalTime>
  <Words>641</Words>
  <Application>Microsoft Office PowerPoint</Application>
  <PresentationFormat>On-screen Show (4:3)</PresentationFormat>
  <Paragraphs>70</Paragraphs>
  <Slides>10</Slides>
  <Notes>9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Boogaloo</vt:lpstr>
      <vt:lpstr>Calibri</vt:lpstr>
      <vt:lpstr>Comic Sans MS</vt:lpstr>
      <vt:lpstr>Open Sans</vt:lpstr>
      <vt:lpstr>Wingdings 2</vt:lpstr>
      <vt:lpstr>Frame</vt:lpstr>
      <vt:lpstr>Earth’s Changing Surface</vt:lpstr>
      <vt:lpstr>Think Back to Lesson 5</vt:lpstr>
      <vt:lpstr>Lesson 6 Focus/ Unit Central Question</vt:lpstr>
      <vt:lpstr>Use CSW as You Discuss Your Ideas</vt:lpstr>
      <vt:lpstr>PowerPoint Presentation</vt:lpstr>
      <vt:lpstr>PowerPoint Presentation</vt:lpstr>
      <vt:lpstr>PowerPoint Presentation</vt:lpstr>
      <vt:lpstr>PowerPoint Presentation</vt:lpstr>
      <vt:lpstr>Lesson 6 Focus/ Unit Central Question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Genetics education needs to move beyond Mendel to combat white supremacy</dc:title>
  <dc:creator>Brian Donovan</dc:creator>
  <cp:lastModifiedBy>Ashley Whitaker</cp:lastModifiedBy>
  <cp:revision>578</cp:revision>
  <dcterms:created xsi:type="dcterms:W3CDTF">2021-09-15T21:06:18Z</dcterms:created>
  <dcterms:modified xsi:type="dcterms:W3CDTF">2024-11-08T23:55:26Z</dcterms:modified>
</cp:coreProperties>
</file>