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9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26" autoAdjust="0"/>
  </p:normalViewPr>
  <p:slideViewPr>
    <p:cSldViewPr snapToObjects="1">
      <p:cViewPr varScale="1">
        <p:scale>
          <a:sx n="68" d="100"/>
          <a:sy n="68" d="100"/>
        </p:scale>
        <p:origin x="1590" y="60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6" name="Google Shape;29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4" name="Google Shape;3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1" name="Google Shape;31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2" name="Google Shape;14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5" name="Google Shape;1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2" name="Google Shape;1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8" name="Google Shape;18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EA4D-C0A2-4B75-817C-3E5564ABFF62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4609F-7A9B-4E99-BAD6-B5C63D065795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DDAA6-C84E-415E-BBCA-3CAC64FE0A13}" type="datetime1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45B7B-E3D5-49C4-8F12-13AAA30795A3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5CE11-4D4E-4517-8FCB-9FAB5895C194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1B6A-8813-47C1-A7DC-A9AF8411B4D5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360B5-D8AF-4C3C-8E4C-2D976D34A80D}" type="datetime1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F343-381C-4F87-A902-9B41656E6E8C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1174-B108-4824-86AA-5ACC98CD584C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BSCS title page">
  <p:cSld name="4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687938" y="2415098"/>
            <a:ext cx="7770263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687938" y="3359595"/>
            <a:ext cx="7757445" cy="206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687938" y="2928966"/>
            <a:ext cx="7770263" cy="25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3"/>
          </p:nvPr>
        </p:nvSpPr>
        <p:spPr>
          <a:xfrm>
            <a:off x="687937" y="3672500"/>
            <a:ext cx="3884063" cy="2104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9157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2 line title">
  <p:cSld name="Body 2 line 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620104" y="1689266"/>
            <a:ext cx="7895246" cy="4227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628650" y="948740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2" name="Google Shape;52;p10"/>
          <p:cNvCxnSpPr/>
          <p:nvPr/>
        </p:nvCxnSpPr>
        <p:spPr>
          <a:xfrm>
            <a:off x="692936" y="1357852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53" name="Google Shape;53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975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FCED3-D0D4-4F21-8805-EBCA0753C04F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1 line title">
  <p:cSld name="Body 1 line 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628650" y="459468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6" name="Google Shape;56;p11"/>
          <p:cNvCxnSpPr/>
          <p:nvPr/>
        </p:nvCxnSpPr>
        <p:spPr>
          <a:xfrm>
            <a:off x="692936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628650" y="1287615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58" name="Google Shape;5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56031" y="6281159"/>
            <a:ext cx="1308587" cy="361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4241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087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>
          <p15:clr>
            <a:srgbClr val="FBAE40"/>
          </p15:clr>
        </p15:guide>
        <p15:guide id="2" pos="5328">
          <p15:clr>
            <a:srgbClr val="FBAE40"/>
          </p15:clr>
        </p15:guide>
        <p15:guide id="3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B0EF3-90BB-4E61-8F5C-8D7B15EF281E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1CB5-C402-4F72-9429-EBC41B50DF46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67D2E-74E9-4100-BFB3-DABDEF565F97}" type="datetime1">
              <a:rPr lang="en-US" smtClean="0"/>
              <a:t>9/27/2024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2A1FD-8CE0-4EEE-BDFF-E0E3D61B297E}" type="datetime1">
              <a:rPr lang="en-US" smtClean="0"/>
              <a:t>9/27/2024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59E40-B656-4AC3-B3D4-41181E68A3DE}" type="datetime1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08D82-B105-49B5-B576-A347837CB956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97FCC-5402-47A9-A8D8-A3A91DCEBACB}" type="datetime1">
              <a:rPr lang="en-US" smtClean="0"/>
              <a:t>9/27/2024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E7D093F-0EA6-4DF5-957E-81889C567ECF}" type="datetime1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© 2024 BSCS Science Learning This work is licensed under CC BY-NC-SA 4.0. 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4" r:id="rId2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dirty="0"/>
              <a:t>Energy: Every Day, Everywhere</a:t>
            </a:r>
            <a:br>
              <a:rPr lang="en-US" dirty="0"/>
            </a:br>
            <a:endParaRPr sz="3500" b="0" dirty="0"/>
          </a:p>
        </p:txBody>
      </p:sp>
      <p:sp>
        <p:nvSpPr>
          <p:cNvPr id="135" name="Google Shape;135;p2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Lesson 1: 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dirty="0"/>
              <a:t>Launching an Investigation of Energy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Generate Questions</a:t>
            </a:r>
            <a:endParaRPr dirty="0"/>
          </a:p>
        </p:txBody>
      </p:sp>
      <p:sp>
        <p:nvSpPr>
          <p:cNvPr id="198" name="Google Shape;198;p37"/>
          <p:cNvSpPr txBox="1">
            <a:spLocks noGrp="1"/>
          </p:cNvSpPr>
          <p:nvPr>
            <p:ph type="subTitle" idx="4294967295"/>
          </p:nvPr>
        </p:nvSpPr>
        <p:spPr>
          <a:xfrm>
            <a:off x="3200400" y="2514600"/>
            <a:ext cx="5486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Write your questions on sticky notes.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Write one question per sticky note.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Write in complete sentences.</a:t>
            </a:r>
            <a:endParaRPr dirty="0"/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Write big and bold so your questions are easy to read.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117BD6-CFB5-4F0D-173D-76B757E3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Driving Question Board (DQB)</a:t>
            </a:r>
            <a:endParaRPr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58C11D-D289-E1A4-E558-882DE6439096}"/>
              </a:ext>
            </a:extLst>
          </p:cNvPr>
          <p:cNvGrpSpPr/>
          <p:nvPr/>
        </p:nvGrpSpPr>
        <p:grpSpPr>
          <a:xfrm>
            <a:off x="506837" y="1891087"/>
            <a:ext cx="7992345" cy="4640198"/>
            <a:chOff x="151579" y="967810"/>
            <a:chExt cx="8820432" cy="5585975"/>
          </a:xfrm>
        </p:grpSpPr>
        <p:grpSp>
          <p:nvGrpSpPr>
            <p:cNvPr id="204" name="Google Shape;204;p38"/>
            <p:cNvGrpSpPr/>
            <p:nvPr/>
          </p:nvGrpSpPr>
          <p:grpSpPr>
            <a:xfrm>
              <a:off x="219083" y="1081782"/>
              <a:ext cx="1453019" cy="1565754"/>
              <a:chOff x="739036" y="1503123"/>
              <a:chExt cx="1453019" cy="1565754"/>
            </a:xfrm>
          </p:grpSpPr>
          <p:sp>
            <p:nvSpPr>
              <p:cNvPr id="205" name="Google Shape;205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06" name="Google Shape;206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07" name="Google Shape;207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08" name="Google Shape;208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09" name="Google Shape;209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10" name="Google Shape;210;p38"/>
            <p:cNvGrpSpPr/>
            <p:nvPr/>
          </p:nvGrpSpPr>
          <p:grpSpPr>
            <a:xfrm rot="771833">
              <a:off x="1473285" y="1842378"/>
              <a:ext cx="1453019" cy="1565754"/>
              <a:chOff x="739036" y="1503123"/>
              <a:chExt cx="1453019" cy="1565754"/>
            </a:xfrm>
          </p:grpSpPr>
          <p:sp>
            <p:nvSpPr>
              <p:cNvPr id="211" name="Google Shape;211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12" name="Google Shape;212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13" name="Google Shape;213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14" name="Google Shape;214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15" name="Google Shape;215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16" name="Google Shape;216;p38"/>
            <p:cNvGrpSpPr/>
            <p:nvPr/>
          </p:nvGrpSpPr>
          <p:grpSpPr>
            <a:xfrm>
              <a:off x="7518992" y="3022167"/>
              <a:ext cx="1453019" cy="1565754"/>
              <a:chOff x="739036" y="1503123"/>
              <a:chExt cx="1453019" cy="1565754"/>
            </a:xfrm>
          </p:grpSpPr>
          <p:sp>
            <p:nvSpPr>
              <p:cNvPr id="217" name="Google Shape;217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18" name="Google Shape;218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19" name="Google Shape;219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0" name="Google Shape;220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1" name="Google Shape;221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22" name="Google Shape;222;p38"/>
            <p:cNvGrpSpPr/>
            <p:nvPr/>
          </p:nvGrpSpPr>
          <p:grpSpPr>
            <a:xfrm>
              <a:off x="151579" y="4883378"/>
              <a:ext cx="1453019" cy="1565754"/>
              <a:chOff x="739036" y="1503123"/>
              <a:chExt cx="1453019" cy="1565754"/>
            </a:xfrm>
          </p:grpSpPr>
          <p:sp>
            <p:nvSpPr>
              <p:cNvPr id="223" name="Google Shape;223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24" name="Google Shape;224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25" name="Google Shape;225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6" name="Google Shape;226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27" name="Google Shape;227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28" name="Google Shape;228;p38"/>
            <p:cNvGrpSpPr/>
            <p:nvPr/>
          </p:nvGrpSpPr>
          <p:grpSpPr>
            <a:xfrm rot="-722097">
              <a:off x="5180249" y="1502316"/>
              <a:ext cx="1453019" cy="1565754"/>
              <a:chOff x="739036" y="1503123"/>
              <a:chExt cx="1453019" cy="1565754"/>
            </a:xfrm>
          </p:grpSpPr>
          <p:sp>
            <p:nvSpPr>
              <p:cNvPr id="229" name="Google Shape;229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30" name="Google Shape;230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31" name="Google Shape;231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2" name="Google Shape;232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3" name="Google Shape;233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34" name="Google Shape;234;p38"/>
            <p:cNvGrpSpPr/>
            <p:nvPr/>
          </p:nvGrpSpPr>
          <p:grpSpPr>
            <a:xfrm rot="-652280">
              <a:off x="4374733" y="4653447"/>
              <a:ext cx="1453019" cy="1565754"/>
              <a:chOff x="739036" y="1503123"/>
              <a:chExt cx="1453019" cy="1565754"/>
            </a:xfrm>
          </p:grpSpPr>
          <p:sp>
            <p:nvSpPr>
              <p:cNvPr id="235" name="Google Shape;235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36" name="Google Shape;236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37" name="Google Shape;237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8" name="Google Shape;238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39" name="Google Shape;239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40" name="Google Shape;240;p38"/>
            <p:cNvGrpSpPr/>
            <p:nvPr/>
          </p:nvGrpSpPr>
          <p:grpSpPr>
            <a:xfrm rot="893649">
              <a:off x="1278885" y="4009170"/>
              <a:ext cx="1453019" cy="1565754"/>
              <a:chOff x="739036" y="1503123"/>
              <a:chExt cx="1453019" cy="1565754"/>
            </a:xfrm>
          </p:grpSpPr>
          <p:sp>
            <p:nvSpPr>
              <p:cNvPr id="241" name="Google Shape;241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42" name="Google Shape;242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43" name="Google Shape;243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4" name="Google Shape;244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45" name="Google Shape;245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46" name="Google Shape;246;p38"/>
            <p:cNvGrpSpPr/>
            <p:nvPr/>
          </p:nvGrpSpPr>
          <p:grpSpPr>
            <a:xfrm>
              <a:off x="7516722" y="967810"/>
              <a:ext cx="1453019" cy="1565754"/>
              <a:chOff x="739036" y="1503123"/>
              <a:chExt cx="1453019" cy="1565754"/>
            </a:xfrm>
          </p:grpSpPr>
          <p:sp>
            <p:nvSpPr>
              <p:cNvPr id="247" name="Google Shape;247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48" name="Google Shape;248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49" name="Google Shape;249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0" name="Google Shape;250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1" name="Google Shape;251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52" name="Google Shape;252;p38"/>
            <p:cNvGrpSpPr/>
            <p:nvPr/>
          </p:nvGrpSpPr>
          <p:grpSpPr>
            <a:xfrm rot="-652280">
              <a:off x="7195439" y="1926681"/>
              <a:ext cx="1453019" cy="1565754"/>
              <a:chOff x="739036" y="1503123"/>
              <a:chExt cx="1453019" cy="1565754"/>
            </a:xfrm>
          </p:grpSpPr>
          <p:sp>
            <p:nvSpPr>
              <p:cNvPr id="253" name="Google Shape;253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54" name="Google Shape;254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55" name="Google Shape;255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6" name="Google Shape;256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57" name="Google Shape;257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58" name="Google Shape;258;p38"/>
            <p:cNvGrpSpPr/>
            <p:nvPr/>
          </p:nvGrpSpPr>
          <p:grpSpPr>
            <a:xfrm>
              <a:off x="3522602" y="1029168"/>
              <a:ext cx="1453019" cy="1565754"/>
              <a:chOff x="739036" y="1503123"/>
              <a:chExt cx="1453019" cy="1565754"/>
            </a:xfrm>
          </p:grpSpPr>
          <p:sp>
            <p:nvSpPr>
              <p:cNvPr id="259" name="Google Shape;259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60" name="Google Shape;260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61" name="Google Shape;261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2" name="Google Shape;262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3" name="Google Shape;263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64" name="Google Shape;264;p38"/>
            <p:cNvGrpSpPr/>
            <p:nvPr/>
          </p:nvGrpSpPr>
          <p:grpSpPr>
            <a:xfrm>
              <a:off x="5633680" y="4670972"/>
              <a:ext cx="1453019" cy="1565754"/>
              <a:chOff x="739036" y="1503123"/>
              <a:chExt cx="1453019" cy="1565754"/>
            </a:xfrm>
          </p:grpSpPr>
          <p:sp>
            <p:nvSpPr>
              <p:cNvPr id="265" name="Google Shape;265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66" name="Google Shape;266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67" name="Google Shape;267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8" name="Google Shape;268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69" name="Google Shape;269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70" name="Google Shape;270;p38"/>
            <p:cNvGrpSpPr/>
            <p:nvPr/>
          </p:nvGrpSpPr>
          <p:grpSpPr>
            <a:xfrm rot="-684863">
              <a:off x="1892400" y="4988031"/>
              <a:ext cx="1453019" cy="1565754"/>
              <a:chOff x="739036" y="1503123"/>
              <a:chExt cx="1453019" cy="1565754"/>
            </a:xfrm>
          </p:grpSpPr>
          <p:sp>
            <p:nvSpPr>
              <p:cNvPr id="271" name="Google Shape;271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72" name="Google Shape;272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73" name="Google Shape;273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4" name="Google Shape;274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75" name="Google Shape;275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76" name="Google Shape;276;p38"/>
            <p:cNvGrpSpPr/>
            <p:nvPr/>
          </p:nvGrpSpPr>
          <p:grpSpPr>
            <a:xfrm rot="-722097">
              <a:off x="224186" y="2309308"/>
              <a:ext cx="1453019" cy="1565754"/>
              <a:chOff x="739036" y="1503123"/>
              <a:chExt cx="1453019" cy="1565754"/>
            </a:xfrm>
          </p:grpSpPr>
          <p:sp>
            <p:nvSpPr>
              <p:cNvPr id="277" name="Google Shape;277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78" name="Google Shape;278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79" name="Google Shape;279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0" name="Google Shape;280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1" name="Google Shape;281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82" name="Google Shape;282;p38"/>
            <p:cNvGrpSpPr/>
            <p:nvPr/>
          </p:nvGrpSpPr>
          <p:grpSpPr>
            <a:xfrm>
              <a:off x="3672265" y="2057820"/>
              <a:ext cx="1519456" cy="1565754"/>
              <a:chOff x="739036" y="1503123"/>
              <a:chExt cx="1519456" cy="1565754"/>
            </a:xfrm>
          </p:grpSpPr>
          <p:sp>
            <p:nvSpPr>
              <p:cNvPr id="283" name="Google Shape;283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84" name="Google Shape;284;p38"/>
              <p:cNvGrpSpPr/>
              <p:nvPr/>
            </p:nvGrpSpPr>
            <p:grpSpPr>
              <a:xfrm>
                <a:off x="958240" y="1828780"/>
                <a:ext cx="1300252" cy="515113"/>
                <a:chOff x="958240" y="1828780"/>
                <a:chExt cx="1300252" cy="515113"/>
              </a:xfrm>
            </p:grpSpPr>
            <p:sp>
              <p:nvSpPr>
                <p:cNvPr id="285" name="Google Shape;285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6" name="Google Shape;286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87" name="Google Shape;287;p38"/>
                <p:cNvSpPr txBox="1"/>
                <p:nvPr/>
              </p:nvSpPr>
              <p:spPr>
                <a:xfrm>
                  <a:off x="2039288" y="1974561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288" name="Google Shape;288;p38"/>
            <p:cNvGrpSpPr/>
            <p:nvPr/>
          </p:nvGrpSpPr>
          <p:grpSpPr>
            <a:xfrm rot="771833">
              <a:off x="4730410" y="2559184"/>
              <a:ext cx="1453019" cy="1565754"/>
              <a:chOff x="739036" y="1503123"/>
              <a:chExt cx="1453019" cy="1565754"/>
            </a:xfrm>
          </p:grpSpPr>
          <p:sp>
            <p:nvSpPr>
              <p:cNvPr id="289" name="Google Shape;289;p38"/>
              <p:cNvSpPr/>
              <p:nvPr/>
            </p:nvSpPr>
            <p:spPr>
              <a:xfrm>
                <a:off x="739036" y="1503123"/>
                <a:ext cx="1453019" cy="1565754"/>
              </a:xfrm>
              <a:prstGeom prst="rect">
                <a:avLst/>
              </a:prstGeom>
              <a:solidFill>
                <a:srgbClr val="FFFF00"/>
              </a:solidFill>
              <a:ln w="12700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grpSp>
            <p:nvGrpSpPr>
              <p:cNvPr id="290" name="Google Shape;290;p38"/>
              <p:cNvGrpSpPr/>
              <p:nvPr/>
            </p:nvGrpSpPr>
            <p:grpSpPr>
              <a:xfrm>
                <a:off x="958240" y="1828780"/>
                <a:ext cx="1183711" cy="506148"/>
                <a:chOff x="958240" y="1828780"/>
                <a:chExt cx="1183711" cy="506148"/>
              </a:xfrm>
            </p:grpSpPr>
            <p:sp>
              <p:nvSpPr>
                <p:cNvPr id="291" name="Google Shape;291;p38"/>
                <p:cNvSpPr/>
                <p:nvPr/>
              </p:nvSpPr>
              <p:spPr>
                <a:xfrm>
                  <a:off x="1127342" y="1828780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92" name="Google Shape;292;p38"/>
                <p:cNvSpPr/>
                <p:nvPr/>
              </p:nvSpPr>
              <p:spPr>
                <a:xfrm>
                  <a:off x="958240" y="2150262"/>
                  <a:ext cx="1014609" cy="112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4609" h="112754" extrusionOk="0">
                      <a:moveTo>
                        <a:pt x="0" y="12546"/>
                      </a:moveTo>
                      <a:cubicBezTo>
                        <a:pt x="23821" y="7782"/>
                        <a:pt x="74531" y="-13132"/>
                        <a:pt x="100209" y="12546"/>
                      </a:cubicBezTo>
                      <a:cubicBezTo>
                        <a:pt x="121499" y="33836"/>
                        <a:pt x="150313" y="87702"/>
                        <a:pt x="150313" y="87702"/>
                      </a:cubicBezTo>
                      <a:cubicBezTo>
                        <a:pt x="158664" y="75176"/>
                        <a:pt x="160603" y="53076"/>
                        <a:pt x="175365" y="50124"/>
                      </a:cubicBezTo>
                      <a:cubicBezTo>
                        <a:pt x="190127" y="47172"/>
                        <a:pt x="199478" y="68443"/>
                        <a:pt x="212943" y="75176"/>
                      </a:cubicBezTo>
                      <a:cubicBezTo>
                        <a:pt x="224753" y="81081"/>
                        <a:pt x="237995" y="83527"/>
                        <a:pt x="250521" y="87702"/>
                      </a:cubicBezTo>
                      <a:cubicBezTo>
                        <a:pt x="339959" y="57889"/>
                        <a:pt x="303705" y="77298"/>
                        <a:pt x="363255" y="37598"/>
                      </a:cubicBezTo>
                      <a:cubicBezTo>
                        <a:pt x="375781" y="41773"/>
                        <a:pt x="391497" y="40788"/>
                        <a:pt x="400833" y="50124"/>
                      </a:cubicBezTo>
                      <a:cubicBezTo>
                        <a:pt x="410169" y="59460"/>
                        <a:pt x="400288" y="85835"/>
                        <a:pt x="413359" y="87702"/>
                      </a:cubicBezTo>
                      <a:cubicBezTo>
                        <a:pt x="439501" y="91437"/>
                        <a:pt x="488516" y="62650"/>
                        <a:pt x="488516" y="62650"/>
                      </a:cubicBezTo>
                      <a:cubicBezTo>
                        <a:pt x="551146" y="83527"/>
                        <a:pt x="513568" y="79351"/>
                        <a:pt x="601250" y="50124"/>
                      </a:cubicBezTo>
                      <a:lnTo>
                        <a:pt x="638828" y="37598"/>
                      </a:lnTo>
                      <a:cubicBezTo>
                        <a:pt x="651354" y="41773"/>
                        <a:pt x="665420" y="42800"/>
                        <a:pt x="676406" y="50124"/>
                      </a:cubicBezTo>
                      <a:cubicBezTo>
                        <a:pt x="691145" y="59950"/>
                        <a:pt x="696511" y="84790"/>
                        <a:pt x="713984" y="87702"/>
                      </a:cubicBezTo>
                      <a:cubicBezTo>
                        <a:pt x="728834" y="90177"/>
                        <a:pt x="738097" y="69383"/>
                        <a:pt x="751562" y="62650"/>
                      </a:cubicBezTo>
                      <a:cubicBezTo>
                        <a:pt x="763372" y="56745"/>
                        <a:pt x="776614" y="54299"/>
                        <a:pt x="789140" y="50124"/>
                      </a:cubicBezTo>
                      <a:cubicBezTo>
                        <a:pt x="797491" y="62650"/>
                        <a:pt x="802437" y="78298"/>
                        <a:pt x="814192" y="87702"/>
                      </a:cubicBezTo>
                      <a:cubicBezTo>
                        <a:pt x="827031" y="97973"/>
                        <a:pt x="911281" y="112130"/>
                        <a:pt x="914400" y="112754"/>
                      </a:cubicBezTo>
                      <a:cubicBezTo>
                        <a:pt x="939452" y="108579"/>
                        <a:pt x="966840" y="111586"/>
                        <a:pt x="989557" y="100228"/>
                      </a:cubicBezTo>
                      <a:cubicBezTo>
                        <a:pt x="1003022" y="93496"/>
                        <a:pt x="1014609" y="62650"/>
                        <a:pt x="1014609" y="6265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accent6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Open Sans"/>
                    <a:ea typeface="Open Sans"/>
                    <a:cs typeface="Open Sans"/>
                    <a:sym typeface="Open Sans"/>
                  </a:endParaRPr>
                </a:p>
              </p:txBody>
            </p:sp>
            <p:sp>
              <p:nvSpPr>
                <p:cNvPr id="293" name="Google Shape;293;p38"/>
                <p:cNvSpPr txBox="1"/>
                <p:nvPr/>
              </p:nvSpPr>
              <p:spPr>
                <a:xfrm>
                  <a:off x="1922747" y="1965596"/>
                  <a:ext cx="219204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strike="noStrike" cap="none">
                      <a:solidFill>
                        <a:schemeClr val="dk1"/>
                      </a:solidFill>
                      <a:latin typeface="Open Sans"/>
                      <a:ea typeface="Open Sans"/>
                      <a:cs typeface="Open Sans"/>
                      <a:sym typeface="Open Sans"/>
                    </a:rPr>
                    <a:t>?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6F855E8-C8E0-48C3-0AE6-523DF62A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/>
              <a:t>Unit Central Question</a:t>
            </a:r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65D512-E7A0-B690-EA46-71007D791159}"/>
              </a:ext>
            </a:extLst>
          </p:cNvPr>
          <p:cNvSpPr/>
          <p:nvPr/>
        </p:nvSpPr>
        <p:spPr>
          <a:xfrm>
            <a:off x="3200400" y="2057400"/>
            <a:ext cx="5029200" cy="231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3060"/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0" lvl="2" algn="ctr" defTabSz="914400">
              <a:buClr>
                <a:schemeClr val="accent1"/>
              </a:buClr>
              <a:buSzPts val="3060"/>
              <a:buFont typeface="Wingdings 2" pitchFamily="18" charset="2"/>
              <a:buChar char=""/>
            </a:pPr>
            <a:r>
              <a:rPr lang="en-US" sz="2800" b="1" dirty="0">
                <a:ea typeface="+mn-lt"/>
                <a:cs typeface="+mn-lt"/>
              </a:rPr>
              <a:t>How does the energy of an object or system change?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52F916-96DC-F1B4-BEB4-0CA57E10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5F14E1-A9D1-DA50-FEF1-E5CD9769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</p:spPr>
        <p:txBody>
          <a:bodyPr/>
          <a:lstStyle/>
          <a:p>
            <a:r>
              <a:rPr lang="en-US" sz="3200" i="0" u="none" strike="noStrike" cap="none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How did using the CSW sentence stems help you think like a scientist?</a:t>
            </a:r>
            <a:b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7BE40F-9795-E9B1-7483-338C9EAA7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2988" y="228600"/>
            <a:ext cx="3657600" cy="605723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676676-2ECE-4EE4-C527-421A18AD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4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/>
          </a:p>
        </p:txBody>
      </p:sp>
      <p:sp>
        <p:nvSpPr>
          <p:cNvPr id="314" name="Google Shape;314;p41"/>
          <p:cNvSpPr txBox="1">
            <a:spLocks noGrp="1"/>
          </p:cNvSpPr>
          <p:nvPr>
            <p:ph type="subTitle" idx="4294967295"/>
          </p:nvPr>
        </p:nvSpPr>
        <p:spPr>
          <a:xfrm>
            <a:off x="457200" y="2967038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Next class, we will investigate ...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AF9107-A3C2-8990-5845-148EF1B4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>
            <a:spLocks noGrp="1"/>
          </p:cNvSpPr>
          <p:nvPr>
            <p:ph type="title"/>
          </p:nvPr>
        </p:nvSpPr>
        <p:spPr>
          <a:xfrm>
            <a:off x="192024" y="1600200"/>
            <a:ext cx="2125980" cy="3545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000" dirty="0">
                <a:latin typeface="Calibri"/>
                <a:ea typeface="Calibri"/>
                <a:cs typeface="Calibri"/>
                <a:sym typeface="Calibri"/>
              </a:rPr>
              <a:t>What do we know and wonder about energy?</a:t>
            </a:r>
            <a:endParaRPr sz="3000" dirty="0"/>
          </a:p>
        </p:txBody>
      </p:sp>
      <p:graphicFrame>
        <p:nvGraphicFramePr>
          <p:cNvPr id="4" name="Google Shape;145;p29">
            <a:extLst>
              <a:ext uri="{FF2B5EF4-FFF2-40B4-BE49-F238E27FC236}">
                <a16:creationId xmlns:a16="http://schemas.microsoft.com/office/drawing/2014/main" id="{CFA25CE6-AF46-65FF-5133-6F585E065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1606074"/>
              </p:ext>
            </p:extLst>
          </p:nvPr>
        </p:nvGraphicFramePr>
        <p:xfrm>
          <a:off x="3200400" y="1938745"/>
          <a:ext cx="4805704" cy="28687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02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0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68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962DEEF-EE12-D9E2-AE08-9B36D6E39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4000" dirty="0"/>
              <a:t>Lesson 1: </a:t>
            </a:r>
            <a:r>
              <a:rPr lang="en-US" sz="4000" dirty="0">
                <a:latin typeface="Calibri"/>
                <a:ea typeface="Calibri"/>
                <a:cs typeface="Calibri"/>
                <a:sym typeface="Calibri"/>
              </a:rPr>
              <a:t>Focus Question</a:t>
            </a:r>
            <a:endParaRPr sz="4000" dirty="0"/>
          </a:p>
        </p:txBody>
      </p:sp>
      <p:sp>
        <p:nvSpPr>
          <p:cNvPr id="151" name="Google Shape;151;p30"/>
          <p:cNvSpPr txBox="1">
            <a:spLocks noGrp="1"/>
          </p:cNvSpPr>
          <p:nvPr>
            <p:ph type="subTitle" idx="4294967295"/>
          </p:nvPr>
        </p:nvSpPr>
        <p:spPr>
          <a:xfrm>
            <a:off x="570368" y="23622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500" dirty="0">
                <a:latin typeface="Calibri"/>
                <a:ea typeface="Calibri"/>
                <a:cs typeface="Calibri"/>
                <a:sym typeface="Calibri"/>
              </a:rPr>
              <a:t>How do we know if something has energy?</a:t>
            </a:r>
            <a:endParaRPr sz="3500" dirty="0"/>
          </a:p>
        </p:txBody>
      </p:sp>
      <p:sp>
        <p:nvSpPr>
          <p:cNvPr id="2" name="Google Shape;192;p36">
            <a:extLst>
              <a:ext uri="{FF2B5EF4-FFF2-40B4-BE49-F238E27FC236}">
                <a16:creationId xmlns:a16="http://schemas.microsoft.com/office/drawing/2014/main" id="{99170888-AAC3-B117-AE2A-A2E157E15B83}"/>
              </a:ext>
            </a:extLst>
          </p:cNvPr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36414-1848-2221-306C-D5082A72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title"/>
          </p:nvPr>
        </p:nvSpPr>
        <p:spPr>
          <a:xfrm>
            <a:off x="189689" y="1123839"/>
            <a:ext cx="2210612" cy="2305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Car Launcher System</a:t>
            </a:r>
            <a:endParaRPr dirty="0"/>
          </a:p>
        </p:txBody>
      </p:sp>
      <p:sp>
        <p:nvSpPr>
          <p:cNvPr id="158" name="Google Shape;158;p31"/>
          <p:cNvSpPr txBox="1">
            <a:spLocks noGrp="1"/>
          </p:cNvSpPr>
          <p:nvPr>
            <p:ph type="subTitle" idx="4294967295"/>
          </p:nvPr>
        </p:nvSpPr>
        <p:spPr>
          <a:xfrm>
            <a:off x="189689" y="3068429"/>
            <a:ext cx="221061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Identify the parts of the car launcher system.</a:t>
            </a:r>
            <a:endParaRPr dirty="0"/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3"/>
          <a:srcRect l="10392" r="10392"/>
          <a:stretch/>
        </p:blipFill>
        <p:spPr>
          <a:xfrm>
            <a:off x="3200400" y="1497248"/>
            <a:ext cx="5281026" cy="405676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9A89FC-C4FF-6C59-41BF-3E86500E1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CE283CA-A69A-9E0F-7E22-E7B2D3ADB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0"/>
            <a:ext cx="6337980" cy="1111796"/>
          </a:xfrm>
        </p:spPr>
        <p:txBody>
          <a:bodyPr/>
          <a:lstStyle/>
          <a:p>
            <a:r>
              <a:rPr lang="en-US" dirty="0"/>
              <a:t>Communicating is Scientific ways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BD629E-1CC4-BF4B-598B-F88EFF4DE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589" y="1745539"/>
            <a:ext cx="2883163" cy="47747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F63E8A-CEA7-9AB8-34D5-70755A75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Car Launcher System</a:t>
            </a:r>
            <a:endParaRPr/>
          </a:p>
        </p:txBody>
      </p:sp>
      <p:sp>
        <p:nvSpPr>
          <p:cNvPr id="171" name="Google Shape;171;p33"/>
          <p:cNvSpPr txBox="1">
            <a:spLocks noGrp="1"/>
          </p:cNvSpPr>
          <p:nvPr>
            <p:ph type="subTitle" idx="4294967295"/>
          </p:nvPr>
        </p:nvSpPr>
        <p:spPr>
          <a:xfrm>
            <a:off x="457200" y="20574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</a:pPr>
            <a:r>
              <a:rPr lang="en-US" sz="2800" dirty="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Do any of the parts of the car launcher system have energy?</a:t>
            </a:r>
            <a:endParaRPr sz="2800" dirty="0">
              <a:solidFill>
                <a:schemeClr val="accent6"/>
              </a:solidFill>
            </a:endParaRPr>
          </a:p>
          <a:p>
            <a:pPr marL="228600" lvl="0" indent="-50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endParaRPr dirty="0"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/>
          <a:srcRect l="10392" r="10392"/>
          <a:stretch/>
        </p:blipFill>
        <p:spPr>
          <a:xfrm>
            <a:off x="1371600" y="2971800"/>
            <a:ext cx="4959639" cy="38098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1F81FE-1885-69D4-3740-2317CA09C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Explore the Car Launcher System</a:t>
            </a:r>
            <a:endParaRPr/>
          </a:p>
        </p:txBody>
      </p:sp>
      <p:sp>
        <p:nvSpPr>
          <p:cNvPr id="178" name="Google Shape;178;p34"/>
          <p:cNvSpPr txBox="1">
            <a:spLocks noGrp="1"/>
          </p:cNvSpPr>
          <p:nvPr>
            <p:ph type="subTitle" idx="4294967295"/>
          </p:nvPr>
        </p:nvSpPr>
        <p:spPr>
          <a:xfrm>
            <a:off x="329897" y="2057400"/>
            <a:ext cx="4429243" cy="426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Launch the car one time.</a:t>
            </a:r>
            <a:endParaRPr sz="2500" dirty="0"/>
          </a:p>
          <a:p>
            <a:pPr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Add observations to the “Notice” column.</a:t>
            </a:r>
            <a:endParaRPr sz="2500" dirty="0"/>
          </a:p>
          <a:p>
            <a:pPr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Add a question to the “Wonder” column.</a:t>
            </a:r>
            <a:endParaRPr lang="en-US" sz="2500" dirty="0">
              <a:sym typeface="Calibri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Something to investigate</a:t>
            </a:r>
            <a:endParaRPr lang="en-US" dirty="0">
              <a:sym typeface="Calibri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  <a:sym typeface="Calibri"/>
              </a:rPr>
              <a:t>Question about energy</a:t>
            </a:r>
            <a:endParaRPr dirty="0"/>
          </a:p>
          <a:p>
            <a:pPr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 panose="020B0604020202020204" pitchFamily="34" charset="0"/>
              <a:buChar char="•"/>
            </a:pP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Continue this process 3-4 times, adding noticings and wonderings.</a:t>
            </a:r>
            <a:endParaRPr sz="2500" dirty="0"/>
          </a:p>
          <a:p>
            <a:pPr marL="635000" indent="-457200">
              <a:spcBef>
                <a:spcPts val="600"/>
              </a:spcBef>
              <a:buClr>
                <a:srgbClr val="000000"/>
              </a:buClr>
              <a:buSzPts val="2800"/>
            </a:pPr>
            <a:endParaRPr dirty="0"/>
          </a:p>
        </p:txBody>
      </p:sp>
      <p:graphicFrame>
        <p:nvGraphicFramePr>
          <p:cNvPr id="2" name="Google Shape;145;p29">
            <a:extLst>
              <a:ext uri="{FF2B5EF4-FFF2-40B4-BE49-F238E27FC236}">
                <a16:creationId xmlns:a16="http://schemas.microsoft.com/office/drawing/2014/main" id="{6ECEBDE6-7BD0-E93F-1316-9E224E81E6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954080"/>
              </p:ext>
            </p:extLst>
          </p:nvPr>
        </p:nvGraphicFramePr>
        <p:xfrm>
          <a:off x="4966380" y="2524957"/>
          <a:ext cx="3657600" cy="286185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8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>
                    <a:solidFill>
                      <a:schemeClr val="accent4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797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C51DD1-2F8C-7374-B8DD-C612F13A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Class Notice and Wonder Chart </a:t>
            </a:r>
            <a:endParaRPr/>
          </a:p>
        </p:txBody>
      </p:sp>
      <p:graphicFrame>
        <p:nvGraphicFramePr>
          <p:cNvPr id="3" name="Google Shape;145;p29">
            <a:extLst>
              <a:ext uri="{FF2B5EF4-FFF2-40B4-BE49-F238E27FC236}">
                <a16:creationId xmlns:a16="http://schemas.microsoft.com/office/drawing/2014/main" id="{F640ED1A-9CB7-F933-A73C-D1BE56EE6B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871900"/>
              </p:ext>
            </p:extLst>
          </p:nvPr>
        </p:nvGraphicFramePr>
        <p:xfrm>
          <a:off x="1371600" y="2208759"/>
          <a:ext cx="6400800" cy="41148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1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Know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tx2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Wonder</a:t>
                      </a:r>
                      <a:endParaRPr sz="1400" b="1" u="none" strike="noStrike" cap="none" dirty="0">
                        <a:solidFill>
                          <a:schemeClr val="tx2"/>
                        </a:solidFill>
                      </a:endParaRPr>
                    </a:p>
                  </a:txBody>
                  <a:tcPr marL="91450" marR="91450" marT="45725" marB="45725" anchor="ctr">
                    <a:solidFill>
                      <a:schemeClr val="accent4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AB894F-54FA-E781-774F-CFE9AA51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Lesson 1: Focus Question</a:t>
            </a:r>
            <a:endParaRPr dirty="0"/>
          </a:p>
        </p:txBody>
      </p:sp>
      <p:sp>
        <p:nvSpPr>
          <p:cNvPr id="191" name="Google Shape;191;p36"/>
          <p:cNvSpPr txBox="1">
            <a:spLocks noGrp="1"/>
          </p:cNvSpPr>
          <p:nvPr>
            <p:ph type="subTitle" idx="4294967295"/>
          </p:nvPr>
        </p:nvSpPr>
        <p:spPr>
          <a:xfrm>
            <a:off x="1600200" y="2667000"/>
            <a:ext cx="5943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lang="en-US" sz="3500" dirty="0">
                <a:latin typeface="Calibri"/>
                <a:ea typeface="Calibri"/>
                <a:cs typeface="Calibri"/>
                <a:sym typeface="Calibri"/>
              </a:rPr>
              <a:t>How do we know if something has energy?</a:t>
            </a:r>
            <a:endParaRPr sz="3500" dirty="0"/>
          </a:p>
        </p:txBody>
      </p:sp>
      <p:sp>
        <p:nvSpPr>
          <p:cNvPr id="192" name="Google Shape;192;p36"/>
          <p:cNvSpPr/>
          <p:nvPr/>
        </p:nvSpPr>
        <p:spPr>
          <a:xfrm>
            <a:off x="1183342" y="2362200"/>
            <a:ext cx="6777317" cy="1524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559659-0A27-4C84-2842-08CFC709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2024 BSCS Science Learning This work is licensed under CC BY-NC-SA 4.0.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20807</TotalTime>
  <Words>416</Words>
  <Application>Microsoft Office PowerPoint</Application>
  <PresentationFormat>On-screen Show (4:3)</PresentationFormat>
  <Paragraphs>67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Open Sans</vt:lpstr>
      <vt:lpstr>Quattrocento Sans</vt:lpstr>
      <vt:lpstr>Wingdings 2</vt:lpstr>
      <vt:lpstr>Frame</vt:lpstr>
      <vt:lpstr>Energy: Every Day, Everywhere </vt:lpstr>
      <vt:lpstr>What do we know and wonder about energy?</vt:lpstr>
      <vt:lpstr>Lesson 1: Focus Question</vt:lpstr>
      <vt:lpstr>Car Launcher System</vt:lpstr>
      <vt:lpstr>Communicating is Scientific ways </vt:lpstr>
      <vt:lpstr>Car Launcher System</vt:lpstr>
      <vt:lpstr>Explore the Car Launcher System</vt:lpstr>
      <vt:lpstr>Class Notice and Wonder Chart </vt:lpstr>
      <vt:lpstr>Lesson 1: Focus Question</vt:lpstr>
      <vt:lpstr>Generate Questions</vt:lpstr>
      <vt:lpstr>Driving Question Board (DQB)</vt:lpstr>
      <vt:lpstr>Unit Central Question</vt:lpstr>
      <vt:lpstr>How did using the CSW sentence stems help you think like a scientist?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582</cp:revision>
  <dcterms:created xsi:type="dcterms:W3CDTF">2021-09-15T21:06:18Z</dcterms:created>
  <dcterms:modified xsi:type="dcterms:W3CDTF">2024-09-27T19:40:53Z</dcterms:modified>
</cp:coreProperties>
</file>