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9" r:id="rId1"/>
  </p:sldMasterIdLst>
  <p:notesMasterIdLst>
    <p:notesMasterId r:id="rId14"/>
  </p:notesMasterIdLst>
  <p:sldIdLst>
    <p:sldId id="257" r:id="rId2"/>
    <p:sldId id="269" r:id="rId3"/>
    <p:sldId id="259" r:id="rId4"/>
    <p:sldId id="270" r:id="rId5"/>
    <p:sldId id="261" r:id="rId6"/>
    <p:sldId id="262" r:id="rId7"/>
    <p:sldId id="263" r:id="rId8"/>
    <p:sldId id="264" r:id="rId9"/>
    <p:sldId id="271" r:id="rId10"/>
    <p:sldId id="266" r:id="rId11"/>
    <p:sldId id="272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026" autoAdjust="0"/>
  </p:normalViewPr>
  <p:slideViewPr>
    <p:cSldViewPr snapToObjects="1">
      <p:cViewPr varScale="1">
        <p:scale>
          <a:sx n="105" d="100"/>
          <a:sy n="105" d="100"/>
        </p:scale>
        <p:origin x="1794" y="108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32" name="Google Shape;13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1" name="Google Shape;20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1352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2" name="Google Shape;16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9" name="Google Shape;17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25" tIns="48300" rIns="96625" bIns="48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9845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13F9-4A20-47BA-B453-3BDC94DB73DD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A37B-6EE6-4522-9AFF-FBE518B21CBA}" type="datetime1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8CB9-1312-41BB-9F4A-2154993CEFF1}" type="datetime1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2A983-ABD8-430F-9FEB-84B883483E32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87FD-A4F3-4539-AFCA-8CA3B188A013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20F5-9E55-40FF-8DA6-76CE8704E883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F8E2-0BC6-472F-8EF7-12A44AFA401F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00BA6-8736-4705-BD65-844A5CCD197E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B08E-26C6-4ED3-8723-5AA1BC890A24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SCS title page">
  <p:cSld name="BSCS title pag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687938" y="2415098"/>
            <a:ext cx="7770263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687938" y="3359595"/>
            <a:ext cx="7757445" cy="206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2"/>
          </p:nvPr>
        </p:nvSpPr>
        <p:spPr>
          <a:xfrm>
            <a:off x="687938" y="2928966"/>
            <a:ext cx="7770263" cy="25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3"/>
          </p:nvPr>
        </p:nvSpPr>
        <p:spPr>
          <a:xfrm>
            <a:off x="687937" y="3672500"/>
            <a:ext cx="3884063" cy="2104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/>
          <p:nvPr/>
        </p:nvSpPr>
        <p:spPr>
          <a:xfrm>
            <a:off x="0" y="1097308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Transforming Science Education Through Research-Driven Innovation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Google Shape;16;p2"/>
          <p:cNvCxnSpPr/>
          <p:nvPr/>
        </p:nvCxnSpPr>
        <p:spPr>
          <a:xfrm>
            <a:off x="685800" y="1110950"/>
            <a:ext cx="7772401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50244" y="540249"/>
            <a:ext cx="1643511" cy="453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1843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BAE40"/>
          </p15:clr>
        </p15:guide>
        <p15:guide id="2" pos="5328">
          <p15:clr>
            <a:srgbClr val="FBAE40"/>
          </p15:clr>
        </p15:guide>
        <p15:guide id="3" pos="28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1 line title">
  <p:cSld name="Body 1 line titl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28650" y="459468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51" name="Google Shape;51;p10"/>
          <p:cNvCxnSpPr/>
          <p:nvPr/>
        </p:nvCxnSpPr>
        <p:spPr>
          <a:xfrm>
            <a:off x="692936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628650" y="1287615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pic>
        <p:nvPicPr>
          <p:cNvPr id="53" name="Google Shape;5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56031" y="6281159"/>
            <a:ext cx="1308587" cy="361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431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29A1C-F64C-4422-94A1-52CCF4710CE8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ACA41-3A33-4F78-A688-C6F48AE9DBF2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9F4E-8F71-4839-BEB4-6DE3714ECF10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B147-D120-45D6-9A4E-69386446E78F}" type="datetime1">
              <a:rPr lang="en-US" smtClean="0"/>
              <a:t>9/27/2024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54848-1B2A-4848-9A69-119138041890}" type="datetime1">
              <a:rPr lang="en-US" smtClean="0"/>
              <a:t>9/27/2024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316C6-EB25-40B3-A872-0069F577323B}" type="datetime1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6F59-F1A1-4440-B6B4-31F441980530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4976E-BF19-4E3B-B62D-77D2D4BE83F0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2DB8DBC-2E6F-46FC-B0A2-182A6357CD96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 2024 BSCS Science Learning. This work is licensed under CC BY-NC-SA 4.0. 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1" r:id="rId18"/>
    <p:sldLayoutId id="2147483722" r:id="rId1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dirty="0"/>
              <a:t>Energy: Every Day, Everywhere</a:t>
            </a:r>
            <a:br>
              <a:rPr lang="en-US" dirty="0"/>
            </a:br>
            <a:endParaRPr dirty="0"/>
          </a:p>
        </p:txBody>
      </p:sp>
      <p:sp>
        <p:nvSpPr>
          <p:cNvPr id="136" name="Google Shape;136;p29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Lesson 2: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Patterns of Energy in Collisions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Analogy Map—Comparing Systems</a:t>
            </a:r>
            <a:endParaRPr/>
          </a:p>
        </p:txBody>
      </p:sp>
      <p:pic>
        <p:nvPicPr>
          <p:cNvPr id="204" name="Google Shape;204;p38" descr="Tab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" y="2057400"/>
            <a:ext cx="6840070" cy="46315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34352B-F8B0-BC33-3CED-3009CD8A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Lesson 2: Focus Question</a:t>
            </a:r>
            <a:endParaRPr dirty="0"/>
          </a:p>
        </p:txBody>
      </p:sp>
      <p:sp>
        <p:nvSpPr>
          <p:cNvPr id="191" name="Google Shape;191;p36"/>
          <p:cNvSpPr txBox="1">
            <a:spLocks noGrp="1"/>
          </p:cNvSpPr>
          <p:nvPr>
            <p:ph type="subTitle" idx="4294967295"/>
          </p:nvPr>
        </p:nvSpPr>
        <p:spPr>
          <a:xfrm>
            <a:off x="1600200" y="2667000"/>
            <a:ext cx="6172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What happens to motion energy when objects collide?</a:t>
            </a:r>
            <a:endParaRPr lang="en-US" sz="3600" dirty="0"/>
          </a:p>
        </p:txBody>
      </p:sp>
      <p:sp>
        <p:nvSpPr>
          <p:cNvPr id="192" name="Google Shape;192;p36"/>
          <p:cNvSpPr/>
          <p:nvPr/>
        </p:nvSpPr>
        <p:spPr>
          <a:xfrm>
            <a:off x="1183342" y="2362200"/>
            <a:ext cx="6777317" cy="1524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1EBF40-713B-5AA7-CEFB-2A8DC9A11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696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217" name="Google Shape;217;p40"/>
          <p:cNvSpPr txBox="1">
            <a:spLocks noGrp="1"/>
          </p:cNvSpPr>
          <p:nvPr>
            <p:ph type="body" idx="4294967295"/>
          </p:nvPr>
        </p:nvSpPr>
        <p:spPr>
          <a:xfrm>
            <a:off x="457200" y="2514600"/>
            <a:ext cx="73152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Are there other ways to change the amount of motion energy of an object?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15D7EF-1E8A-8D51-AEF6-22EECC66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/>
              <a:t>Unit Central Question</a:t>
            </a:r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65D512-E7A0-B690-EA46-71007D791159}"/>
              </a:ext>
            </a:extLst>
          </p:cNvPr>
          <p:cNvSpPr/>
          <p:nvPr/>
        </p:nvSpPr>
        <p:spPr>
          <a:xfrm>
            <a:off x="3200400" y="2057400"/>
            <a:ext cx="5029200" cy="231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lvl="2" algn="ctr" defTabSz="914400">
              <a:buClr>
                <a:schemeClr val="accent1"/>
              </a:buClr>
              <a:buSzPts val="3060"/>
              <a:buFont typeface="Wingdings 2" pitchFamily="18" charset="2"/>
              <a:buChar char=""/>
            </a:pPr>
            <a:r>
              <a:rPr lang="en-US" sz="2800" b="1" dirty="0">
                <a:ea typeface="+mn-lt"/>
                <a:cs typeface="+mn-lt"/>
              </a:rPr>
              <a:t>How does the energy of an object or system change?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D9BB5D-8FEA-1248-F1D8-9400E026E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Science Ideas We’ve Figured Out</a:t>
            </a: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7456E6C-E01C-4FE6-0C16-196B97A1804D}"/>
              </a:ext>
            </a:extLst>
          </p:cNvPr>
          <p:cNvGrpSpPr/>
          <p:nvPr/>
        </p:nvGrpSpPr>
        <p:grpSpPr>
          <a:xfrm>
            <a:off x="3200400" y="1468126"/>
            <a:ext cx="5486400" cy="3921748"/>
            <a:chOff x="2743201" y="1225649"/>
            <a:chExt cx="5486400" cy="3921748"/>
          </a:xfrm>
        </p:grpSpPr>
        <p:sp>
          <p:nvSpPr>
            <p:cNvPr id="151" name="Google Shape;151;p31"/>
            <p:cNvSpPr/>
            <p:nvPr/>
          </p:nvSpPr>
          <p:spPr>
            <a:xfrm>
              <a:off x="3016675" y="1336053"/>
              <a:ext cx="4755725" cy="33541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Science Ideas We've Figure Out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31"/>
            <p:cNvSpPr/>
            <p:nvPr/>
          </p:nvSpPr>
          <p:spPr>
            <a:xfrm>
              <a:off x="2743201" y="1225649"/>
              <a:ext cx="5486400" cy="3921748"/>
            </a:xfrm>
            <a:prstGeom prst="rect">
              <a:avLst/>
            </a:prstGeom>
            <a:noFill/>
            <a:ln w="2857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4EC693-E554-5419-4BEA-6B249680D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Lesson 2: Focus Question</a:t>
            </a:r>
            <a:endParaRPr dirty="0"/>
          </a:p>
        </p:txBody>
      </p:sp>
      <p:sp>
        <p:nvSpPr>
          <p:cNvPr id="191" name="Google Shape;191;p36"/>
          <p:cNvSpPr txBox="1">
            <a:spLocks noGrp="1"/>
          </p:cNvSpPr>
          <p:nvPr>
            <p:ph type="subTitle" idx="4294967295"/>
          </p:nvPr>
        </p:nvSpPr>
        <p:spPr>
          <a:xfrm>
            <a:off x="1600200" y="2667000"/>
            <a:ext cx="6172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What happens to motion energy when objects collide?</a:t>
            </a:r>
            <a:endParaRPr lang="en-US" sz="3600" dirty="0"/>
          </a:p>
        </p:txBody>
      </p:sp>
      <p:sp>
        <p:nvSpPr>
          <p:cNvPr id="192" name="Google Shape;192;p36"/>
          <p:cNvSpPr/>
          <p:nvPr/>
        </p:nvSpPr>
        <p:spPr>
          <a:xfrm>
            <a:off x="1183342" y="2362200"/>
            <a:ext cx="6777317" cy="1524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7C20BA-290C-4A3E-0868-32E8FB92F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Marble-Ruler System</a:t>
            </a:r>
            <a:endParaRPr dirty="0"/>
          </a:p>
        </p:txBody>
      </p:sp>
      <p:sp>
        <p:nvSpPr>
          <p:cNvPr id="165" name="Google Shape;165;p33"/>
          <p:cNvSpPr txBox="1">
            <a:spLocks noGrp="1"/>
          </p:cNvSpPr>
          <p:nvPr>
            <p:ph type="body" idx="4294967295"/>
          </p:nvPr>
        </p:nvSpPr>
        <p:spPr>
          <a:xfrm>
            <a:off x="622482" y="2514600"/>
            <a:ext cx="7138988" cy="296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Identify the parts of the marble-ruler system.</a:t>
            </a:r>
          </a:p>
          <a:p>
            <a:pPr marL="0" indent="0">
              <a:spcBef>
                <a:spcPts val="0"/>
              </a:spcBef>
              <a:buClr>
                <a:srgbClr val="000000"/>
              </a:buClr>
              <a:buSzPts val="2800"/>
              <a:buNone/>
            </a:pPr>
            <a:endParaRPr lang="en-US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 sz="28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What observable changes are happening in the system?</a:t>
            </a:r>
            <a:endParaRPr lang="en-US"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endParaRPr dirty="0"/>
          </a:p>
          <a:p>
            <a:pPr marL="228600" lvl="0" indent="-50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AD2BA1-1A0F-19B5-3031-0CCA82559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4"/>
          <p:cNvSpPr txBox="1">
            <a:spLocks noGrp="1"/>
          </p:cNvSpPr>
          <p:nvPr>
            <p:ph type="title"/>
          </p:nvPr>
        </p:nvSpPr>
        <p:spPr>
          <a:xfrm>
            <a:off x="1415664" y="124557"/>
            <a:ext cx="7015734" cy="1932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500" dirty="0">
                <a:latin typeface="Calibri"/>
                <a:ea typeface="Calibri"/>
                <a:cs typeface="Calibri"/>
                <a:sym typeface="Calibri"/>
              </a:rPr>
              <a:t>Representing Energy in the System</a:t>
            </a:r>
            <a:endParaRPr sz="4500" dirty="0"/>
          </a:p>
        </p:txBody>
      </p:sp>
      <p:sp>
        <p:nvSpPr>
          <p:cNvPr id="172" name="Google Shape;172;p34"/>
          <p:cNvSpPr txBox="1">
            <a:spLocks noGrp="1"/>
          </p:cNvSpPr>
          <p:nvPr>
            <p:ph type="body" idx="1"/>
          </p:nvPr>
        </p:nvSpPr>
        <p:spPr>
          <a:xfrm>
            <a:off x="1371600" y="1771203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Draw a representation of the red marble before and after the push.</a:t>
            </a:r>
            <a:endParaRPr dirty="0">
              <a:solidFill>
                <a:schemeClr val="tx2"/>
              </a:solidFill>
            </a:endParaRPr>
          </a:p>
          <a:p>
            <a:pPr marL="228600" lvl="0" indent="-50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>
              <a:solidFill>
                <a:schemeClr val="tx2"/>
              </a:solidFill>
            </a:endParaRPr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Before the push</a:t>
            </a:r>
            <a:endParaRPr dirty="0">
              <a:solidFill>
                <a:schemeClr val="tx2"/>
              </a:solidFill>
            </a:endParaRPr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+mj-lt"/>
              <a:buAutoNum type="arabicPeriod"/>
            </a:pPr>
            <a:endParaRPr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+mj-lt"/>
              <a:buAutoNum type="arabicPeriod"/>
            </a:pPr>
            <a:endParaRPr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50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+mj-lt"/>
              <a:buAutoNum type="arabicPeriod"/>
            </a:pPr>
            <a:endParaRPr dirty="0">
              <a:solidFill>
                <a:schemeClr val="tx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tx2"/>
                </a:solidFill>
                <a:latin typeface="Calibri"/>
                <a:ea typeface="Calibri"/>
                <a:cs typeface="Calibri"/>
                <a:sym typeface="Calibri"/>
              </a:rPr>
              <a:t>After the push</a:t>
            </a:r>
            <a:endParaRPr dirty="0">
              <a:solidFill>
                <a:schemeClr val="tx2"/>
              </a:solidFill>
            </a:endParaRPr>
          </a:p>
        </p:txBody>
      </p:sp>
      <p:cxnSp>
        <p:nvCxnSpPr>
          <p:cNvPr id="173" name="Google Shape;173;p34"/>
          <p:cNvCxnSpPr/>
          <p:nvPr/>
        </p:nvCxnSpPr>
        <p:spPr>
          <a:xfrm rot="10800000" flipH="1">
            <a:off x="1564522" y="3970658"/>
            <a:ext cx="5827317" cy="26427"/>
          </a:xfrm>
          <a:prstGeom prst="straightConnector1">
            <a:avLst/>
          </a:prstGeom>
          <a:noFill/>
          <a:ln w="571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4" name="Google Shape;174;p34"/>
          <p:cNvCxnSpPr/>
          <p:nvPr/>
        </p:nvCxnSpPr>
        <p:spPr>
          <a:xfrm rot="10800000" flipH="1">
            <a:off x="1564521" y="5652797"/>
            <a:ext cx="5827317" cy="26427"/>
          </a:xfrm>
          <a:prstGeom prst="straightConnector1">
            <a:avLst/>
          </a:prstGeom>
          <a:noFill/>
          <a:ln w="571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5" name="Google Shape;175;p34"/>
          <p:cNvSpPr/>
          <p:nvPr/>
        </p:nvSpPr>
        <p:spPr>
          <a:xfrm>
            <a:off x="2117026" y="3241416"/>
            <a:ext cx="713550" cy="739977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6" name="Google Shape;176;p34"/>
          <p:cNvSpPr/>
          <p:nvPr/>
        </p:nvSpPr>
        <p:spPr>
          <a:xfrm>
            <a:off x="5275141" y="4923555"/>
            <a:ext cx="713550" cy="739977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F45F1B-0F28-C38D-8F2A-AD69AD6B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5"/>
          <p:cNvSpPr txBox="1">
            <a:spLocks noGrp="1"/>
          </p:cNvSpPr>
          <p:nvPr>
            <p:ph type="title"/>
          </p:nvPr>
        </p:nvSpPr>
        <p:spPr>
          <a:xfrm>
            <a:off x="1134920" y="51598"/>
            <a:ext cx="725241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000" dirty="0">
                <a:latin typeface="Calibri"/>
                <a:ea typeface="Calibri"/>
                <a:cs typeface="Calibri"/>
                <a:sym typeface="Calibri"/>
              </a:rPr>
              <a:t>Energy bars can represent energy.</a:t>
            </a:r>
            <a:endParaRPr sz="4000" dirty="0"/>
          </a:p>
        </p:txBody>
      </p:sp>
      <p:sp>
        <p:nvSpPr>
          <p:cNvPr id="182" name="Google Shape;182;p35"/>
          <p:cNvSpPr txBox="1">
            <a:spLocks noGrp="1"/>
          </p:cNvSpPr>
          <p:nvPr>
            <p:ph type="body" idx="1"/>
          </p:nvPr>
        </p:nvSpPr>
        <p:spPr>
          <a:xfrm>
            <a:off x="1329070" y="1429678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dirty="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No energy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dirty="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Some energy</a:t>
            </a:r>
            <a:endParaRPr dirty="0"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lang="en-US" dirty="0"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>
              <a:solidFill>
                <a:schemeClr val="accent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dirty="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A lot of energy</a:t>
            </a:r>
            <a:endParaRPr dirty="0">
              <a:solidFill>
                <a:schemeClr val="accent3"/>
              </a:solidFill>
            </a:endParaRPr>
          </a:p>
        </p:txBody>
      </p:sp>
      <p:graphicFrame>
        <p:nvGraphicFramePr>
          <p:cNvPr id="183" name="Google Shape;183;p35"/>
          <p:cNvGraphicFramePr/>
          <p:nvPr/>
        </p:nvGraphicFramePr>
        <p:xfrm>
          <a:off x="3239903" y="1918257"/>
          <a:ext cx="3404700" cy="3708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4" name="Google Shape;184;p35"/>
          <p:cNvGraphicFramePr/>
          <p:nvPr/>
        </p:nvGraphicFramePr>
        <p:xfrm>
          <a:off x="3257832" y="3379503"/>
          <a:ext cx="3404700" cy="3675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5" name="Google Shape;185;p35"/>
          <p:cNvGraphicFramePr/>
          <p:nvPr/>
        </p:nvGraphicFramePr>
        <p:xfrm>
          <a:off x="3284726" y="4903504"/>
          <a:ext cx="3404700" cy="3708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51D9F4B-B897-A1F7-5957-E011C4A57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Investigating Energy Changes in Collisions</a:t>
            </a:r>
            <a:endParaRPr/>
          </a:p>
        </p:txBody>
      </p:sp>
      <p:pic>
        <p:nvPicPr>
          <p:cNvPr id="191" name="Google Shape;191;p36" descr="A picture containing timeli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00400" y="1123838"/>
            <a:ext cx="5572264" cy="42973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315322-B1E4-2CAB-C204-E856E165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Science Ideas We’ve Figured Out</a:t>
            </a: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7456E6C-E01C-4FE6-0C16-196B97A1804D}"/>
              </a:ext>
            </a:extLst>
          </p:cNvPr>
          <p:cNvGrpSpPr/>
          <p:nvPr/>
        </p:nvGrpSpPr>
        <p:grpSpPr>
          <a:xfrm>
            <a:off x="3200400" y="1468126"/>
            <a:ext cx="5486400" cy="3921748"/>
            <a:chOff x="2743201" y="1225649"/>
            <a:chExt cx="5486400" cy="3921748"/>
          </a:xfrm>
        </p:grpSpPr>
        <p:sp>
          <p:nvSpPr>
            <p:cNvPr id="151" name="Google Shape;151;p31"/>
            <p:cNvSpPr/>
            <p:nvPr/>
          </p:nvSpPr>
          <p:spPr>
            <a:xfrm>
              <a:off x="3016675" y="1336053"/>
              <a:ext cx="4755725" cy="33541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Science Ideas We've Figure Out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 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31"/>
            <p:cNvSpPr/>
            <p:nvPr/>
          </p:nvSpPr>
          <p:spPr>
            <a:xfrm>
              <a:off x="2743201" y="1225649"/>
              <a:ext cx="5486400" cy="3921748"/>
            </a:xfrm>
            <a:prstGeom prst="rect">
              <a:avLst/>
            </a:prstGeom>
            <a:noFill/>
            <a:ln w="2857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DB8A57-1383-4C6D-1F31-1C4BB197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82325470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20778</TotalTime>
  <Words>336</Words>
  <Application>Microsoft Office PowerPoint</Application>
  <PresentationFormat>On-screen Show (4:3)</PresentationFormat>
  <Paragraphs>62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Open Sans</vt:lpstr>
      <vt:lpstr>Wingdings 2</vt:lpstr>
      <vt:lpstr>Frame</vt:lpstr>
      <vt:lpstr>Energy: Every Day, Everywhere </vt:lpstr>
      <vt:lpstr>Unit Central Question</vt:lpstr>
      <vt:lpstr>Science Ideas We’ve Figured Out</vt:lpstr>
      <vt:lpstr>Lesson 2: Focus Question</vt:lpstr>
      <vt:lpstr>Marble-Ruler System</vt:lpstr>
      <vt:lpstr>Representing Energy in the System</vt:lpstr>
      <vt:lpstr>Energy bars can represent energy.</vt:lpstr>
      <vt:lpstr>Investigating Energy Changes in Collisions</vt:lpstr>
      <vt:lpstr>Science Ideas We’ve Figured Out</vt:lpstr>
      <vt:lpstr>Analogy Map—Comparing Systems</vt:lpstr>
      <vt:lpstr>Lesson 2: Focus Question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581</cp:revision>
  <dcterms:created xsi:type="dcterms:W3CDTF">2021-09-15T21:06:18Z</dcterms:created>
  <dcterms:modified xsi:type="dcterms:W3CDTF">2024-09-27T19:48:33Z</dcterms:modified>
</cp:coreProperties>
</file>