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16"/>
  </p:notesMasterIdLst>
  <p:sldIdLst>
    <p:sldId id="257" r:id="rId2"/>
    <p:sldId id="271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67" r:id="rId12"/>
    <p:sldId id="274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3CC442-DE53-5730-A6E9-821F8F472A54}" name="Stacey Luce" initials="SL" userId="S::sluce@bscs.org::a19ad6fe-fa41-43b8-8ab0-df1e5af521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5026" autoAdjust="0"/>
  </p:normalViewPr>
  <p:slideViewPr>
    <p:cSldViewPr snapToObjects="1">
      <p:cViewPr varScale="1">
        <p:scale>
          <a:sx n="105" d="100"/>
          <a:sy n="105" d="100"/>
        </p:scale>
        <p:origin x="1794" y="108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BE962-1FB3-6B49-8A55-F3E7302325D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6761-AFE7-9F4D-B59A-2D4BC90C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8451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3857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78EC-2260-46E1-93A2-8CBCAE251F55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14A090-640F-FA4D-B1E1-5DE60F8DE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5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3D3F-42DA-4A03-8805-1717A07D784E}" type="datetime1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EFDC-9428-436B-9D5F-F7232698D498}" type="datetime1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1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E47A-C020-DE60-A9E7-5017913F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8CA9-BBE5-439E-9666-FE88FFEE3C81}" type="datetime1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2CDF0-186F-85D3-4021-B432EDAC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24C346-A28C-C8E4-B39C-8E98C0EA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8942DF-8257-C512-F1F9-41E2E522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971800"/>
            <a:ext cx="3868340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B5BCDA-6E9E-66AA-6037-0B4BE9E9B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48843"/>
            <a:ext cx="3887391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8DB153D-2DC3-4BCA-D213-379FD9BE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971800"/>
            <a:ext cx="3887391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017C6-A274-3584-1B86-A5B69C16F11A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A5EF-8972-08B4-0F90-97A73A6AE259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8C92A13-3809-01EC-3FD2-4802A19F2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B07BD32-C2DD-0295-168C-924B2016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97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D249-4334-4134-9B37-F7C49DB17F67}" type="datetime1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2B863-9A62-9D0D-BF3E-435D37FBE54F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2BD13-F1CD-2655-AD2C-1E9D0EEAA5A0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B93CE-8921-2C09-4AED-6B7964F82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51DF1-A573-65B1-56E7-AAE29EFB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28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search presentio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3702-33E1-4366-870F-3BFE07455A0B}" type="datetime1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E0E83A-50AE-80E5-3345-3435C6C4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A4A7BD-65A9-1C7C-FB92-0218423C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search presention no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ABBF-59CB-49B9-B502-10FEE9B1DCA2}" type="datetime1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78AB91-A682-7F17-FEC5-65EC4BEAF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08BDA23-EDBF-8B42-A4DC-AD22A9D40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0992917-D77A-8B37-F3EF-1700F5D41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A4AD-EE37-485C-98F3-C28C53E5509B}" type="datetime1">
              <a:rPr lang="en-US" smtClean="0"/>
              <a:t>9/27/2024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A710DF-67E4-CDFA-814E-3D81E8543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DA0391-58A8-044B-AED3-EB6EFF71C13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72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/titl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A496-3555-4759-BA08-8EADFE917CF3}" type="datetime1">
              <a:rPr lang="en-US" smtClean="0"/>
              <a:t>9/27/2024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FC0FE-AD08-F1F4-ED14-6BE5A2316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33E0B12-985B-CD63-10A2-B08D28FC827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08AEAE-0465-1085-2826-8C7AEA1F4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E3E8EFE-5761-E017-4FE8-801C91B6F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title page">
  <p:cSld name="BSCS title pag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687938" y="2415098"/>
            <a:ext cx="7770263" cy="44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687938" y="3359595"/>
            <a:ext cx="7757445" cy="20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2"/>
          </p:nvPr>
        </p:nvSpPr>
        <p:spPr>
          <a:xfrm>
            <a:off x="687938" y="2928966"/>
            <a:ext cx="7770263" cy="25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3"/>
          </p:nvPr>
        </p:nvSpPr>
        <p:spPr>
          <a:xfrm>
            <a:off x="687937" y="3672500"/>
            <a:ext cx="3884063" cy="210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0" y="1097308"/>
            <a:ext cx="9144000" cy="54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Transforming Science Education Through Research-Driven Innovation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2"/>
          <p:cNvCxnSpPr/>
          <p:nvPr/>
        </p:nvCxnSpPr>
        <p:spPr>
          <a:xfrm>
            <a:off x="685800" y="1110950"/>
            <a:ext cx="7772401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0244" y="540249"/>
            <a:ext cx="1643511" cy="453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627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1 line title">
  <p:cSld name="Body 1 line 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628650" y="459468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1" name="Google Shape;51;p10"/>
          <p:cNvCxnSpPr/>
          <p:nvPr/>
        </p:nvCxnSpPr>
        <p:spPr>
          <a:xfrm>
            <a:off x="692936" y="945494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628650" y="1287615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6031" y="6281159"/>
            <a:ext cx="1308587" cy="361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16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0D53-A9C4-462B-BA62-8546457EE87D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7ABDEE-C6DF-5F0F-3A22-E03B9155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379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2 line title">
  <p:cSld name="Body 2 line 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620104" y="1689266"/>
            <a:ext cx="7895246" cy="422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628650" y="94874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7" name="Google Shape;57;p11"/>
          <p:cNvCxnSpPr/>
          <p:nvPr/>
        </p:nvCxnSpPr>
        <p:spPr>
          <a:xfrm>
            <a:off x="692936" y="1357852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8" name="Google Shape;5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6031" y="6281159"/>
            <a:ext cx="1308587" cy="361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98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</p:spPr>
        <p:txBody>
          <a:bodyPr anchor="b">
            <a:normAutofit/>
          </a:bodyPr>
          <a:lstStyle>
            <a:lvl1pPr>
              <a:defRPr sz="5400" b="1" spc="-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A531-AD59-47E2-9DE0-BAD1367969C8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9D9FD-B1C9-684E-8973-BF3FDEBB0C48}"/>
              </a:ext>
            </a:extLst>
          </p:cNvPr>
          <p:cNvSpPr/>
          <p:nvPr userDrawn="1"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392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E3DE8-2E1C-4F0A-9D7B-4ED3D39EC322}" type="datetime1">
              <a:rPr lang="en-US" smtClean="0"/>
              <a:t>9/27/2024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41899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AB15-8EA0-4DD2-9BD5-0D12927E8B75}" type="datetime1">
              <a:rPr lang="en-US" smtClean="0"/>
              <a:t>9/27/2024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09775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3CAA-5FD9-4B0D-AFD3-D9C0FB1EE7CC}" type="datetime1">
              <a:rPr lang="en-US" smtClean="0"/>
              <a:t>9/27/2024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4896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FF2F-9A20-4792-8EDC-A3B5C6E0AD67}" type="datetime1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9378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2526-5934-4E45-A4D1-CB5923A3A982}" type="datetime1">
              <a:rPr lang="en-US" smtClean="0"/>
              <a:t>9/27/2024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76312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3E0D-C2BA-4047-BC10-1287252E2854}" type="datetime1">
              <a:rPr lang="en-US" smtClean="0"/>
              <a:t>9/27/2024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67749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0E55C-38FD-49B2-B855-D41DCB6CF4E9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AC2799-2430-A81A-14AB-EE20F49D35FE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98" r:id="rId12"/>
    <p:sldLayoutId id="2147483699" r:id="rId13"/>
    <p:sldLayoutId id="2147483705" r:id="rId14"/>
    <p:sldLayoutId id="2147483706" r:id="rId15"/>
    <p:sldLayoutId id="2147483707" r:id="rId16"/>
    <p:sldLayoutId id="2147483708" r:id="rId17"/>
    <p:sldLayoutId id="2147483721" r:id="rId18"/>
    <p:sldLayoutId id="2147483722" r:id="rId19"/>
    <p:sldLayoutId id="2147483723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dirty="0"/>
              <a:t>Energy: Every Day, Everywhere</a:t>
            </a:r>
            <a:br>
              <a:rPr lang="en-US" dirty="0"/>
            </a:br>
            <a:endParaRPr dirty="0"/>
          </a:p>
        </p:txBody>
      </p:sp>
      <p:sp>
        <p:nvSpPr>
          <p:cNvPr id="136" name="Google Shape;136;p2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Lesson 3: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Predicting and Observing Changes in Energy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Science Ideas We’ve Figured Out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456E6C-E01C-4FE6-0C16-196B97A1804D}"/>
              </a:ext>
            </a:extLst>
          </p:cNvPr>
          <p:cNvGrpSpPr/>
          <p:nvPr/>
        </p:nvGrpSpPr>
        <p:grpSpPr>
          <a:xfrm>
            <a:off x="3200400" y="1468126"/>
            <a:ext cx="5486400" cy="3921748"/>
            <a:chOff x="2743201" y="1225649"/>
            <a:chExt cx="5486400" cy="3921748"/>
          </a:xfrm>
        </p:grpSpPr>
        <p:sp>
          <p:nvSpPr>
            <p:cNvPr id="151" name="Google Shape;151;p31"/>
            <p:cNvSpPr/>
            <p:nvPr/>
          </p:nvSpPr>
          <p:spPr>
            <a:xfrm>
              <a:off x="3016675" y="1336053"/>
              <a:ext cx="4755725" cy="3354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Science Ideas We've Figure Out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 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 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 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 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 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1"/>
            <p:cNvSpPr/>
            <p:nvPr/>
          </p:nvSpPr>
          <p:spPr>
            <a:xfrm>
              <a:off x="2743201" y="1225649"/>
              <a:ext cx="5486400" cy="3921748"/>
            </a:xfrm>
            <a:prstGeom prst="rect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182488-B678-614F-CF16-2E05F4E9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82325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Scientific Explanations: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latin typeface="Calibri"/>
                <a:ea typeface="Calibri"/>
                <a:cs typeface="Calibri"/>
                <a:sym typeface="Calibri"/>
              </a:rPr>
              <a:t>Linking Observations and Science Ideas</a:t>
            </a:r>
            <a:endParaRPr/>
          </a:p>
        </p:txBody>
      </p:sp>
      <p:sp>
        <p:nvSpPr>
          <p:cNvPr id="199" name="Google Shape;199;p39"/>
          <p:cNvSpPr txBox="1">
            <a:spLocks noGrp="1"/>
          </p:cNvSpPr>
          <p:nvPr>
            <p:ph type="body" idx="4294967295"/>
          </p:nvPr>
        </p:nvSpPr>
        <p:spPr>
          <a:xfrm>
            <a:off x="457200" y="1758283"/>
            <a:ext cx="7881937" cy="99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Match the observed change in the system with a science idea.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DF2CDD-F479-CA98-AA2A-FB6E3E4B02FB}"/>
              </a:ext>
            </a:extLst>
          </p:cNvPr>
          <p:cNvGrpSpPr/>
          <p:nvPr/>
        </p:nvGrpSpPr>
        <p:grpSpPr>
          <a:xfrm>
            <a:off x="457200" y="3017025"/>
            <a:ext cx="4181914" cy="3494768"/>
            <a:chOff x="419768" y="2784538"/>
            <a:chExt cx="4181914" cy="3494768"/>
          </a:xfrm>
        </p:grpSpPr>
        <p:pic>
          <p:nvPicPr>
            <p:cNvPr id="201" name="Google Shape;201;p39" descr="Tex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480000">
              <a:off x="612761" y="2784538"/>
              <a:ext cx="2381624" cy="1554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39" descr="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9768" y="4727152"/>
              <a:ext cx="2380996" cy="1552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39" descr="Text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260000">
              <a:off x="2220372" y="3916477"/>
              <a:ext cx="2381310" cy="15511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373A48C-DA0E-642A-D6AC-B7A9C4861250}"/>
              </a:ext>
            </a:extLst>
          </p:cNvPr>
          <p:cNvGrpSpPr/>
          <p:nvPr/>
        </p:nvGrpSpPr>
        <p:grpSpPr>
          <a:xfrm>
            <a:off x="4966074" y="2530632"/>
            <a:ext cx="3754120" cy="3802786"/>
            <a:chOff x="4951664" y="2334959"/>
            <a:chExt cx="3754120" cy="3802786"/>
          </a:xfrm>
        </p:grpSpPr>
        <p:pic>
          <p:nvPicPr>
            <p:cNvPr id="204" name="Google Shape;204;p39" descr="Text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951664" y="2334959"/>
              <a:ext cx="2368413" cy="1550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39" descr="Text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780000">
              <a:off x="6328563" y="3264435"/>
              <a:ext cx="2377221" cy="1558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39" descr="Text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20000">
              <a:off x="5328052" y="4582595"/>
              <a:ext cx="2373133" cy="1555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F1DE0-A9B5-D470-B54E-CA2AFA86D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Lesson 3: Focus Question</a:t>
            </a:r>
            <a:endParaRPr dirty="0"/>
          </a:p>
        </p:txBody>
      </p:sp>
      <p:sp>
        <p:nvSpPr>
          <p:cNvPr id="191" name="Google Shape;191;p36"/>
          <p:cNvSpPr txBox="1">
            <a:spLocks noGrp="1"/>
          </p:cNvSpPr>
          <p:nvPr>
            <p:ph type="subTitle" idx="4294967295"/>
          </p:nvPr>
        </p:nvSpPr>
        <p:spPr>
          <a:xfrm>
            <a:off x="1600200" y="2667000"/>
            <a:ext cx="6172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How can we change the amount of motion (kinetic) energy of an object?</a:t>
            </a:r>
            <a:endParaRPr lang="en-US" sz="3000" dirty="0"/>
          </a:p>
        </p:txBody>
      </p:sp>
      <p:sp>
        <p:nvSpPr>
          <p:cNvPr id="192" name="Google Shape;192;p36"/>
          <p:cNvSpPr/>
          <p:nvPr/>
        </p:nvSpPr>
        <p:spPr>
          <a:xfrm>
            <a:off x="1183342" y="2362200"/>
            <a:ext cx="6777317" cy="1524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27C952-057B-C5BD-D957-23D598E6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54715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Driving Question Board (DQB)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7F64ED-FC71-191B-A30E-04A637AF5483}"/>
              </a:ext>
            </a:extLst>
          </p:cNvPr>
          <p:cNvGrpSpPr/>
          <p:nvPr/>
        </p:nvGrpSpPr>
        <p:grpSpPr>
          <a:xfrm>
            <a:off x="699069" y="1991334"/>
            <a:ext cx="7586617" cy="4592965"/>
            <a:chOff x="151579" y="967810"/>
            <a:chExt cx="8820432" cy="5758125"/>
          </a:xfrm>
        </p:grpSpPr>
        <p:grpSp>
          <p:nvGrpSpPr>
            <p:cNvPr id="219" name="Google Shape;219;p41"/>
            <p:cNvGrpSpPr/>
            <p:nvPr/>
          </p:nvGrpSpPr>
          <p:grpSpPr>
            <a:xfrm>
              <a:off x="219083" y="1081782"/>
              <a:ext cx="1453019" cy="1565754"/>
              <a:chOff x="739036" y="1503123"/>
              <a:chExt cx="1453019" cy="1565754"/>
            </a:xfrm>
          </p:grpSpPr>
          <p:sp>
            <p:nvSpPr>
              <p:cNvPr id="220" name="Google Shape;220;p41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21" name="Google Shape;221;p41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22" name="Google Shape;222;p41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23" name="Google Shape;223;p41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24" name="Google Shape;224;p41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25" name="Google Shape;225;p41"/>
            <p:cNvGrpSpPr/>
            <p:nvPr/>
          </p:nvGrpSpPr>
          <p:grpSpPr>
            <a:xfrm rot="771833">
              <a:off x="1473285" y="1842378"/>
              <a:ext cx="1453019" cy="1565754"/>
              <a:chOff x="739036" y="1503123"/>
              <a:chExt cx="1453019" cy="1565754"/>
            </a:xfrm>
          </p:grpSpPr>
          <p:sp>
            <p:nvSpPr>
              <p:cNvPr id="226" name="Google Shape;226;p41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27" name="Google Shape;227;p41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28" name="Google Shape;228;p41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29" name="Google Shape;229;p41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30" name="Google Shape;230;p41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31" name="Google Shape;231;p41"/>
            <p:cNvGrpSpPr/>
            <p:nvPr/>
          </p:nvGrpSpPr>
          <p:grpSpPr>
            <a:xfrm>
              <a:off x="7518992" y="3022167"/>
              <a:ext cx="1453019" cy="1565754"/>
              <a:chOff x="739036" y="1503123"/>
              <a:chExt cx="1453019" cy="1565754"/>
            </a:xfrm>
          </p:grpSpPr>
          <p:sp>
            <p:nvSpPr>
              <p:cNvPr id="232" name="Google Shape;232;p41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33" name="Google Shape;233;p41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34" name="Google Shape;234;p41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35" name="Google Shape;235;p41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36" name="Google Shape;236;p41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37" name="Google Shape;237;p41"/>
            <p:cNvGrpSpPr/>
            <p:nvPr/>
          </p:nvGrpSpPr>
          <p:grpSpPr>
            <a:xfrm>
              <a:off x="151579" y="4883378"/>
              <a:ext cx="1453019" cy="1565754"/>
              <a:chOff x="739036" y="1503123"/>
              <a:chExt cx="1453019" cy="1565754"/>
            </a:xfrm>
          </p:grpSpPr>
          <p:sp>
            <p:nvSpPr>
              <p:cNvPr id="238" name="Google Shape;238;p41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39" name="Google Shape;239;p41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40" name="Google Shape;240;p41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41" name="Google Shape;241;p41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42" name="Google Shape;242;p41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43" name="Google Shape;243;p41"/>
            <p:cNvGrpSpPr/>
            <p:nvPr/>
          </p:nvGrpSpPr>
          <p:grpSpPr>
            <a:xfrm rot="-722097">
              <a:off x="5180249" y="1502316"/>
              <a:ext cx="1453019" cy="1565754"/>
              <a:chOff x="739036" y="1503123"/>
              <a:chExt cx="1453019" cy="1565754"/>
            </a:xfrm>
          </p:grpSpPr>
          <p:sp>
            <p:nvSpPr>
              <p:cNvPr id="244" name="Google Shape;244;p41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45" name="Google Shape;245;p41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46" name="Google Shape;246;p41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47" name="Google Shape;247;p41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48" name="Google Shape;248;p41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49" name="Google Shape;249;p41"/>
            <p:cNvGrpSpPr/>
            <p:nvPr/>
          </p:nvGrpSpPr>
          <p:grpSpPr>
            <a:xfrm rot="-652280">
              <a:off x="4575994" y="4709697"/>
              <a:ext cx="1453019" cy="1565754"/>
              <a:chOff x="739036" y="1503123"/>
              <a:chExt cx="1453019" cy="1565754"/>
            </a:xfrm>
          </p:grpSpPr>
          <p:sp>
            <p:nvSpPr>
              <p:cNvPr id="250" name="Google Shape;250;p41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51" name="Google Shape;251;p41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52" name="Google Shape;252;p41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53" name="Google Shape;253;p41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54" name="Google Shape;254;p41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55" name="Google Shape;255;p41"/>
            <p:cNvGrpSpPr/>
            <p:nvPr/>
          </p:nvGrpSpPr>
          <p:grpSpPr>
            <a:xfrm rot="893649">
              <a:off x="1278885" y="4009170"/>
              <a:ext cx="1453019" cy="1565754"/>
              <a:chOff x="739036" y="1503123"/>
              <a:chExt cx="1453019" cy="1565754"/>
            </a:xfrm>
          </p:grpSpPr>
          <p:sp>
            <p:nvSpPr>
              <p:cNvPr id="256" name="Google Shape;256;p41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57" name="Google Shape;257;p41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58" name="Google Shape;258;p41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59" name="Google Shape;259;p41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60" name="Google Shape;260;p41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61" name="Google Shape;261;p41"/>
            <p:cNvGrpSpPr/>
            <p:nvPr/>
          </p:nvGrpSpPr>
          <p:grpSpPr>
            <a:xfrm>
              <a:off x="7516722" y="967810"/>
              <a:ext cx="1453019" cy="1565754"/>
              <a:chOff x="739036" y="1503123"/>
              <a:chExt cx="1453019" cy="1565754"/>
            </a:xfrm>
          </p:grpSpPr>
          <p:sp>
            <p:nvSpPr>
              <p:cNvPr id="262" name="Google Shape;262;p41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63" name="Google Shape;263;p41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64" name="Google Shape;264;p41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65" name="Google Shape;265;p41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66" name="Google Shape;266;p41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67" name="Google Shape;267;p41"/>
            <p:cNvGrpSpPr/>
            <p:nvPr/>
          </p:nvGrpSpPr>
          <p:grpSpPr>
            <a:xfrm rot="-652280">
              <a:off x="7195439" y="1926681"/>
              <a:ext cx="1453019" cy="1565754"/>
              <a:chOff x="739036" y="1503123"/>
              <a:chExt cx="1453019" cy="1565754"/>
            </a:xfrm>
          </p:grpSpPr>
          <p:sp>
            <p:nvSpPr>
              <p:cNvPr id="268" name="Google Shape;268;p41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69" name="Google Shape;269;p41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70" name="Google Shape;270;p41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71" name="Google Shape;271;p41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72" name="Google Shape;272;p41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3" name="Google Shape;273;p41"/>
            <p:cNvGrpSpPr/>
            <p:nvPr/>
          </p:nvGrpSpPr>
          <p:grpSpPr>
            <a:xfrm>
              <a:off x="3522602" y="1029168"/>
              <a:ext cx="1453019" cy="1565754"/>
              <a:chOff x="739036" y="1503123"/>
              <a:chExt cx="1453019" cy="1565754"/>
            </a:xfrm>
          </p:grpSpPr>
          <p:sp>
            <p:nvSpPr>
              <p:cNvPr id="274" name="Google Shape;274;p41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75" name="Google Shape;275;p41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76" name="Google Shape;276;p41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77" name="Google Shape;277;p41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78" name="Google Shape;278;p41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9" name="Google Shape;279;p41"/>
            <p:cNvGrpSpPr/>
            <p:nvPr/>
          </p:nvGrpSpPr>
          <p:grpSpPr>
            <a:xfrm>
              <a:off x="5910758" y="4789162"/>
              <a:ext cx="1453019" cy="1565754"/>
              <a:chOff x="739036" y="1503123"/>
              <a:chExt cx="1453019" cy="1565754"/>
            </a:xfrm>
          </p:grpSpPr>
          <p:sp>
            <p:nvSpPr>
              <p:cNvPr id="280" name="Google Shape;280;p41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81" name="Google Shape;281;p41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82" name="Google Shape;282;p41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83" name="Google Shape;283;p41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84" name="Google Shape;284;p41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5" name="Google Shape;285;p41"/>
            <p:cNvGrpSpPr/>
            <p:nvPr/>
          </p:nvGrpSpPr>
          <p:grpSpPr>
            <a:xfrm rot="-684863">
              <a:off x="1743828" y="5160181"/>
              <a:ext cx="1453019" cy="1565754"/>
              <a:chOff x="739036" y="1503123"/>
              <a:chExt cx="1453019" cy="1565754"/>
            </a:xfrm>
          </p:grpSpPr>
          <p:sp>
            <p:nvSpPr>
              <p:cNvPr id="286" name="Google Shape;286;p41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87" name="Google Shape;287;p41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88" name="Google Shape;288;p41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89" name="Google Shape;289;p41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90" name="Google Shape;290;p41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91" name="Google Shape;291;p41"/>
            <p:cNvGrpSpPr/>
            <p:nvPr/>
          </p:nvGrpSpPr>
          <p:grpSpPr>
            <a:xfrm rot="-722097">
              <a:off x="224186" y="2309308"/>
              <a:ext cx="1453019" cy="1565754"/>
              <a:chOff x="739036" y="1503123"/>
              <a:chExt cx="1453019" cy="1565754"/>
            </a:xfrm>
          </p:grpSpPr>
          <p:sp>
            <p:nvSpPr>
              <p:cNvPr id="292" name="Google Shape;292;p41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93" name="Google Shape;293;p41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94" name="Google Shape;294;p41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95" name="Google Shape;295;p41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96" name="Google Shape;296;p41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97" name="Google Shape;297;p41"/>
            <p:cNvGrpSpPr/>
            <p:nvPr/>
          </p:nvGrpSpPr>
          <p:grpSpPr>
            <a:xfrm>
              <a:off x="3672265" y="2057820"/>
              <a:ext cx="1519456" cy="1565754"/>
              <a:chOff x="739036" y="1503123"/>
              <a:chExt cx="1519456" cy="1565754"/>
            </a:xfrm>
          </p:grpSpPr>
          <p:sp>
            <p:nvSpPr>
              <p:cNvPr id="298" name="Google Shape;298;p41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99" name="Google Shape;299;p41"/>
              <p:cNvGrpSpPr/>
              <p:nvPr/>
            </p:nvGrpSpPr>
            <p:grpSpPr>
              <a:xfrm>
                <a:off x="958240" y="1828780"/>
                <a:ext cx="1300252" cy="515113"/>
                <a:chOff x="958240" y="1828780"/>
                <a:chExt cx="1300252" cy="515113"/>
              </a:xfrm>
            </p:grpSpPr>
            <p:sp>
              <p:nvSpPr>
                <p:cNvPr id="300" name="Google Shape;300;p41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301" name="Google Shape;301;p41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302" name="Google Shape;302;p41"/>
                <p:cNvSpPr txBox="1"/>
                <p:nvPr/>
              </p:nvSpPr>
              <p:spPr>
                <a:xfrm>
                  <a:off x="2039288" y="1974561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03" name="Google Shape;303;p41"/>
            <p:cNvGrpSpPr/>
            <p:nvPr/>
          </p:nvGrpSpPr>
          <p:grpSpPr>
            <a:xfrm rot="771833">
              <a:off x="4730410" y="2559184"/>
              <a:ext cx="1453019" cy="1565754"/>
              <a:chOff x="739036" y="1503123"/>
              <a:chExt cx="1453019" cy="1565754"/>
            </a:xfrm>
          </p:grpSpPr>
          <p:sp>
            <p:nvSpPr>
              <p:cNvPr id="304" name="Google Shape;304;p41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305" name="Google Shape;305;p41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306" name="Google Shape;306;p41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307" name="Google Shape;307;p41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308" name="Google Shape;308;p41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309" name="Google Shape;309;p41" descr="A picture containing 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22776" y="1277049"/>
              <a:ext cx="824754" cy="753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41" descr="A picture containing 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98894" y="5490461"/>
              <a:ext cx="824754" cy="753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41" descr="A picture containing 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3058" y="3087919"/>
              <a:ext cx="824754" cy="753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41" descr="A picture containing 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28799" y="2576931"/>
              <a:ext cx="824754" cy="753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41" descr="A picture containing 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2565" y="5571143"/>
              <a:ext cx="824754" cy="753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41" descr="A picture containing 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8258" y="1653567"/>
              <a:ext cx="824754" cy="753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41" descr="A picture containing 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512423" y="3805096"/>
              <a:ext cx="824754" cy="753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41" descr="A picture containing 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88305" y="2711403"/>
              <a:ext cx="824754" cy="753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5E4BED-558F-3B7A-86FD-631C1A2F9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/>
          </a:p>
        </p:txBody>
      </p:sp>
      <p:sp>
        <p:nvSpPr>
          <p:cNvPr id="322" name="Google Shape;322;p42"/>
          <p:cNvSpPr txBox="1">
            <a:spLocks noGrp="1"/>
          </p:cNvSpPr>
          <p:nvPr>
            <p:ph type="body" idx="4294967295"/>
          </p:nvPr>
        </p:nvSpPr>
        <p:spPr>
          <a:xfrm>
            <a:off x="457200" y="2057400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Next class, we will investigate ...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75C3C9-995F-7A2A-2C9D-301BC3C8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Unit Central Question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65D512-E7A0-B690-EA46-71007D791159}"/>
              </a:ext>
            </a:extLst>
          </p:cNvPr>
          <p:cNvSpPr/>
          <p:nvPr/>
        </p:nvSpPr>
        <p:spPr>
          <a:xfrm>
            <a:off x="3200400" y="2057400"/>
            <a:ext cx="5029200" cy="2312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060"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lvl="2" algn="ctr" defTabSz="914400">
              <a:buClr>
                <a:schemeClr val="accent1"/>
              </a:buClr>
              <a:buSzPts val="3060"/>
              <a:buFont typeface="Wingdings 2" pitchFamily="18" charset="2"/>
              <a:buChar char=""/>
            </a:pPr>
            <a:r>
              <a:rPr lang="en-US" sz="2800" b="1" dirty="0">
                <a:ea typeface="+mn-lt"/>
                <a:cs typeface="+mn-lt"/>
              </a:rPr>
              <a:t>How does the energy of an object or system change?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439CD-BA54-E114-A0EC-DADCB6E29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Lesson 3: Focus Question</a:t>
            </a:r>
            <a:endParaRPr dirty="0"/>
          </a:p>
        </p:txBody>
      </p:sp>
      <p:sp>
        <p:nvSpPr>
          <p:cNvPr id="191" name="Google Shape;191;p36"/>
          <p:cNvSpPr txBox="1">
            <a:spLocks noGrp="1"/>
          </p:cNvSpPr>
          <p:nvPr>
            <p:ph type="subTitle" idx="4294967295"/>
          </p:nvPr>
        </p:nvSpPr>
        <p:spPr>
          <a:xfrm>
            <a:off x="1600200" y="2667000"/>
            <a:ext cx="6172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How can we change the amount of motion (kinetic) energy of an object?</a:t>
            </a:r>
            <a:endParaRPr lang="en-US" sz="3000" dirty="0"/>
          </a:p>
        </p:txBody>
      </p:sp>
      <p:sp>
        <p:nvSpPr>
          <p:cNvPr id="192" name="Google Shape;192;p36"/>
          <p:cNvSpPr/>
          <p:nvPr/>
        </p:nvSpPr>
        <p:spPr>
          <a:xfrm>
            <a:off x="1183342" y="2362200"/>
            <a:ext cx="6777317" cy="1524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763BA-DABD-FCB6-52A8-469D7E10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Changing Energy: Car Launcher System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32"/>
          <p:cNvPicPr preferRelativeResize="0"/>
          <p:nvPr/>
        </p:nvPicPr>
        <p:blipFill rotWithShape="1">
          <a:blip r:embed="rId3"/>
          <a:srcRect r="4004"/>
          <a:stretch/>
        </p:blipFill>
        <p:spPr>
          <a:xfrm>
            <a:off x="2320343" y="2205818"/>
            <a:ext cx="4080457" cy="42506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486CB3-D2DE-3C26-554E-D8CA479A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Changing Energy: Marble-Ruler System</a:t>
            </a:r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4294967295"/>
          </p:nvPr>
        </p:nvSpPr>
        <p:spPr>
          <a:xfrm>
            <a:off x="3200400" y="2743200"/>
            <a:ext cx="533318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How could we change the amount of energy in the marble-ruler system?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C464EC-FA09-A16C-A4C5-23394E405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Marble-Ruler System</a:t>
            </a:r>
            <a:endParaRPr/>
          </a:p>
        </p:txBody>
      </p:sp>
      <p:pic>
        <p:nvPicPr>
          <p:cNvPr id="169" name="Google Shape;16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8553" y="2514600"/>
            <a:ext cx="5476647" cy="27100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17A2B1-2D60-AB2C-2A2B-2E4352CE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Predicting Changes in Energy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35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3475" y="2057399"/>
            <a:ext cx="5991725" cy="42661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6758ED-55CE-CA29-57FE-7FA954424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Test Your Predictions</a:t>
            </a:r>
            <a:endParaRPr/>
          </a:p>
        </p:txBody>
      </p:sp>
      <p:pic>
        <p:nvPicPr>
          <p:cNvPr id="181" name="Google Shape;181;p36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1" y="1859134"/>
            <a:ext cx="7315200" cy="446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8EDBB9-C29D-4630-0E62-930AE2E0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Representing Energy with Energy Bars</a:t>
            </a:r>
            <a:endParaRPr/>
          </a:p>
        </p:txBody>
      </p:sp>
      <p:pic>
        <p:nvPicPr>
          <p:cNvPr id="187" name="Google Shape;187;p37" descr="Timeli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885295"/>
            <a:ext cx="5053262" cy="49282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8A9E50-13F9-3F7D-A9F5-ADC6A1A3C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20779</TotalTime>
  <Words>371</Words>
  <Application>Microsoft Office PowerPoint</Application>
  <PresentationFormat>On-screen Show (4:3)</PresentationFormat>
  <Paragraphs>57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Open Sans</vt:lpstr>
      <vt:lpstr>Wingdings 2</vt:lpstr>
      <vt:lpstr>Frame</vt:lpstr>
      <vt:lpstr>Energy: Every Day, Everywhere </vt:lpstr>
      <vt:lpstr>Unit Central Question</vt:lpstr>
      <vt:lpstr>Lesson 3: Focus Question</vt:lpstr>
      <vt:lpstr>Changing Energy: Car Launcher System</vt:lpstr>
      <vt:lpstr>Changing Energy: Marble-Ruler System</vt:lpstr>
      <vt:lpstr>Marble-Ruler System</vt:lpstr>
      <vt:lpstr>Predicting Changes in Energy</vt:lpstr>
      <vt:lpstr>Test Your Predictions</vt:lpstr>
      <vt:lpstr>Representing Energy with Energy Bars</vt:lpstr>
      <vt:lpstr>Science Ideas We’ve Figured Out</vt:lpstr>
      <vt:lpstr>Scientific Explanations: Linking Observations and Science Ideas</vt:lpstr>
      <vt:lpstr>Lesson 3: Focus Question</vt:lpstr>
      <vt:lpstr>Driving Question Board (DQB)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education needs to move beyond Mendel to combat white supremacy</dc:title>
  <dc:creator>Brian Donovan</dc:creator>
  <cp:lastModifiedBy>Ashley Whitaker</cp:lastModifiedBy>
  <cp:revision>579</cp:revision>
  <dcterms:created xsi:type="dcterms:W3CDTF">2021-09-15T21:06:18Z</dcterms:created>
  <dcterms:modified xsi:type="dcterms:W3CDTF">2024-09-27T20:00:19Z</dcterms:modified>
</cp:coreProperties>
</file>