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9" r:id="rId1"/>
  </p:sldMasterIdLst>
  <p:notesMasterIdLst>
    <p:notesMasterId r:id="rId16"/>
  </p:notesMasterIdLst>
  <p:sldIdLst>
    <p:sldId id="257" r:id="rId2"/>
    <p:sldId id="258" r:id="rId3"/>
    <p:sldId id="271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8" name="Google Shape;21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4" name="Google Shape;22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2" name="Google Shape;1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3" name="Google Shape;18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1278-9F0B-4B0D-962E-53FDC861BD91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15B5C-57A1-4707-B2DC-23AF9A4ED79B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36F0-D706-4711-9119-6DDBE4D4409A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DA3B-FD20-4FFF-A2AF-1D50CCC38D5C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5DC9-730B-407F-BF39-2AABA098FEF5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3FF-A1FC-4679-9914-B0B4B04AAFC3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0D68-8A27-4081-918A-234046008E6F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EB9E-5A67-46A0-BE15-FE828D22CCE8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50D6-F88D-4B2F-9BAA-2C50FE61442B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BSCS title page">
  <p:cSld name="4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3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9854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ody 2 line title">
  <p:cSld name="1_Body 2 line tit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620104" y="1689266"/>
            <a:ext cx="7895246" cy="422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628650" y="948740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06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B142-8CF4-45DF-B2B0-E9A14FE65376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1 line title">
  <p:cSld name="Body 1 line 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28650" y="459468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54" name="Google Shape;54;p11"/>
          <p:cNvCxnSpPr/>
          <p:nvPr/>
        </p:nvCxnSpPr>
        <p:spPr>
          <a:xfrm>
            <a:off x="692936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56" name="Google Shape;5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9579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1_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469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A75E86-68CE-4ACE-A87D-04F320237CD2}" type="datetime1">
              <a:rPr lang="en-US" smtClean="0"/>
              <a:t>9/27/2024</a:t>
            </a:fld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© 2024 BSCS Science Learning. This work is licensed under CC BY-NC-SA 4.0. 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01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900-50BA-4DD5-BBCD-191D31F30BF9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5ADB-07A5-41B0-8183-A7972A878322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9CAB-AF2A-4202-AEC6-BC163F6C57F4}" type="datetime1">
              <a:rPr lang="en-US" smtClean="0"/>
              <a:t>9/27/2024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8DF62-3FEB-4DA1-BF76-BB8C330D7A70}" type="datetime1">
              <a:rPr lang="en-US" smtClean="0"/>
              <a:t>9/27/2024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F3D4-BFB0-4BE4-BF72-E8F092465B69}" type="datetime1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1CA9-FFEF-4BA9-946D-2416EB73D43D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29A3-83DE-4407-B610-3E32C7910F89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07A879-1C9C-4039-9D7D-D6EC7B39DA0F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4" r:id="rId2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dirty="0"/>
              <a:t>Energy: Every Day, Everywhere</a:t>
            </a:r>
            <a:br>
              <a:rPr lang="en-US" dirty="0"/>
            </a:br>
            <a:endParaRPr dirty="0"/>
          </a:p>
        </p:txBody>
      </p:sp>
      <p:sp>
        <p:nvSpPr>
          <p:cNvPr id="135" name="Google Shape;135;p2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Lesson 4: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Keeping Track of Energy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br>
              <a:rPr lang="en-US" sz="3600"/>
            </a:br>
            <a:r>
              <a:rPr lang="en-US" sz="3600"/>
              <a:t>How do we know if something has energy?</a:t>
            </a:r>
            <a:br>
              <a:rPr lang="en-US" sz="3600"/>
            </a:br>
            <a:endParaRPr sz="3600"/>
          </a:p>
        </p:txBody>
      </p:sp>
      <p:sp>
        <p:nvSpPr>
          <p:cNvPr id="202" name="Google Shape;202;p37"/>
          <p:cNvSpPr txBox="1">
            <a:spLocks noGrp="1"/>
          </p:cNvSpPr>
          <p:nvPr>
            <p:ph type="body" idx="4294967295"/>
          </p:nvPr>
        </p:nvSpPr>
        <p:spPr>
          <a:xfrm>
            <a:off x="494876" y="1854728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245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i="1"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720"/>
              </a:spcBef>
              <a:buClr>
                <a:srgbClr val="000000"/>
              </a:buClr>
              <a:buSzPts val="3060"/>
            </a:pPr>
            <a:r>
              <a:rPr lang="en-US" i="1" dirty="0">
                <a:latin typeface="Calibri"/>
                <a:ea typeface="Calibri"/>
                <a:cs typeface="Calibri"/>
                <a:sym typeface="Calibri"/>
              </a:rPr>
              <a:t>I know that something has energy because it ...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651510" indent="-457200">
              <a:spcBef>
                <a:spcPts val="720"/>
              </a:spcBef>
              <a:buClr>
                <a:srgbClr val="000000"/>
              </a:buClr>
              <a:buSzPts val="3060"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720"/>
              </a:spcBef>
              <a:buClr>
                <a:srgbClr val="000000"/>
              </a:buClr>
              <a:buSzPts val="306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 your sentences with the class.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811212" lvl="1" indent="-34290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72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You may demonstrate your ideas using the objects you explored.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F0233C-A45F-BBD7-F1B2-59A9D2E9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</a:t>
            </a:r>
            <a:endParaRPr/>
          </a:p>
        </p:txBody>
      </p:sp>
      <p:sp>
        <p:nvSpPr>
          <p:cNvPr id="209" name="Google Shape;209;p38"/>
          <p:cNvSpPr txBox="1">
            <a:spLocks noGrp="1"/>
          </p:cNvSpPr>
          <p:nvPr>
            <p:ph type="body" idx="4294967295"/>
          </p:nvPr>
        </p:nvSpPr>
        <p:spPr>
          <a:xfrm>
            <a:off x="2711302" y="1143000"/>
            <a:ext cx="5893094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Draw a system diagram for the object you have been assigned.</a:t>
            </a:r>
            <a:endParaRPr dirty="0"/>
          </a:p>
          <a:p>
            <a:pPr>
              <a:spcBef>
                <a:spcPts val="600"/>
              </a:spcBef>
              <a:buClr>
                <a:srgbClr val="000000"/>
              </a:buClr>
              <a:buSzPts val="2800"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Remember to include the System Diagram Key Components:</a:t>
            </a:r>
            <a:endParaRPr dirty="0"/>
          </a:p>
          <a:p>
            <a:pPr marL="912812" indent="-342900">
              <a:spcBef>
                <a:spcPts val="600"/>
              </a:spcBef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The parts of the system</a:t>
            </a:r>
            <a:endParaRPr dirty="0"/>
          </a:p>
          <a:p>
            <a:pPr marL="912812" indent="-342900">
              <a:spcBef>
                <a:spcPts val="600"/>
              </a:spcBef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Observable changes taking place</a:t>
            </a:r>
            <a:endParaRPr dirty="0"/>
          </a:p>
          <a:p>
            <a:pPr marL="912812" indent="-342900">
              <a:spcBef>
                <a:spcPts val="600"/>
              </a:spcBef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Where in the system are energy changes occurring?</a:t>
            </a:r>
            <a:endParaRPr dirty="0"/>
          </a:p>
          <a:p>
            <a:pPr marL="912812" indent="-342900">
              <a:spcBef>
                <a:spcPts val="600"/>
              </a:spcBef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Where does the energy come from? </a:t>
            </a:r>
            <a:endParaRPr dirty="0"/>
          </a:p>
          <a:p>
            <a:pPr marL="912812" indent="-342900">
              <a:spcBef>
                <a:spcPts val="600"/>
              </a:spcBef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Where does the energy go?</a:t>
            </a:r>
            <a:endParaRPr dirty="0"/>
          </a:p>
          <a:p>
            <a:pPr marL="495300" indent="-342900">
              <a:spcBef>
                <a:spcPts val="600"/>
              </a:spcBef>
              <a:buClr>
                <a:srgbClr val="000000"/>
              </a:buClr>
              <a:buSzPts val="2400"/>
            </a:pP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495300" indent="-342900">
              <a:spcBef>
                <a:spcPts val="600"/>
              </a:spcBef>
              <a:buClr>
                <a:srgbClr val="000000"/>
              </a:buClr>
              <a:buSzPts val="2400"/>
            </a:pP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1CB0FC-68B0-9D73-D89D-F868F85A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Diagram: Feedback</a:t>
            </a:r>
            <a:endParaRPr/>
          </a:p>
        </p:txBody>
      </p:sp>
      <p:sp>
        <p:nvSpPr>
          <p:cNvPr id="215" name="Google Shape;215;p39"/>
          <p:cNvSpPr txBox="1">
            <a:spLocks noGrp="1"/>
          </p:cNvSpPr>
          <p:nvPr>
            <p:ph type="body" idx="4294967295"/>
          </p:nvPr>
        </p:nvSpPr>
        <p:spPr>
          <a:xfrm>
            <a:off x="457200" y="2057400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Use sticky notes to give feedback to the other group with which you traded system diagrams.</a:t>
            </a:r>
            <a:endParaRPr dirty="0"/>
          </a:p>
          <a:p>
            <a:pPr>
              <a:spcBef>
                <a:spcPts val="600"/>
              </a:spcBef>
              <a:buClr>
                <a:srgbClr val="000000"/>
              </a:buClr>
              <a:buSzPts val="2800"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Does the system diagram identify the key components?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The parts of the system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Observable changes taking place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Where in the system are energy changes occurring?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Where does the energy come from? 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Where does the energy go?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5EB5CD-FBC7-CF0E-E093-D58BE6BE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Diagram: Revisions</a:t>
            </a:r>
            <a:endParaRPr/>
          </a:p>
        </p:txBody>
      </p:sp>
      <p:sp>
        <p:nvSpPr>
          <p:cNvPr id="221" name="Google Shape;221;p40"/>
          <p:cNvSpPr txBox="1">
            <a:spLocks noGrp="1"/>
          </p:cNvSpPr>
          <p:nvPr>
            <p:ph type="body" idx="4294967295"/>
          </p:nvPr>
        </p:nvSpPr>
        <p:spPr>
          <a:xfrm>
            <a:off x="2743200" y="1287463"/>
            <a:ext cx="59436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Use the feedback you received from the other group to revise your energy system diagram.</a:t>
            </a:r>
            <a:endParaRPr dirty="0"/>
          </a:p>
          <a:p>
            <a:pPr marL="687387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 b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ort and group the sticky notes.</a:t>
            </a:r>
            <a:endParaRPr dirty="0"/>
          </a:p>
          <a:p>
            <a:pPr marL="687387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b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Discuss as a group if you will accept or reject each piece of feedback.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2400" b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7387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b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ake your revisions by using a single line through changes and using a different color for added information.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525CD9-F23F-3F7E-877B-560FEE05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Lesson Summary: Key Science Ideas</a:t>
            </a:r>
            <a:endParaRPr/>
          </a:p>
        </p:txBody>
      </p:sp>
      <p:sp>
        <p:nvSpPr>
          <p:cNvPr id="227" name="Google Shape;227;p41"/>
          <p:cNvSpPr txBox="1">
            <a:spLocks noGrp="1"/>
          </p:cNvSpPr>
          <p:nvPr>
            <p:ph type="body" idx="4294967295"/>
          </p:nvPr>
        </p:nvSpPr>
        <p:spPr>
          <a:xfrm>
            <a:off x="377918" y="2013992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Write in your notebook all the ways we know that something has energy and how the energy of an object has changed. </a:t>
            </a:r>
            <a:endParaRPr dirty="0"/>
          </a:p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Do any of these new ideas connect to our car launcher system?</a:t>
            </a:r>
            <a:endParaRPr dirty="0"/>
          </a:p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95C966-8A88-5E27-95E4-85AB13CF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0659" y="484890"/>
            <a:ext cx="8633011" cy="5717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000" dirty="0"/>
              <a:t>Lesson 4: </a:t>
            </a:r>
            <a:r>
              <a:rPr lang="en-US" sz="4000" dirty="0">
                <a:latin typeface="Calibri"/>
                <a:ea typeface="Calibri"/>
                <a:cs typeface="Calibri"/>
                <a:sym typeface="Calibri"/>
              </a:rPr>
              <a:t>Focus Question</a:t>
            </a:r>
            <a:endParaRPr sz="4000" dirty="0"/>
          </a:p>
        </p:txBody>
      </p:sp>
      <p:sp>
        <p:nvSpPr>
          <p:cNvPr id="151" name="Google Shape;151;p30"/>
          <p:cNvSpPr txBox="1">
            <a:spLocks noGrp="1"/>
          </p:cNvSpPr>
          <p:nvPr>
            <p:ph type="subTitle" idx="4294967295"/>
          </p:nvPr>
        </p:nvSpPr>
        <p:spPr>
          <a:xfrm>
            <a:off x="1371600" y="2362200"/>
            <a:ext cx="64008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How do we detect and represent energy changes in a system?</a:t>
            </a:r>
            <a:endParaRPr lang="en-US" sz="3600" dirty="0"/>
          </a:p>
        </p:txBody>
      </p:sp>
      <p:sp>
        <p:nvSpPr>
          <p:cNvPr id="2" name="Google Shape;192;p36">
            <a:extLst>
              <a:ext uri="{FF2B5EF4-FFF2-40B4-BE49-F238E27FC236}">
                <a16:creationId xmlns:a16="http://schemas.microsoft.com/office/drawing/2014/main" id="{99170888-AAC3-B117-AE2A-A2E157E15B83}"/>
              </a:ext>
            </a:extLst>
          </p:cNvPr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0CED93-62A9-76B5-44BA-2EFA84CDE7CD}"/>
              </a:ext>
            </a:extLst>
          </p:cNvPr>
          <p:cNvSpPr txBox="1"/>
          <p:nvPr/>
        </p:nvSpPr>
        <p:spPr>
          <a:xfrm>
            <a:off x="914400" y="4343400"/>
            <a:ext cx="7772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r>
              <a:rPr lang="en-US" sz="3000" i="1" dirty="0">
                <a:latin typeface="Calibri"/>
                <a:ea typeface="Calibri"/>
                <a:cs typeface="Calibri"/>
                <a:sym typeface="Calibri"/>
              </a:rPr>
              <a:t>I know that the energy of an object or system has changed ...</a:t>
            </a:r>
            <a:endParaRPr lang="en-US" sz="3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E05CA-1C60-AAF6-09EE-0CCC4D62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</a:t>
            </a:r>
            <a:endParaRPr/>
          </a:p>
        </p:txBody>
      </p:sp>
      <p:sp>
        <p:nvSpPr>
          <p:cNvPr id="158" name="Google Shape;158;p31"/>
          <p:cNvSpPr txBox="1">
            <a:spLocks noGrp="1"/>
          </p:cNvSpPr>
          <p:nvPr>
            <p:ph type="body" idx="4294967295"/>
          </p:nvPr>
        </p:nvSpPr>
        <p:spPr>
          <a:xfrm>
            <a:off x="2743200" y="1319462"/>
            <a:ext cx="5943600" cy="4520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Can anyone name a system that we have investigated in this unit?</a:t>
            </a:r>
            <a:endParaRPr dirty="0"/>
          </a:p>
          <a:p>
            <a:pPr marL="635000" indent="-457200">
              <a:spcBef>
                <a:spcPts val="600"/>
              </a:spcBef>
              <a:buClr>
                <a:srgbClr val="000000"/>
              </a:buClr>
              <a:buSzPts val="2800"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What do you think is meant by a “system”?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31"/>
          <p:cNvSpPr txBox="1"/>
          <p:nvPr/>
        </p:nvSpPr>
        <p:spPr>
          <a:xfrm>
            <a:off x="768869" y="1057852"/>
            <a:ext cx="71750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B3F525-8795-41F9-C26D-08C241B23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 </a:t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2"/>
          <p:cNvSpPr txBox="1">
            <a:spLocks noGrp="1"/>
          </p:cNvSpPr>
          <p:nvPr>
            <p:ph type="body" idx="4294967295"/>
          </p:nvPr>
        </p:nvSpPr>
        <p:spPr>
          <a:xfrm>
            <a:off x="495300" y="2057400"/>
            <a:ext cx="8191500" cy="3938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3500" dirty="0"/>
              <a:t>System diagram key components</a:t>
            </a:r>
            <a:endParaRPr sz="35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The parts of the system</a:t>
            </a:r>
            <a:endParaRPr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Observable changes taking place</a:t>
            </a:r>
            <a:endParaRPr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/>
              <a:t>Where in the system are energy changes occurring?</a:t>
            </a:r>
            <a:endParaRPr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/>
              <a:t>Where does the energy come from? </a:t>
            </a:r>
            <a:endParaRPr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ts val="2800"/>
            </a:pPr>
            <a:r>
              <a:rPr lang="en-US" dirty="0"/>
              <a:t>Where does the energy go?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rgbClr val="000000"/>
              </a:buClr>
              <a:buSzPts val="2040"/>
              <a:buNone/>
            </a:pP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42D10E-4213-CE54-8554-6E06BB5F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</a:t>
            </a:r>
            <a:endParaRPr/>
          </a:p>
        </p:txBody>
      </p:sp>
      <p:sp>
        <p:nvSpPr>
          <p:cNvPr id="172" name="Google Shape;172;p33"/>
          <p:cNvSpPr txBox="1">
            <a:spLocks noGrp="1"/>
          </p:cNvSpPr>
          <p:nvPr>
            <p:ph type="body" idx="4294967295"/>
          </p:nvPr>
        </p:nvSpPr>
        <p:spPr>
          <a:xfrm>
            <a:off x="0" y="1287463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/>
          </a:p>
        </p:txBody>
      </p:sp>
      <p:sp>
        <p:nvSpPr>
          <p:cNvPr id="173" name="Google Shape;173;p33"/>
          <p:cNvSpPr txBox="1"/>
          <p:nvPr/>
        </p:nvSpPr>
        <p:spPr>
          <a:xfrm>
            <a:off x="3200400" y="1401456"/>
            <a:ext cx="5828488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Identify the parts of the marble-ramp system or other system we have investigated in this unit.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Think about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80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where in the system you observed changes occurring.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80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where energy changes are happening.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11E4D3-E854-0A98-941B-39F17769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85800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br>
              <a:rPr lang="en-US" sz="3600" dirty="0"/>
            </a:br>
            <a:r>
              <a:rPr lang="en-US" dirty="0"/>
              <a:t>Investigation: </a:t>
            </a:r>
            <a:br>
              <a:rPr lang="en-US" dirty="0"/>
            </a:br>
            <a:r>
              <a:rPr lang="en-US" dirty="0"/>
              <a:t>How do we know if something has energy?</a:t>
            </a:r>
            <a:br>
              <a:rPr lang="en-US" sz="3600" dirty="0"/>
            </a:br>
            <a:endParaRPr sz="3600" dirty="0"/>
          </a:p>
        </p:txBody>
      </p:sp>
      <p:sp>
        <p:nvSpPr>
          <p:cNvPr id="178" name="Google Shape;178;p34"/>
          <p:cNvSpPr txBox="1">
            <a:spLocks noGrp="1"/>
          </p:cNvSpPr>
          <p:nvPr>
            <p:ph type="body" idx="4294967295"/>
          </p:nvPr>
        </p:nvSpPr>
        <p:spPr>
          <a:xfrm>
            <a:off x="685800" y="2057400"/>
            <a:ext cx="6400800" cy="354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306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How do we know if an object has energy?</a:t>
            </a:r>
            <a:endParaRPr dirty="0"/>
          </a:p>
          <a:p>
            <a:pPr>
              <a:spcBef>
                <a:spcPts val="720"/>
              </a:spcBef>
              <a:buClr>
                <a:srgbClr val="000000"/>
              </a:buClr>
              <a:buSzPts val="3060"/>
            </a:pPr>
            <a:endParaRPr dirty="0"/>
          </a:p>
          <a:p>
            <a:pPr>
              <a:spcBef>
                <a:spcPts val="720"/>
              </a:spcBef>
              <a:buClr>
                <a:srgbClr val="000000"/>
              </a:buClr>
              <a:buSzPts val="3060"/>
            </a:pPr>
            <a:r>
              <a:rPr lang="en-US" dirty="0"/>
              <a:t>What is your evidence? </a:t>
            </a:r>
            <a:endParaRPr dirty="0"/>
          </a:p>
          <a:p>
            <a:pPr marL="176213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380"/>
              <a:buNone/>
            </a:pPr>
            <a:br>
              <a:rPr lang="en-US" sz="3600" dirty="0"/>
            </a:br>
            <a:endParaRPr sz="3600" dirty="0"/>
          </a:p>
          <a:p>
            <a:pPr marL="182563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sz="3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A66481-5EE7-219E-656E-569999D5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Investigation: How do we know if something has energy?</a:t>
            </a:r>
            <a:endParaRPr/>
          </a:p>
        </p:txBody>
      </p:sp>
      <p:sp>
        <p:nvSpPr>
          <p:cNvPr id="185" name="Google Shape;185;p35"/>
          <p:cNvSpPr txBox="1">
            <a:spLocks noGrp="1"/>
          </p:cNvSpPr>
          <p:nvPr>
            <p:ph type="body" idx="4294967295"/>
          </p:nvPr>
        </p:nvSpPr>
        <p:spPr>
          <a:xfrm>
            <a:off x="624681" y="2105202"/>
            <a:ext cx="7894638" cy="422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3060"/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Investigate these objects for energy.</a:t>
            </a:r>
            <a:endParaRPr dirty="0">
              <a:solidFill>
                <a:srgbClr val="000000"/>
              </a:solidFill>
              <a:latin typeface="Calibri"/>
              <a:cs typeface="Calibri"/>
              <a:sym typeface="Calibri"/>
            </a:endParaRPr>
          </a:p>
          <a:p>
            <a:pPr marL="732155" lvl="1" indent="-45720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You will use a data table to record your observations and evidence.</a:t>
            </a:r>
            <a:endParaRPr sz="2800" dirty="0">
              <a:solidFill>
                <a:srgbClr val="000000"/>
              </a:solidFill>
              <a:latin typeface="Calibri"/>
              <a:cs typeface="Calibri"/>
              <a:sym typeface="Calibri"/>
            </a:endParaRPr>
          </a:p>
          <a:p>
            <a:pPr marL="732155" lvl="1" indent="-45720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Draw this data table in your science notebook. We will complete the first row together.</a:t>
            </a:r>
            <a:endParaRPr sz="2800" dirty="0">
              <a:solidFill>
                <a:srgbClr val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3331C4-E207-FD2F-F8F5-03412B7F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" name="Google Shape;193;p36"/>
          <p:cNvGraphicFramePr/>
          <p:nvPr>
            <p:extLst>
              <p:ext uri="{D42A27DB-BD31-4B8C-83A1-F6EECF244321}">
                <p14:modId xmlns:p14="http://schemas.microsoft.com/office/powerpoint/2010/main" val="2253581268"/>
              </p:ext>
            </p:extLst>
          </p:nvPr>
        </p:nvGraphicFramePr>
        <p:xfrm>
          <a:off x="685800" y="712790"/>
          <a:ext cx="7772400" cy="4368969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89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Object</a:t>
                      </a:r>
                      <a:endParaRPr sz="3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of energy</a:t>
                      </a:r>
                      <a:endParaRPr sz="3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 u="none" strike="noStrike" cap="none"/>
                        <a:t>Marble rolling down the ramp</a:t>
                      </a:r>
                      <a:endParaRPr sz="2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4" name="Google Shape;194;p36"/>
          <p:cNvSpPr txBox="1">
            <a:spLocks noGrp="1"/>
          </p:cNvSpPr>
          <p:nvPr>
            <p:ph type="title" idx="4294967295"/>
          </p:nvPr>
        </p:nvSpPr>
        <p:spPr>
          <a:xfrm>
            <a:off x="4625163" y="1600200"/>
            <a:ext cx="3418367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2400" b="0" dirty="0">
                <a:solidFill>
                  <a:schemeClr val="dk1"/>
                </a:solidFill>
              </a:rPr>
              <a:t>The marble is moving</a:t>
            </a:r>
            <a:endParaRPr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1F4C9E-DA0C-0834-D90F-E7291647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20780</TotalTime>
  <Words>676</Words>
  <Application>Microsoft Office PowerPoint</Application>
  <PresentationFormat>On-screen Show (4:3)</PresentationFormat>
  <Paragraphs>85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Open Sans</vt:lpstr>
      <vt:lpstr>Wingdings 2</vt:lpstr>
      <vt:lpstr>Frame</vt:lpstr>
      <vt:lpstr>Energy: Every Day, Everywhere </vt:lpstr>
      <vt:lpstr>PowerPoint Presentation</vt:lpstr>
      <vt:lpstr>Lesson 4: Focus Question</vt:lpstr>
      <vt:lpstr>Energy System Diagram</vt:lpstr>
      <vt:lpstr>Energy System Diagram </vt:lpstr>
      <vt:lpstr>Energy System Diagram</vt:lpstr>
      <vt:lpstr> Investigation:  How do we know if something has energy? </vt:lpstr>
      <vt:lpstr>Investigation: How do we know if something has energy?</vt:lpstr>
      <vt:lpstr>The marble is moving</vt:lpstr>
      <vt:lpstr> How do we know if something has energy? </vt:lpstr>
      <vt:lpstr>Energy System Diagram</vt:lpstr>
      <vt:lpstr>Energy System Diagram: Feedback</vt:lpstr>
      <vt:lpstr>Energy System Diagram: Revisions</vt:lpstr>
      <vt:lpstr>Lesson Summary: Key Science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580</cp:revision>
  <dcterms:created xsi:type="dcterms:W3CDTF">2021-09-15T21:06:18Z</dcterms:created>
  <dcterms:modified xsi:type="dcterms:W3CDTF">2024-09-27T20:14:10Z</dcterms:modified>
</cp:coreProperties>
</file>