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5"/>
  </p:notesMasterIdLst>
  <p:sldIdLst>
    <p:sldId id="326" r:id="rId2"/>
    <p:sldId id="732" r:id="rId3"/>
    <p:sldId id="311" r:id="rId4"/>
    <p:sldId id="733" r:id="rId5"/>
    <p:sldId id="312" r:id="rId6"/>
    <p:sldId id="272" r:id="rId7"/>
    <p:sldId id="313" r:id="rId8"/>
    <p:sldId id="274" r:id="rId9"/>
    <p:sldId id="314" r:id="rId10"/>
    <p:sldId id="315" r:id="rId11"/>
    <p:sldId id="324" r:id="rId12"/>
    <p:sldId id="317" r:id="rId13"/>
    <p:sldId id="275" r:id="rId14"/>
    <p:sldId id="306" r:id="rId15"/>
    <p:sldId id="276" r:id="rId16"/>
    <p:sldId id="319" r:id="rId17"/>
    <p:sldId id="323" r:id="rId18"/>
    <p:sldId id="321" r:id="rId19"/>
    <p:sldId id="318" r:id="rId20"/>
    <p:sldId id="325" r:id="rId21"/>
    <p:sldId id="284" r:id="rId22"/>
    <p:sldId id="322" r:id="rId23"/>
    <p:sldId id="73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4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375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57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03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054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607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153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785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794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8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41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45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177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05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15F-F077-4C19-9242-C9A22EAA521A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9463-405D-4C2F-AA2B-1EE4956D3BF4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B5EF-EB15-4CBD-A585-78C228A88190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0F30-EDCE-45A9-B314-9B136D810DF9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CED7-C37C-481C-89E6-2B785A51757E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391B-AB46-4DED-B979-32E0ECD5227F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918-00E3-4797-8754-D554FC051060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B177-3E68-4F56-AE1D-A337DB46FF22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6645-84B7-4CFF-AEF4-6B8FF37F6561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Body ">
  <p:cSld name="01 Body 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 txBox="1">
            <a:spLocks noGrp="1"/>
          </p:cNvSpPr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5" name="Google Shape;65;p52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52"/>
          <p:cNvSpPr txBox="1">
            <a:spLocks noGrp="1"/>
          </p:cNvSpPr>
          <p:nvPr>
            <p:ph type="body" idx="1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79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Body">
  <p:cSld name="03 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body" idx="1"/>
          </p:nvPr>
        </p:nvSpPr>
        <p:spPr>
          <a:xfrm>
            <a:off x="62865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body" idx="2"/>
          </p:nvPr>
        </p:nvSpPr>
        <p:spPr>
          <a:xfrm>
            <a:off x="464820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80" name="Google Shape;80;p70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1340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89FF-8BA5-4F4A-8605-BDA57CB113D7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7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6" name="Google Shape;116;p57"/>
          <p:cNvCxnSpPr/>
          <p:nvPr/>
        </p:nvCxnSpPr>
        <p:spPr>
          <a:xfrm>
            <a:off x="692936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57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18" name="Google Shape;11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12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02A6-6629-4410-BB52-78C1950D6736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E78-8E2F-4D76-9FBC-6345080A802F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520F-E27D-43B6-89EA-9804F4644BB8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A90D-FD98-47B7-8C62-CC492A9494E9}" type="datetime1">
              <a:rPr lang="en-US" smtClean="0"/>
              <a:t>3/26/2025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DA84-A126-4BA3-8D17-E6482CD5813E}" type="datetime1">
              <a:rPr lang="en-US" smtClean="0"/>
              <a:t>3/26/2025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664B-361A-459B-965E-47E00DF78587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C1B1-C754-443F-9AA0-731377C83CAC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D7CA-7B45-4BE8-BB2B-F47EBEF97984}" type="datetime1">
              <a:rPr lang="en-US" smtClean="0"/>
              <a:t>3/26/2025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B9D08-3E5D-4DC1-8C09-2A5CF800ECB3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4" r:id="rId20"/>
    <p:sldLayoutId id="2147483725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</p:spPr>
        <p:txBody>
          <a:bodyPr>
            <a:normAutofit/>
          </a:bodyPr>
          <a:lstStyle/>
          <a:p>
            <a:r>
              <a:rPr lang="en-US" sz="4400" dirty="0"/>
              <a:t>Sun’s Effect on Climate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8302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ADC30-381E-FB94-1161-193231400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2800" dirty="0"/>
              <a:t>In your science notebook, answer these questions:</a:t>
            </a:r>
          </a:p>
          <a:p>
            <a:r>
              <a:rPr lang="en-US" sz="2800" dirty="0"/>
              <a:t>On which piece of graph paper would you feel the most heat? Why do you think so?</a:t>
            </a:r>
          </a:p>
          <a:p>
            <a:endParaRPr lang="en-US" sz="700" dirty="0"/>
          </a:p>
          <a:p>
            <a:r>
              <a:rPr lang="en-US" sz="2800" dirty="0"/>
              <a:t>On which piece of graph paper would you not feel as much heat?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AF5E4-F5B0-A79D-190F-2175F56E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49018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5A2207-982D-23FD-C185-852C96F3D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2800" dirty="0"/>
              <a:t>Let’s think about these questions:</a:t>
            </a:r>
          </a:p>
          <a:p>
            <a:r>
              <a:rPr lang="en-US" sz="2800" dirty="0"/>
              <a:t>Would each square on the graph paper in Column 2 have more or less light energy than the ones in column 1?</a:t>
            </a:r>
          </a:p>
          <a:p>
            <a:r>
              <a:rPr lang="en-US" sz="2800" dirty="0"/>
              <a:t>When is light energy </a:t>
            </a:r>
            <a:r>
              <a:rPr lang="en-US" sz="2800" i="1" dirty="0"/>
              <a:t>more</a:t>
            </a:r>
            <a:r>
              <a:rPr lang="en-US" sz="2800" dirty="0"/>
              <a:t> concentrated—when it shines </a:t>
            </a:r>
            <a:r>
              <a:rPr lang="en-US" sz="2800" u="sng" dirty="0"/>
              <a:t>straight on</a:t>
            </a:r>
            <a:r>
              <a:rPr lang="en-US" sz="2800" dirty="0"/>
              <a:t> or when it shines </a:t>
            </a:r>
            <a:r>
              <a:rPr lang="en-US" sz="2800" u="sng" dirty="0"/>
              <a:t>at an angle</a:t>
            </a:r>
            <a:r>
              <a:rPr lang="en-US" sz="2800" dirty="0"/>
              <a:t>? What is your evidence for this cause-effect relationship?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FC90E-9A7C-CD90-3E08-9A5F557A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9209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Investigation 1: Energy Angles and Earth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6B5DF-A774-4620-B482-8BC445ED2FE5}"/>
              </a:ext>
            </a:extLst>
          </p:cNvPr>
          <p:cNvSpPr txBox="1">
            <a:spLocks/>
          </p:cNvSpPr>
          <p:nvPr/>
        </p:nvSpPr>
        <p:spPr>
          <a:xfrm>
            <a:off x="628650" y="1754490"/>
            <a:ext cx="822960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/>
              <a:t>Now, let’s try it with our inflatable globes and flashlights. Think about these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00D6B-CAFF-4199-8431-A8AE9A9E8058}"/>
              </a:ext>
            </a:extLst>
          </p:cNvPr>
          <p:cNvSpPr txBox="1"/>
          <p:nvPr/>
        </p:nvSpPr>
        <p:spPr>
          <a:xfrm>
            <a:off x="274633" y="3036224"/>
            <a:ext cx="418719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Arial"/>
              <a:buAutoNum type="arabicParenR"/>
            </a:pPr>
            <a:r>
              <a:rPr lang="en-US" sz="2400" dirty="0"/>
              <a:t>If we shined the flashlight horizontally on the globe, where do you think the light will shine most directly?</a:t>
            </a:r>
          </a:p>
          <a:p>
            <a:pPr marL="514350" indent="-514350">
              <a:spcAft>
                <a:spcPts val="1200"/>
              </a:spcAft>
              <a:buFont typeface="Arial"/>
              <a:buAutoNum type="arabicParenR"/>
            </a:pPr>
            <a:r>
              <a:rPr lang="en-US" sz="2400" dirty="0"/>
              <a:t>Are there parts of the globe where the light will strike the surface less directly, like when you tilted the tray?</a:t>
            </a:r>
          </a:p>
        </p:txBody>
      </p:sp>
      <p:pic>
        <p:nvPicPr>
          <p:cNvPr id="1028" name="Picture 4" descr="Globe earth 02 Royalty Free Vector Image - VectorStock">
            <a:extLst>
              <a:ext uri="{FF2B5EF4-FFF2-40B4-BE49-F238E27FC236}">
                <a16:creationId xmlns:a16="http://schemas.microsoft.com/office/drawing/2014/main" id="{88569E2D-5A6F-4306-BAE0-84C0D1D88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t="10407" r="11350" b="19536"/>
          <a:stretch/>
        </p:blipFill>
        <p:spPr bwMode="auto">
          <a:xfrm>
            <a:off x="6815329" y="3332816"/>
            <a:ext cx="2037725" cy="19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9319FDF2-381C-47FB-845B-2B6C9D34F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23" y="4020726"/>
            <a:ext cx="1474470" cy="6122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687C4-C6D1-F4BE-BB3E-4E624405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008EF-C58B-8819-FC15-EDD22BC3879E}"/>
              </a:ext>
            </a:extLst>
          </p:cNvPr>
          <p:cNvSpPr txBox="1"/>
          <p:nvPr/>
        </p:nvSpPr>
        <p:spPr>
          <a:xfrm>
            <a:off x="5486400" y="5407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Art adapted with permission from Dr. Lawrence Woolf, General Atomics Sciences Education Foundation</a:t>
            </a:r>
          </a:p>
        </p:txBody>
      </p:sp>
    </p:spTree>
    <p:extLst>
      <p:ext uri="{BB962C8B-B14F-4D97-AF65-F5344CB8AC3E}">
        <p14:creationId xmlns:p14="http://schemas.microsoft.com/office/powerpoint/2010/main" val="62323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Making Connections</a:t>
            </a:r>
            <a:endParaRPr dirty="0"/>
          </a:p>
        </p:txBody>
      </p:sp>
      <p:pic>
        <p:nvPicPr>
          <p:cNvPr id="5" name="Picture 2" descr="S:\Production\Art Files--Final\RESPECT-MSPCP\Suns Effect on Climate\RES.C1.SEC.L2HO.003.jpg">
            <a:extLst>
              <a:ext uri="{FF2B5EF4-FFF2-40B4-BE49-F238E27FC236}">
                <a16:creationId xmlns:a16="http://schemas.microsoft.com/office/drawing/2014/main" id="{1743B7E2-BF68-4C22-A313-5B8C9CD8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1" y="2056722"/>
            <a:ext cx="5693074" cy="40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7AC852-0AA9-4D5E-B2B4-643CD6B39B98}"/>
              </a:ext>
            </a:extLst>
          </p:cNvPr>
          <p:cNvSpPr txBox="1"/>
          <p:nvPr/>
        </p:nvSpPr>
        <p:spPr>
          <a:xfrm>
            <a:off x="3011643" y="983362"/>
            <a:ext cx="5486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/>
              <a:t>How does our flashlight-and-tray model relate to this model?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2886C-0BDF-DABF-2C00-C0D240DC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F7AEE-9D7D-F32E-A0D9-06D56858BF24}"/>
              </a:ext>
            </a:extLst>
          </p:cNvPr>
          <p:cNvSpPr txBox="1"/>
          <p:nvPr/>
        </p:nvSpPr>
        <p:spPr>
          <a:xfrm>
            <a:off x="4572000" y="6048574"/>
            <a:ext cx="4114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Art adapted with permission from Dr. Lawrence Woolf, General Atomics Sciences Education Foundation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E0884-F6E0-465D-8008-23CC8D00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81" y="552399"/>
            <a:ext cx="3314961" cy="5221461"/>
          </a:xfrm>
          <a:prstGeom prst="rect">
            <a:avLst/>
          </a:prstGeom>
        </p:spPr>
      </p:pic>
      <p:sp>
        <p:nvSpPr>
          <p:cNvPr id="8" name="Google Shape;559;p19">
            <a:extLst>
              <a:ext uri="{FF2B5EF4-FFF2-40B4-BE49-F238E27FC236}">
                <a16:creationId xmlns:a16="http://schemas.microsoft.com/office/drawing/2014/main" id="{F5268BBD-0CF3-4228-AF67-0D6DE1EEB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Making Connections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85774-0715-4991-FF67-6F3356B65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8828" y="719665"/>
            <a:ext cx="2606040" cy="51206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similarities do you notice with this model and the previous diagram model?</a:t>
            </a:r>
          </a:p>
          <a:p>
            <a:pPr marL="0" indent="0">
              <a:buNone/>
            </a:pPr>
            <a:r>
              <a:rPr lang="en-US" sz="2800" dirty="0"/>
              <a:t>What about the flashlight and tray model?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C7A0D-42C0-9CD0-3114-49687A69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8D6AF-618A-2E67-6595-ABE007A65151}"/>
              </a:ext>
            </a:extLst>
          </p:cNvPr>
          <p:cNvSpPr txBox="1"/>
          <p:nvPr/>
        </p:nvSpPr>
        <p:spPr>
          <a:xfrm>
            <a:off x="5118770" y="5773860"/>
            <a:ext cx="43823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Art adapted with permission from Dr. Lawrence Woolf, General Atomics Sciences Education Foundation</a:t>
            </a:r>
          </a:p>
        </p:txBody>
      </p:sp>
    </p:spTree>
    <p:extLst>
      <p:ext uri="{BB962C8B-B14F-4D97-AF65-F5344CB8AC3E}">
        <p14:creationId xmlns:p14="http://schemas.microsoft.com/office/powerpoint/2010/main" val="291983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0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600" dirty="0"/>
              <a:t>Investigation 2: Concentration of Solar Radiation</a:t>
            </a:r>
            <a:endParaRPr sz="2600" dirty="0"/>
          </a:p>
        </p:txBody>
      </p:sp>
      <p:graphicFrame>
        <p:nvGraphicFramePr>
          <p:cNvPr id="568" name="Google Shape;568;p20"/>
          <p:cNvGraphicFramePr/>
          <p:nvPr>
            <p:extLst>
              <p:ext uri="{D42A27DB-BD31-4B8C-83A1-F6EECF244321}">
                <p14:modId xmlns:p14="http://schemas.microsoft.com/office/powerpoint/2010/main" val="91616911"/>
              </p:ext>
            </p:extLst>
          </p:nvPr>
        </p:nvGraphicFramePr>
        <p:xfrm>
          <a:off x="1371600" y="1797596"/>
          <a:ext cx="63373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337300" imgH="4525963" progId="Word.Document.12">
                  <p:embed/>
                </p:oleObj>
              </mc:Choice>
              <mc:Fallback>
                <p:oleObj r:id="rId3" imgW="6337300" imgH="4525963" progId="Word.Document.12">
                  <p:embed/>
                  <p:pic>
                    <p:nvPicPr>
                      <p:cNvPr id="568" name="Google Shape;568;p2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371600" y="1797596"/>
                        <a:ext cx="63373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6E5-C653-D339-F0FD-ACF4E11A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EB74C-D2DB-D3E5-9544-5B0980A40B98}"/>
              </a:ext>
            </a:extLst>
          </p:cNvPr>
          <p:cNvSpPr txBox="1"/>
          <p:nvPr/>
        </p:nvSpPr>
        <p:spPr>
          <a:xfrm>
            <a:off x="3594100" y="6168559"/>
            <a:ext cx="4114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Art adapted with permission from Dr. Lawrence Woolf, General Atomics Sciences Education Foundation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dirty="0"/>
              <a:t>Investigation 2: Concentration of Solar Radiation</a:t>
            </a:r>
            <a:endParaRPr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42C735-C681-4BE9-8F90-EAB5556172DC}"/>
              </a:ext>
            </a:extLst>
          </p:cNvPr>
          <p:cNvSpPr txBox="1">
            <a:spLocks/>
          </p:cNvSpPr>
          <p:nvPr/>
        </p:nvSpPr>
        <p:spPr>
          <a:xfrm>
            <a:off x="2743200" y="994953"/>
            <a:ext cx="6488431" cy="179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Now that you have counted the rays, let’s discuss:</a:t>
            </a:r>
          </a:p>
          <a:p>
            <a:pPr marL="0" indent="0">
              <a:buFont typeface="Arial"/>
              <a:buNone/>
            </a:pPr>
            <a:r>
              <a:rPr lang="en-US" i="1" dirty="0"/>
              <a:t>Can we really count rays from the Sun?</a:t>
            </a:r>
          </a:p>
          <a:p>
            <a:pPr marL="0" indent="0">
              <a:buFont typeface="Arial"/>
              <a:buNone/>
            </a:pPr>
            <a:endParaRPr lang="en-US" i="1" dirty="0"/>
          </a:p>
        </p:txBody>
      </p:sp>
      <p:graphicFrame>
        <p:nvGraphicFramePr>
          <p:cNvPr id="5" name="Google Shape;568;p20">
            <a:extLst>
              <a:ext uri="{FF2B5EF4-FFF2-40B4-BE49-F238E27FC236}">
                <a16:creationId xmlns:a16="http://schemas.microsoft.com/office/drawing/2014/main" id="{FDB34C58-A05C-46F1-A868-48CAABB83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501023"/>
              </p:ext>
            </p:extLst>
          </p:nvPr>
        </p:nvGraphicFramePr>
        <p:xfrm>
          <a:off x="3657600" y="2368066"/>
          <a:ext cx="4659630" cy="334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337300" imgH="4525963" progId="Word.Document.12">
                  <p:embed/>
                </p:oleObj>
              </mc:Choice>
              <mc:Fallback>
                <p:oleObj r:id="rId3" imgW="6337300" imgH="4525963" progId="Word.Document.12">
                  <p:embed/>
                  <p:pic>
                    <p:nvPicPr>
                      <p:cNvPr id="5" name="Google Shape;568;p20">
                        <a:extLst>
                          <a:ext uri="{FF2B5EF4-FFF2-40B4-BE49-F238E27FC236}">
                            <a16:creationId xmlns:a16="http://schemas.microsoft.com/office/drawing/2014/main" id="{FDB34C58-A05C-46F1-A868-48CAABB83EC8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657600" y="2368066"/>
                        <a:ext cx="4659630" cy="3348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03405-9E2E-7A08-A219-CEA3781F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25315-8EE7-F26D-D114-4575E0A6129A}"/>
              </a:ext>
            </a:extLst>
          </p:cNvPr>
          <p:cNvSpPr txBox="1"/>
          <p:nvPr/>
        </p:nvSpPr>
        <p:spPr>
          <a:xfrm>
            <a:off x="4392121" y="5684400"/>
            <a:ext cx="42946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Art adapted with permission from Dr. Lawrence Woolf, General Atomics Sciences Education Foundation</a:t>
            </a:r>
          </a:p>
        </p:txBody>
      </p:sp>
    </p:spTree>
    <p:extLst>
      <p:ext uri="{BB962C8B-B14F-4D97-AF65-F5344CB8AC3E}">
        <p14:creationId xmlns:p14="http://schemas.microsoft.com/office/powerpoint/2010/main" val="137761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0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600" dirty="0"/>
              <a:t>Investigation 2: Concentration of Solar Radiation</a:t>
            </a:r>
            <a:endParaRPr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560F3F-E5FD-4394-9492-B493F536C961}"/>
              </a:ext>
            </a:extLst>
          </p:cNvPr>
          <p:cNvSpPr txBox="1">
            <a:spLocks/>
          </p:cNvSpPr>
          <p:nvPr/>
        </p:nvSpPr>
        <p:spPr>
          <a:xfrm>
            <a:off x="290945" y="1720645"/>
            <a:ext cx="361286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Did you find any patterns in your data?</a:t>
            </a:r>
          </a:p>
          <a:p>
            <a:pPr marL="288925" indent="-288925"/>
            <a:r>
              <a:rPr lang="en-US" sz="2800" dirty="0"/>
              <a:t>Where is the Sun’s light energy more concentrated? What is your evidence?</a:t>
            </a:r>
          </a:p>
          <a:p>
            <a:pPr marL="0" indent="0">
              <a:buFont typeface="Arial"/>
              <a:buNone/>
            </a:pPr>
            <a:endParaRPr lang="en-US" sz="800" dirty="0"/>
          </a:p>
          <a:p>
            <a:pPr marL="288925" indent="-288925"/>
            <a:r>
              <a:rPr lang="en-US" sz="2800" dirty="0"/>
              <a:t>Where is the Sun’s energy more spread out? What is your evidence?</a:t>
            </a:r>
          </a:p>
          <a:p>
            <a:pPr marL="0" indent="0">
              <a:buFont typeface="Arial"/>
              <a:buNone/>
            </a:pPr>
            <a:endParaRPr lang="en-US" sz="2800" i="1" dirty="0"/>
          </a:p>
          <a:p>
            <a:pPr marL="0" indent="0">
              <a:buFont typeface="Arial"/>
              <a:buNone/>
            </a:pPr>
            <a:endParaRPr lang="en-US" sz="2800" i="1" dirty="0"/>
          </a:p>
        </p:txBody>
      </p:sp>
      <p:graphicFrame>
        <p:nvGraphicFramePr>
          <p:cNvPr id="6" name="Google Shape;568;p20">
            <a:extLst>
              <a:ext uri="{FF2B5EF4-FFF2-40B4-BE49-F238E27FC236}">
                <a16:creationId xmlns:a16="http://schemas.microsoft.com/office/drawing/2014/main" id="{8B7417B7-2E0F-4AEC-A2D2-7906BCF28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023354"/>
              </p:ext>
            </p:extLst>
          </p:nvPr>
        </p:nvGraphicFramePr>
        <p:xfrm>
          <a:off x="3931517" y="2057400"/>
          <a:ext cx="4799617" cy="346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337300" imgH="4525963" progId="Word.Document.12">
                  <p:embed/>
                </p:oleObj>
              </mc:Choice>
              <mc:Fallback>
                <p:oleObj r:id="rId3" imgW="6337300" imgH="4525963" progId="Word.Document.12">
                  <p:embed/>
                  <p:pic>
                    <p:nvPicPr>
                      <p:cNvPr id="6" name="Google Shape;568;p20">
                        <a:extLst>
                          <a:ext uri="{FF2B5EF4-FFF2-40B4-BE49-F238E27FC236}">
                            <a16:creationId xmlns:a16="http://schemas.microsoft.com/office/drawing/2014/main" id="{8B7417B7-2E0F-4AEC-A2D2-7906BCF28F25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931517" y="2057400"/>
                        <a:ext cx="4799617" cy="3460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71DB0-470E-F6AE-C2FC-378FF47B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62E92-AFB7-F67D-17C3-E057C48071CA}"/>
              </a:ext>
            </a:extLst>
          </p:cNvPr>
          <p:cNvSpPr txBox="1"/>
          <p:nvPr/>
        </p:nvSpPr>
        <p:spPr>
          <a:xfrm>
            <a:off x="4297496" y="5446918"/>
            <a:ext cx="44336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Art adapted with permission from Dr. Lawrence Woolf, General Atomics Sciences Education Foundation</a:t>
            </a:r>
          </a:p>
        </p:txBody>
      </p:sp>
    </p:spTree>
    <p:extLst>
      <p:ext uri="{BB962C8B-B14F-4D97-AF65-F5344CB8AC3E}">
        <p14:creationId xmlns:p14="http://schemas.microsoft.com/office/powerpoint/2010/main" val="356482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"/>
          <p:cNvSpPr/>
          <p:nvPr/>
        </p:nvSpPr>
        <p:spPr>
          <a:xfrm>
            <a:off x="628650" y="2514600"/>
            <a:ext cx="7061701" cy="3566550"/>
          </a:xfrm>
          <a:prstGeom prst="rect">
            <a:avLst/>
          </a:prstGeom>
          <a:noFill/>
          <a:ln w="762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  <a:tabLst/>
              <a:defRPr/>
            </a:pPr>
            <a:r>
              <a:rPr kumimoji="0" lang="en-US" sz="260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causes the average temperatures on Earth near the equator to be higher than the average temperatures on Earth far from the equator?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  <a:tabLst/>
              <a:defRPr/>
            </a:pPr>
            <a:endParaRPr lang="en-US" sz="2600" i="1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  <a:tabLst/>
              <a:defRPr/>
            </a:pPr>
            <a:r>
              <a:rPr kumimoji="0" lang="en-US" sz="260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With your partner …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  <a:tabLst/>
              <a:defRPr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Come up with the best explanation for why you think it is hotter closer to the equator and cooler as you move toward the poles.</a:t>
            </a:r>
            <a:endParaRPr kumimoji="0" lang="en-US" sz="260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  <a:tabLst/>
              <a:defRPr/>
            </a:pPr>
            <a:endParaRPr kumimoji="0" lang="en-US" sz="260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Lesson Summary: Focus Question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F2E80-789C-4EEE-990E-87E51B8F1381}"/>
              </a:ext>
            </a:extLst>
          </p:cNvPr>
          <p:cNvSpPr txBox="1"/>
          <p:nvPr/>
        </p:nvSpPr>
        <p:spPr>
          <a:xfrm>
            <a:off x="628650" y="2034469"/>
            <a:ext cx="78867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Let’s revisit today’s Lesson Focus Question: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DC150-15B5-8655-5ADE-80210E77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824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lang="en-US" dirty="0"/>
              <a:t>Summary: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Key Science Ideas</a:t>
            </a:r>
            <a:endParaRPr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9DB4A0-9875-4D6B-8AB0-EFE2D6C1D5E2}"/>
              </a:ext>
            </a:extLst>
          </p:cNvPr>
          <p:cNvSpPr txBox="1">
            <a:spLocks/>
          </p:cNvSpPr>
          <p:nvPr/>
        </p:nvSpPr>
        <p:spPr>
          <a:xfrm>
            <a:off x="628650" y="1744632"/>
            <a:ext cx="7886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000" dirty="0"/>
              <a:t>We focused on the angle of the Sun’s light. 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We used two different models to focus on what happens to the angle at which the Sun’s light strikes our curved Earth.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We used our data to explain that when sunlight directly hits Earth, the sunlight is more intense and Earth’s surface will get warmer.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When sunlight strikes Earth’s surface at an angle—when we move from the equator to the poles—then the Sun’s light is less concentrated and the surface does not warm as much.</a:t>
            </a:r>
          </a:p>
          <a:p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73475-6C0C-1ED0-C290-D0CF77D6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8266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Unit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Central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  <a:sym typeface="Calibri"/>
              </a:rPr>
              <a:t>Why are some places on Earth hotter than others at different times of the year? </a:t>
            </a:r>
            <a:endParaRPr lang="en-US" sz="2800" b="1" dirty="0">
              <a:ea typeface="+mn-lt"/>
              <a:cs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6DC4-7535-39A3-CCCF-E1C0B3FA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1423-7273-42D7-A95E-42241649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Previous Lesson</a:t>
            </a:r>
          </a:p>
        </p:txBody>
      </p:sp>
      <p:graphicFrame>
        <p:nvGraphicFramePr>
          <p:cNvPr id="5" name="Google Shape;357;p8">
            <a:extLst>
              <a:ext uri="{FF2B5EF4-FFF2-40B4-BE49-F238E27FC236}">
                <a16:creationId xmlns:a16="http://schemas.microsoft.com/office/drawing/2014/main" id="{4D2B362B-F98E-462E-BE64-54E3F332B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86739"/>
              </p:ext>
            </p:extLst>
          </p:nvPr>
        </p:nvGraphicFramePr>
        <p:xfrm>
          <a:off x="176976" y="2424377"/>
          <a:ext cx="4511040" cy="389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67125" imgH="2573755" progId="Word.Document.12">
                  <p:embed/>
                </p:oleObj>
              </mc:Choice>
              <mc:Fallback>
                <p:oleObj r:id="rId2" imgW="3667125" imgH="2573755" progId="Word.Document.12">
                  <p:embed/>
                  <p:pic>
                    <p:nvPicPr>
                      <p:cNvPr id="5" name="Google Shape;357;p8">
                        <a:extLst>
                          <a:ext uri="{FF2B5EF4-FFF2-40B4-BE49-F238E27FC236}">
                            <a16:creationId xmlns:a16="http://schemas.microsoft.com/office/drawing/2014/main" id="{4D2B362B-F98E-462E-BE64-54E3F332BEE6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176976" y="2424377"/>
                        <a:ext cx="4511040" cy="3899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oogle Shape;358;p8">
            <a:extLst>
              <a:ext uri="{FF2B5EF4-FFF2-40B4-BE49-F238E27FC236}">
                <a16:creationId xmlns:a16="http://schemas.microsoft.com/office/drawing/2014/main" id="{93AA0878-2811-4F99-A800-F859A80FE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879655"/>
              </p:ext>
            </p:extLst>
          </p:nvPr>
        </p:nvGraphicFramePr>
        <p:xfrm>
          <a:off x="4334064" y="2424376"/>
          <a:ext cx="4632960" cy="389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657600" imgH="2567070" progId="Word.Document.12">
                  <p:embed/>
                </p:oleObj>
              </mc:Choice>
              <mc:Fallback>
                <p:oleObj r:id="rId4" imgW="3657600" imgH="2567070" progId="Word.Document.12">
                  <p:embed/>
                  <p:pic>
                    <p:nvPicPr>
                      <p:cNvPr id="6" name="Google Shape;358;p8">
                        <a:extLst>
                          <a:ext uri="{FF2B5EF4-FFF2-40B4-BE49-F238E27FC236}">
                            <a16:creationId xmlns:a16="http://schemas.microsoft.com/office/drawing/2014/main" id="{93AA0878-2811-4F99-A800-F859A80FEE30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334064" y="2424376"/>
                        <a:ext cx="4632960" cy="3899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70F2E1-6457-4EC9-B860-DE5C3C9C3B55}"/>
              </a:ext>
            </a:extLst>
          </p:cNvPr>
          <p:cNvSpPr txBox="1"/>
          <p:nvPr/>
        </p:nvSpPr>
        <p:spPr>
          <a:xfrm>
            <a:off x="273233" y="1789446"/>
            <a:ext cx="8790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Let’s look back at the bar graphs from Lesson 1:  What do you observe?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F207C-BCEB-10D8-6754-B5647717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82452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Introducing the Driving Question Board (DQB)</a:t>
            </a:r>
            <a:endParaRPr sz="3200" dirty="0"/>
          </a:p>
        </p:txBody>
      </p:sp>
      <p:grpSp>
        <p:nvGrpSpPr>
          <p:cNvPr id="396" name="Google Shape;396;p11"/>
          <p:cNvGrpSpPr/>
          <p:nvPr/>
        </p:nvGrpSpPr>
        <p:grpSpPr>
          <a:xfrm>
            <a:off x="771773" y="1871567"/>
            <a:ext cx="1453019" cy="1565754"/>
            <a:chOff x="739036" y="1503123"/>
            <a:chExt cx="1453019" cy="1565754"/>
          </a:xfrm>
        </p:grpSpPr>
        <p:sp>
          <p:nvSpPr>
            <p:cNvPr id="397" name="Google Shape;397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98" name="Google Shape;398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99" name="Google Shape;399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1" name="Google Shape;401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02" name="Google Shape;402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03" name="Google Shape;403;p11"/>
          <p:cNvGrpSpPr/>
          <p:nvPr/>
        </p:nvGrpSpPr>
        <p:grpSpPr>
          <a:xfrm rot="771833">
            <a:off x="1787050" y="3034684"/>
            <a:ext cx="1453019" cy="1565754"/>
            <a:chOff x="739036" y="1503123"/>
            <a:chExt cx="1453019" cy="1565754"/>
          </a:xfrm>
        </p:grpSpPr>
        <p:sp>
          <p:nvSpPr>
            <p:cNvPr id="404" name="Google Shape;404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05" name="Google Shape;405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06" name="Google Shape;406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8" name="Google Shape;408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09" name="Google Shape;409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10" name="Google Shape;410;p11"/>
          <p:cNvGrpSpPr/>
          <p:nvPr/>
        </p:nvGrpSpPr>
        <p:grpSpPr>
          <a:xfrm>
            <a:off x="6799032" y="4698493"/>
            <a:ext cx="1453019" cy="1565754"/>
            <a:chOff x="739036" y="1503123"/>
            <a:chExt cx="1453019" cy="1565754"/>
          </a:xfrm>
        </p:grpSpPr>
        <p:sp>
          <p:nvSpPr>
            <p:cNvPr id="411" name="Google Shape;411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12" name="Google Shape;412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13" name="Google Shape;413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5" name="Google Shape;415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16" name="Google Shape;416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17" name="Google Shape;417;p11"/>
          <p:cNvGrpSpPr/>
          <p:nvPr/>
        </p:nvGrpSpPr>
        <p:grpSpPr>
          <a:xfrm>
            <a:off x="602673" y="5144890"/>
            <a:ext cx="1453019" cy="1565754"/>
            <a:chOff x="739036" y="1503123"/>
            <a:chExt cx="1453019" cy="1565754"/>
          </a:xfrm>
        </p:grpSpPr>
        <p:sp>
          <p:nvSpPr>
            <p:cNvPr id="418" name="Google Shape;418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19" name="Google Shape;419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20" name="Google Shape;420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2" name="Google Shape;422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23" name="Google Shape;423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24" name="Google Shape;424;p11"/>
          <p:cNvGrpSpPr/>
          <p:nvPr/>
        </p:nvGrpSpPr>
        <p:grpSpPr>
          <a:xfrm rot="-722097">
            <a:off x="5132275" y="2770520"/>
            <a:ext cx="1453019" cy="1565754"/>
            <a:chOff x="739036" y="1503123"/>
            <a:chExt cx="1453019" cy="1565754"/>
          </a:xfrm>
        </p:grpSpPr>
        <p:sp>
          <p:nvSpPr>
            <p:cNvPr id="425" name="Google Shape;425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26" name="Google Shape;426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27" name="Google Shape;427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9" name="Google Shape;429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30" name="Google Shape;430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31" name="Google Shape;431;p11"/>
          <p:cNvGrpSpPr/>
          <p:nvPr/>
        </p:nvGrpSpPr>
        <p:grpSpPr>
          <a:xfrm rot="-652280">
            <a:off x="3389852" y="4190113"/>
            <a:ext cx="1453019" cy="1565754"/>
            <a:chOff x="739036" y="1503123"/>
            <a:chExt cx="1453019" cy="1565754"/>
          </a:xfrm>
        </p:grpSpPr>
        <p:sp>
          <p:nvSpPr>
            <p:cNvPr id="432" name="Google Shape;432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33" name="Google Shape;433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34" name="Google Shape;434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6" name="Google Shape;436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37" name="Google Shape;437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38" name="Google Shape;438;p11"/>
          <p:cNvGrpSpPr/>
          <p:nvPr/>
        </p:nvGrpSpPr>
        <p:grpSpPr>
          <a:xfrm rot="893649">
            <a:off x="3041229" y="1784644"/>
            <a:ext cx="1453019" cy="1565754"/>
            <a:chOff x="739036" y="1503123"/>
            <a:chExt cx="1453019" cy="1565754"/>
          </a:xfrm>
        </p:grpSpPr>
        <p:sp>
          <p:nvSpPr>
            <p:cNvPr id="439" name="Google Shape;439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40" name="Google Shape;440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41" name="Google Shape;441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3" name="Google Shape;443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2.</a:t>
                </a:r>
                <a:endParaRPr/>
              </a:p>
            </p:txBody>
          </p:sp>
          <p:sp>
            <p:nvSpPr>
              <p:cNvPr id="444" name="Google Shape;444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45" name="Google Shape;445;p11"/>
          <p:cNvGrpSpPr/>
          <p:nvPr/>
        </p:nvGrpSpPr>
        <p:grpSpPr>
          <a:xfrm>
            <a:off x="7025341" y="2153282"/>
            <a:ext cx="1453019" cy="1565754"/>
            <a:chOff x="739036" y="1503123"/>
            <a:chExt cx="1453019" cy="1565754"/>
          </a:xfrm>
        </p:grpSpPr>
        <p:sp>
          <p:nvSpPr>
            <p:cNvPr id="446" name="Google Shape;446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47" name="Google Shape;447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48" name="Google Shape;448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0" name="Google Shape;450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/>
              </a:p>
            </p:txBody>
          </p:sp>
          <p:sp>
            <p:nvSpPr>
              <p:cNvPr id="451" name="Google Shape;451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52" name="Google Shape;452;p11"/>
          <p:cNvGrpSpPr/>
          <p:nvPr/>
        </p:nvGrpSpPr>
        <p:grpSpPr>
          <a:xfrm rot="-652280">
            <a:off x="7577313" y="3277271"/>
            <a:ext cx="1453019" cy="1565754"/>
            <a:chOff x="739036" y="1503123"/>
            <a:chExt cx="1453019" cy="1565754"/>
          </a:xfrm>
        </p:grpSpPr>
        <p:sp>
          <p:nvSpPr>
            <p:cNvPr id="453" name="Google Shape;453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54" name="Google Shape;454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55" name="Google Shape;455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7" name="Google Shape;457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58" name="Google Shape;458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59" name="Google Shape;459;p11"/>
          <p:cNvGrpSpPr/>
          <p:nvPr/>
        </p:nvGrpSpPr>
        <p:grpSpPr>
          <a:xfrm>
            <a:off x="5706797" y="1499018"/>
            <a:ext cx="1453019" cy="1565754"/>
            <a:chOff x="739036" y="1503123"/>
            <a:chExt cx="1453019" cy="1565754"/>
          </a:xfrm>
        </p:grpSpPr>
        <p:sp>
          <p:nvSpPr>
            <p:cNvPr id="460" name="Google Shape;460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61" name="Google Shape;461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4" name="Google Shape;464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3.</a:t>
                </a:r>
                <a:endParaRPr/>
              </a:p>
            </p:txBody>
          </p:sp>
          <p:sp>
            <p:nvSpPr>
              <p:cNvPr id="465" name="Google Shape;465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66" name="Google Shape;466;p11"/>
          <p:cNvGrpSpPr/>
          <p:nvPr/>
        </p:nvGrpSpPr>
        <p:grpSpPr>
          <a:xfrm>
            <a:off x="4946721" y="5017430"/>
            <a:ext cx="1453019" cy="1565754"/>
            <a:chOff x="739036" y="1503123"/>
            <a:chExt cx="1453019" cy="1565754"/>
          </a:xfrm>
        </p:grpSpPr>
        <p:sp>
          <p:nvSpPr>
            <p:cNvPr id="467" name="Google Shape;467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68" name="Google Shape;468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69" name="Google Shape;469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1" name="Google Shape;471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72" name="Google Shape;472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73" name="Google Shape;473;p11"/>
          <p:cNvGrpSpPr/>
          <p:nvPr/>
        </p:nvGrpSpPr>
        <p:grpSpPr>
          <a:xfrm rot="-684863">
            <a:off x="2498987" y="5224257"/>
            <a:ext cx="1453019" cy="1565754"/>
            <a:chOff x="739036" y="1503123"/>
            <a:chExt cx="1453019" cy="1565754"/>
          </a:xfrm>
        </p:grpSpPr>
        <p:sp>
          <p:nvSpPr>
            <p:cNvPr id="474" name="Google Shape;474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75" name="Google Shape;475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76" name="Google Shape;476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8" name="Google Shape;478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79" name="Google Shape;479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80" name="Google Shape;480;p11"/>
          <p:cNvGrpSpPr/>
          <p:nvPr/>
        </p:nvGrpSpPr>
        <p:grpSpPr>
          <a:xfrm rot="-722097">
            <a:off x="152468" y="2954767"/>
            <a:ext cx="1453019" cy="1565754"/>
            <a:chOff x="739036" y="1503123"/>
            <a:chExt cx="1453019" cy="1565754"/>
          </a:xfrm>
        </p:grpSpPr>
        <p:sp>
          <p:nvSpPr>
            <p:cNvPr id="481" name="Google Shape;481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82" name="Google Shape;482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83" name="Google Shape;483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5" name="Google Shape;485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86" name="Google Shape;486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87" name="Google Shape;487;p11"/>
          <p:cNvGrpSpPr/>
          <p:nvPr/>
        </p:nvGrpSpPr>
        <p:grpSpPr>
          <a:xfrm>
            <a:off x="3672265" y="2559843"/>
            <a:ext cx="1453019" cy="1565754"/>
            <a:chOff x="739036" y="1503123"/>
            <a:chExt cx="1453019" cy="1565754"/>
          </a:xfrm>
        </p:grpSpPr>
        <p:sp>
          <p:nvSpPr>
            <p:cNvPr id="488" name="Google Shape;488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89" name="Google Shape;489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90" name="Google Shape;490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2" name="Google Shape;492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93" name="Google Shape;493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94" name="Google Shape;494;p11"/>
          <p:cNvGrpSpPr/>
          <p:nvPr/>
        </p:nvGrpSpPr>
        <p:grpSpPr>
          <a:xfrm rot="771833">
            <a:off x="5778733" y="3872901"/>
            <a:ext cx="1453019" cy="1565754"/>
            <a:chOff x="739036" y="1503123"/>
            <a:chExt cx="1453019" cy="1565754"/>
          </a:xfrm>
        </p:grpSpPr>
        <p:sp>
          <p:nvSpPr>
            <p:cNvPr id="495" name="Google Shape;495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96" name="Google Shape;496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97" name="Google Shape;497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9" name="Google Shape;499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500" name="Google Shape;500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15F3C-F8EA-A372-1AC3-169117C1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88308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 the next lesson, you will think about …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1E2FE-FB76-C0EE-3D82-F6E2D9D5E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Why is it summer in the United States (Northern Hemisphere) when it is winter in Argentina (Southern Hemisphere)?</a:t>
            </a: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E46A5-F31D-8C20-1891-DA5C7072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16284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E46C2-1E74-7153-669F-6399AE4C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1;p14">
            <a:extLst>
              <a:ext uri="{FF2B5EF4-FFF2-40B4-BE49-F238E27FC236}">
                <a16:creationId xmlns:a16="http://schemas.microsoft.com/office/drawing/2014/main" id="{CF4CA454-FFB5-4D35-849A-6C992F86B9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/>
              <a:t>Link to Previous Lesson</a:t>
            </a:r>
            <a:endParaRPr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C26A8D-F137-4EEC-809E-E22BB2A7FD6A}"/>
              </a:ext>
            </a:extLst>
          </p:cNvPr>
          <p:cNvSpPr txBox="1">
            <a:spLocks/>
          </p:cNvSpPr>
          <p:nvPr/>
        </p:nvSpPr>
        <p:spPr>
          <a:xfrm>
            <a:off x="2639564" y="523833"/>
            <a:ext cx="6683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Aft>
                <a:spcPts val="600"/>
              </a:spcAft>
              <a:buFont typeface="Arial"/>
              <a:buNone/>
            </a:pPr>
            <a:r>
              <a:rPr lang="en-US" sz="2600" dirty="0"/>
              <a:t>What were some patterns we noticed in the temperature maps from last time?</a:t>
            </a:r>
          </a:p>
          <a:p>
            <a:endParaRPr lang="en-US" sz="2600" dirty="0"/>
          </a:p>
        </p:txBody>
      </p:sp>
      <p:pic>
        <p:nvPicPr>
          <p:cNvPr id="7" name="Google Shape;348;p7">
            <a:extLst>
              <a:ext uri="{FF2B5EF4-FFF2-40B4-BE49-F238E27FC236}">
                <a16:creationId xmlns:a16="http://schemas.microsoft.com/office/drawing/2014/main" id="{77C60998-B40D-4F9B-9BBB-CE53D0B287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0400" y="1549627"/>
            <a:ext cx="5561456" cy="4213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5BE5B-F2CF-073B-5E7F-235A4183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3888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2 Focus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1600200"/>
            <a:ext cx="5185703" cy="274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  <a:sym typeface="Calibri"/>
              </a:rPr>
              <a:t>What causes the average temperatures on Earth near the equator to be higher than the average temperatures on Earth far from the equator?</a:t>
            </a:r>
            <a:endParaRPr lang="en-US" sz="2800" b="1" dirty="0">
              <a:ea typeface="+mn-lt"/>
              <a:cs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C6988-6D25-7FC5-73B4-2FAB94EA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14214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F5D69-3D8A-2CF7-7516-71E08892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279851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800" dirty="0"/>
              <a:t>Today we will conduct an investigation to learn about angles of sunlight and Earth’s surface. 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800" dirty="0"/>
              <a:t>We will use trays, graph paper, and flashlights</a:t>
            </a:r>
            <a:endParaRPr lang="en-US" dirty="0"/>
          </a:p>
        </p:txBody>
      </p:sp>
      <p:pic>
        <p:nvPicPr>
          <p:cNvPr id="7" name="Picture 6" descr="C:\Users\chvidsten\AppData\Local\Microsoft\Windows\Temporary Internet Files\Content.Outlook\UCI672JC\MNSTL2.jpg">
            <a:extLst>
              <a:ext uri="{FF2B5EF4-FFF2-40B4-BE49-F238E27FC236}">
                <a16:creationId xmlns:a16="http://schemas.microsoft.com/office/drawing/2014/main" id="{F8955263-72BA-4AF7-977C-89B3569ABB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35" y="3780388"/>
            <a:ext cx="2849232" cy="2798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3D75E-BC93-EB58-9929-B254247D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50993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0"/>
            <a:ext cx="3908120" cy="6796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16"/>
          <p:cNvCxnSpPr/>
          <p:nvPr/>
        </p:nvCxnSpPr>
        <p:spPr>
          <a:xfrm rot="10800000" flipH="1">
            <a:off x="2530646" y="1420518"/>
            <a:ext cx="3212510" cy="120802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8" name="Google Shape;538;p16"/>
          <p:cNvCxnSpPr/>
          <p:nvPr/>
        </p:nvCxnSpPr>
        <p:spPr>
          <a:xfrm>
            <a:off x="2651581" y="2645964"/>
            <a:ext cx="3221918" cy="90863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9" name="Google Shape;539;p16"/>
          <p:cNvCxnSpPr/>
          <p:nvPr/>
        </p:nvCxnSpPr>
        <p:spPr>
          <a:xfrm>
            <a:off x="2572978" y="2663382"/>
            <a:ext cx="3212512" cy="157656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0" name="Google Shape;540;p16"/>
          <p:cNvCxnSpPr>
            <a:cxnSpLocks/>
          </p:cNvCxnSpPr>
          <p:nvPr/>
        </p:nvCxnSpPr>
        <p:spPr>
          <a:xfrm flipV="1">
            <a:off x="2572978" y="2057400"/>
            <a:ext cx="3300521" cy="58856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1" name="Google Shape;541;p16"/>
          <p:cNvCxnSpPr/>
          <p:nvPr/>
        </p:nvCxnSpPr>
        <p:spPr>
          <a:xfrm>
            <a:off x="2530644" y="2628545"/>
            <a:ext cx="3212512" cy="381913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AEB48B-A579-F90A-C42F-4A331DE8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We will use these sentence starters today.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3F046-F9A8-51F3-F3F8-BB097FC4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553511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sz="28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43844B-05E7-C078-4B38-B1F360752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800" dirty="0"/>
              <a:t>Before we begin, what do you think will happen to the image of light on the graph paper if the light shines straight at the tray?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800" dirty="0"/>
              <a:t>Will the image of the light change in any way when you tilt the tray?</a:t>
            </a:r>
          </a:p>
          <a:p>
            <a:pPr marL="0" indent="0">
              <a:buFont typeface="Arial"/>
              <a:buNone/>
            </a:pPr>
            <a:endParaRPr lang="en-US" sz="2800" dirty="0"/>
          </a:p>
          <a:p>
            <a:pPr marL="0" indent="0">
              <a:buFont typeface="Arial"/>
              <a:buNone/>
            </a:pPr>
            <a:r>
              <a:rPr lang="en-US" sz="2800" dirty="0"/>
              <a:t>I predict the light </a:t>
            </a:r>
            <a:r>
              <a:rPr lang="en-US" sz="2800" u="sng" dirty="0"/>
              <a:t>will / won’t</a:t>
            </a:r>
            <a:r>
              <a:rPr lang="en-US" sz="2800" dirty="0"/>
              <a:t> change because I think ______________________.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42509-6BE1-69ED-8D84-1C89001B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13697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dirty="0"/>
              <a:t>Analogy Map: Energy Angles Investigation</a:t>
            </a:r>
            <a:endParaRPr sz="2800" dirty="0"/>
          </a:p>
        </p:txBody>
      </p:sp>
      <p:graphicFrame>
        <p:nvGraphicFramePr>
          <p:cNvPr id="554" name="Google Shape;554;p18"/>
          <p:cNvGraphicFramePr/>
          <p:nvPr>
            <p:extLst>
              <p:ext uri="{D42A27DB-BD31-4B8C-83A1-F6EECF244321}">
                <p14:modId xmlns:p14="http://schemas.microsoft.com/office/powerpoint/2010/main" val="2796752274"/>
              </p:ext>
            </p:extLst>
          </p:nvPr>
        </p:nvGraphicFramePr>
        <p:xfrm>
          <a:off x="457200" y="1839372"/>
          <a:ext cx="8063345" cy="4412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11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Part of the model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... is/are like …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Part of the real world</a:t>
                      </a:r>
                      <a:endParaRPr sz="18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They are alike because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They are different because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23ECC-216C-7399-BD45-6E97CD87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5;p3">
            <a:extLst>
              <a:ext uri="{FF2B5EF4-FFF2-40B4-BE49-F238E27FC236}">
                <a16:creationId xmlns:a16="http://schemas.microsoft.com/office/drawing/2014/main" id="{B34A88C2-B317-4C44-A58C-997836EB7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b="1" dirty="0"/>
          </a:p>
        </p:txBody>
      </p:sp>
      <p:graphicFrame>
        <p:nvGraphicFramePr>
          <p:cNvPr id="4" name="Google Shape;547;p17">
            <a:extLst>
              <a:ext uri="{FF2B5EF4-FFF2-40B4-BE49-F238E27FC236}">
                <a16:creationId xmlns:a16="http://schemas.microsoft.com/office/drawing/2014/main" id="{3803DBB5-1C12-4799-B437-AE167DD65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530347"/>
              </p:ext>
            </p:extLst>
          </p:nvPr>
        </p:nvGraphicFramePr>
        <p:xfrm>
          <a:off x="2930511" y="2055400"/>
          <a:ext cx="5848350" cy="41666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2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Straight on</a:t>
                      </a:r>
                      <a:endParaRPr sz="2800" b="1" u="none" strike="noStrike" cap="none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3C7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At an angle</a:t>
                      </a:r>
                      <a:endParaRPr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3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8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D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06244B-17DA-47C3-9312-7F338BB1F240}"/>
              </a:ext>
            </a:extLst>
          </p:cNvPr>
          <p:cNvSpPr txBox="1"/>
          <p:nvPr/>
        </p:nvSpPr>
        <p:spPr>
          <a:xfrm>
            <a:off x="304800" y="2514600"/>
            <a:ext cx="2378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pattern do you see between the two columns?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39D-721C-4988-9E6B-D5FC09CA4B9D}"/>
              </a:ext>
            </a:extLst>
          </p:cNvPr>
          <p:cNvSpPr txBox="1"/>
          <p:nvPr/>
        </p:nvSpPr>
        <p:spPr>
          <a:xfrm>
            <a:off x="3701915" y="1634850"/>
            <a:ext cx="4302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Lighted Squares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E1EB-2081-8ECB-F994-3EFCCE41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29633980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21312</TotalTime>
  <Words>1211</Words>
  <Application>Microsoft Office PowerPoint</Application>
  <PresentationFormat>On-screen Show (4:3)</PresentationFormat>
  <Paragraphs>131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Open Sans</vt:lpstr>
      <vt:lpstr>Times New Roman</vt:lpstr>
      <vt:lpstr>Wingdings 2</vt:lpstr>
      <vt:lpstr>Frame</vt:lpstr>
      <vt:lpstr>Microsoft Word Document</vt:lpstr>
      <vt:lpstr>Sun’s Effect on Climate</vt:lpstr>
      <vt:lpstr>Unit Central Question</vt:lpstr>
      <vt:lpstr>Link to Previous Lesson</vt:lpstr>
      <vt:lpstr>Lesson 2 Focus Question</vt:lpstr>
      <vt:lpstr>Investigation 1: Energy Angles</vt:lpstr>
      <vt:lpstr>We will use these sentence starters today. </vt:lpstr>
      <vt:lpstr>Investigation 1: Energy Angles</vt:lpstr>
      <vt:lpstr>Analogy Map: Energy Angles Investigation</vt:lpstr>
      <vt:lpstr>Investigation 1: Energy Angles</vt:lpstr>
      <vt:lpstr>Investigation 1: Energy Angles</vt:lpstr>
      <vt:lpstr>Investigation 1: Energy Angles</vt:lpstr>
      <vt:lpstr>Investigation 1: Energy Angles and Earth</vt:lpstr>
      <vt:lpstr>Making Connections</vt:lpstr>
      <vt:lpstr>Making Connections</vt:lpstr>
      <vt:lpstr>Investigation 2: Concentration of Solar Radiation</vt:lpstr>
      <vt:lpstr>Investigation 2: Concentration of Solar Radiation</vt:lpstr>
      <vt:lpstr>Investigation 2: Concentration of Solar Radiation</vt:lpstr>
      <vt:lpstr>Lesson Summary: Focus Question</vt:lpstr>
      <vt:lpstr>Lesson Summary: Key Science Ideas</vt:lpstr>
      <vt:lpstr>Link to Previous Lesson</vt:lpstr>
      <vt:lpstr>Introducing the Driving Question Board (DQB)</vt:lpstr>
      <vt:lpstr>In the next lesson, you will think about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578</cp:revision>
  <dcterms:created xsi:type="dcterms:W3CDTF">2021-09-15T21:06:18Z</dcterms:created>
  <dcterms:modified xsi:type="dcterms:W3CDTF">2025-03-26T19:48:37Z</dcterms:modified>
</cp:coreProperties>
</file>