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26"/>
  </p:notesMasterIdLst>
  <p:sldIdLst>
    <p:sldId id="326" r:id="rId2"/>
    <p:sldId id="732" r:id="rId3"/>
    <p:sldId id="282" r:id="rId4"/>
    <p:sldId id="310" r:id="rId5"/>
    <p:sldId id="733" r:id="rId6"/>
    <p:sldId id="311" r:id="rId7"/>
    <p:sldId id="309" r:id="rId8"/>
    <p:sldId id="312" r:id="rId9"/>
    <p:sldId id="314" r:id="rId10"/>
    <p:sldId id="313" r:id="rId11"/>
    <p:sldId id="283" r:id="rId12"/>
    <p:sldId id="317" r:id="rId13"/>
    <p:sldId id="315" r:id="rId14"/>
    <p:sldId id="316" r:id="rId15"/>
    <p:sldId id="318" r:id="rId16"/>
    <p:sldId id="319" r:id="rId17"/>
    <p:sldId id="321" r:id="rId18"/>
    <p:sldId id="320" r:id="rId19"/>
    <p:sldId id="322" r:id="rId20"/>
    <p:sldId id="323" r:id="rId21"/>
    <p:sldId id="324" r:id="rId22"/>
    <p:sldId id="284" r:id="rId23"/>
    <p:sldId id="325" r:id="rId24"/>
    <p:sldId id="73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8"/>
    <p:restoredTop sz="94939" autoAdjust="0"/>
  </p:normalViewPr>
  <p:slideViewPr>
    <p:cSldViewPr snapToObjects="1">
      <p:cViewPr varScale="1">
        <p:scale>
          <a:sx n="82" d="100"/>
          <a:sy n="82" d="100"/>
        </p:scale>
        <p:origin x="90" y="25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251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7459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5610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7884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" name="Google Shape;7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068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7291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675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6222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3344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78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4960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4479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6761-AFE7-9F4D-B59A-2D4BC90CA7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3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0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815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7902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680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75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52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C30E-3467-4CF4-B0A6-3B19CA90B0CA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A6A8-9104-4501-9258-744841C696FA}" type="datetime1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0EB7-B44B-4E5F-8D5D-088B47E789F7}" type="datetime1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0721-CB9E-4B19-B488-D3EE02FA604E}" type="datetime1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7FF-49C8-42DA-8F4B-DBB24E97FC8F}" type="datetime1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001C-0171-44B0-A46B-726557381215}" type="datetime1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9F36-58EB-49AD-95C2-D0EE79F0762F}" type="datetime1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559-8482-4F97-BF3A-63206033CA5E}" type="datetime1">
              <a:rPr lang="en-US" smtClean="0"/>
              <a:t>3/27/2025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32F1-9755-48E0-A916-0A284521E5C4}" type="datetime1">
              <a:rPr lang="en-US" smtClean="0"/>
              <a:t>3/27/2025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Body ">
  <p:cSld name="01 Body 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2"/>
          <p:cNvSpPr txBox="1">
            <a:spLocks noGrp="1"/>
          </p:cNvSpPr>
          <p:nvPr>
            <p:ph type="title"/>
          </p:nvPr>
        </p:nvSpPr>
        <p:spPr>
          <a:xfrm>
            <a:off x="628650" y="45946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5" name="Google Shape;65;p52"/>
          <p:cNvCxnSpPr/>
          <p:nvPr/>
        </p:nvCxnSpPr>
        <p:spPr>
          <a:xfrm>
            <a:off x="692935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" name="Google Shape;66;p52"/>
          <p:cNvSpPr txBox="1">
            <a:spLocks noGrp="1"/>
          </p:cNvSpPr>
          <p:nvPr>
            <p:ph type="body" idx="1"/>
          </p:nvPr>
        </p:nvSpPr>
        <p:spPr>
          <a:xfrm>
            <a:off x="628650" y="1287613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816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A6AF-592B-0363-14C6-75EADF85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57CD-1C9E-41BA-8031-D330D96AC4F9}" type="datetime1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5F78-38D5-9BF8-C7F5-B875386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DE4EB-B4A8-5BBA-E9B3-5E745A5B8D88}"/>
              </a:ext>
            </a:extLst>
          </p:cNvPr>
          <p:cNvSpPr/>
          <p:nvPr userDrawn="1"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61DC9-DEB2-FEC8-6108-6B6A00D2A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715000"/>
            <a:ext cx="8229600" cy="4572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100" b="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contact info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A8400F-FE9E-8A09-A56C-CFC79BF0D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Conclusion (thank you, questions?,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" name="Picture 6" descr="Graphical user interface, text, application, chat or text message">
            <a:extLst>
              <a:ext uri="{FF2B5EF4-FFF2-40B4-BE49-F238E27FC236}">
                <a16:creationId xmlns:a16="http://schemas.microsoft.com/office/drawing/2014/main" id="{09082D56-4BFE-E60E-BB8E-9D3D2B6E5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00" y="1556889"/>
            <a:ext cx="6342901" cy="401727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677286-2203-8A89-F2D6-88A71EC0A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4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7199-C53C-49A1-B02E-80D4651025E0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B1D-0D29-4F96-AAA7-CCFB63B1C872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5D42-475C-488F-938E-8C61F023B6B0}" type="datetime1">
              <a:rPr lang="en-US" smtClean="0"/>
              <a:t>3/27/2025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858C-DB3C-40A1-B737-CF03AF0CFB92}" type="datetime1">
              <a:rPr lang="en-US" smtClean="0"/>
              <a:t>3/27/2025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2058-2EC1-402A-9E8F-E6D6FB1EB258}" type="datetime1">
              <a:rPr lang="en-US" smtClean="0"/>
              <a:t>3/27/2025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A70D-5B5C-4CFB-8280-7F40D2F4B4A8}" type="datetime1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7F41-A695-48DD-97F0-F649A40CB3CC}" type="datetime1">
              <a:rPr lang="en-US" smtClean="0"/>
              <a:t>3/27/2025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AA90-9C63-4547-ADD9-F1789CA282B5}" type="datetime1">
              <a:rPr lang="en-US" smtClean="0"/>
              <a:t>3/27/2025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C7552E-83AD-4136-8417-59D5C0FAD4C9}" type="datetime1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2" r:id="rId18"/>
    <p:sldLayoutId id="2147483723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7BE-F4E6-4A88-2306-15DAAE134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598414" cy="3255264"/>
          </a:xfrm>
        </p:spPr>
        <p:txBody>
          <a:bodyPr>
            <a:normAutofit/>
          </a:bodyPr>
          <a:lstStyle/>
          <a:p>
            <a:r>
              <a:rPr lang="en-US" sz="4400" dirty="0"/>
              <a:t>Sun’s Effect on Climate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31755-852A-8AD6-18A6-9281A748A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37318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Investigation 1: What does Earth’s orbit around the Sun look like?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13CAEB-446D-89BD-CCC4-E1A81AE0C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Arial"/>
              <a:buNone/>
            </a:pPr>
            <a:r>
              <a:rPr lang="en-US" sz="2800" dirty="0"/>
              <a:t>Now, let’s have a group demonstrate how Earth orbits the Sun each year.</a:t>
            </a:r>
          </a:p>
          <a:p>
            <a:pPr marL="0" indent="0">
              <a:buFont typeface="Arial"/>
              <a:buNone/>
            </a:pPr>
            <a:endParaRPr lang="en-US" sz="2800" dirty="0"/>
          </a:p>
          <a:p>
            <a:pPr marL="511175" lvl="1"/>
            <a:r>
              <a:rPr lang="en-US" sz="2800" dirty="0"/>
              <a:t>Where would different places on Earth have summer and winter in your orbit?</a:t>
            </a:r>
          </a:p>
          <a:p>
            <a:pPr marL="511175" lvl="1"/>
            <a:r>
              <a:rPr lang="en-US" sz="2800" dirty="0"/>
              <a:t>Observe and listen carefully as each team shares.</a:t>
            </a:r>
          </a:p>
          <a:p>
            <a:pPr marL="511175" lvl="1"/>
            <a:r>
              <a:rPr lang="en-US" sz="2800" dirty="0"/>
              <a:t>I/We (</a:t>
            </a:r>
            <a:r>
              <a:rPr lang="en-US" sz="2800" u="sng" dirty="0"/>
              <a:t>agree/disagree</a:t>
            </a:r>
            <a:r>
              <a:rPr lang="en-US" sz="2800" dirty="0"/>
              <a:t>) because ___________.</a:t>
            </a:r>
          </a:p>
          <a:p>
            <a:pPr marL="511175" lvl="1"/>
            <a:r>
              <a:rPr lang="en-US" sz="2800" dirty="0"/>
              <a:t>Our evidence is _______________________.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08E27-6C22-1EB3-DCF7-5A843636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20779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27" descr="Diagram, schema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324447" y="1115739"/>
            <a:ext cx="4495105" cy="63379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08;p2">
            <a:extLst>
              <a:ext uri="{FF2B5EF4-FFF2-40B4-BE49-F238E27FC236}">
                <a16:creationId xmlns:a16="http://schemas.microsoft.com/office/drawing/2014/main" id="{573C2D96-49C8-4827-B86B-2D3878033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85800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 dirty="0"/>
              <a:t>Investigation 2: Why does Earth’s tilt matter?</a:t>
            </a:r>
            <a:endParaRPr sz="2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AD2F55-E1D1-69FC-99AA-89BF2561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8;p2">
            <a:extLst>
              <a:ext uri="{FF2B5EF4-FFF2-40B4-BE49-F238E27FC236}">
                <a16:creationId xmlns:a16="http://schemas.microsoft.com/office/drawing/2014/main" id="{573C2D96-49C8-4827-B86B-2D3878033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Investigation 2: Why does Earth’s tilt matter?</a:t>
            </a:r>
            <a:endParaRPr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0B3B72-99ED-EF62-495D-EB91B40EB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sz="2800" dirty="0"/>
              <a:t>What do you notice about Earth’s tilt on its axis in this diagram?</a:t>
            </a:r>
          </a:p>
          <a:p>
            <a:pPr marL="0" indent="0">
              <a:buFont typeface="Arial"/>
              <a:buNone/>
            </a:pPr>
            <a:endParaRPr lang="en-US" sz="2800" dirty="0"/>
          </a:p>
          <a:p>
            <a:pPr marL="0" indent="0">
              <a:buFont typeface="Arial"/>
              <a:buNone/>
            </a:pPr>
            <a:r>
              <a:rPr lang="en-US" sz="2800" dirty="0"/>
              <a:t>How can we make sure our Earth model’s axis always tilts in the proper direction?</a:t>
            </a:r>
          </a:p>
          <a:p>
            <a:pPr lvl="1"/>
            <a:r>
              <a:rPr lang="en-US" sz="2800" dirty="0"/>
              <a:t>Pay attention to the North Star!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4B55D-B604-C5F9-55B4-054C3471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37941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8;p2">
            <a:extLst>
              <a:ext uri="{FF2B5EF4-FFF2-40B4-BE49-F238E27FC236}">
                <a16:creationId xmlns:a16="http://schemas.microsoft.com/office/drawing/2014/main" id="{573C2D96-49C8-4827-B86B-2D3878033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85800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 dirty="0"/>
              <a:t>Investigation 2: Why does Earth’s tilt matter?</a:t>
            </a:r>
            <a:endParaRPr sz="28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A7391A-D9AC-433B-9723-FB44E1CF3C52}"/>
              </a:ext>
            </a:extLst>
          </p:cNvPr>
          <p:cNvSpPr txBox="1">
            <a:spLocks/>
          </p:cNvSpPr>
          <p:nvPr/>
        </p:nvSpPr>
        <p:spPr>
          <a:xfrm>
            <a:off x="628650" y="1836578"/>
            <a:ext cx="7886700" cy="502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600" dirty="0"/>
              <a:t>Let’s move Earth for another year in its orbit around the Sun.</a:t>
            </a:r>
          </a:p>
          <a:p>
            <a:pPr lvl="1"/>
            <a:r>
              <a:rPr lang="en-US" sz="2600" dirty="0"/>
              <a:t>In each of the four positions on the diagram,</a:t>
            </a:r>
          </a:p>
          <a:p>
            <a:pPr lvl="2"/>
            <a:r>
              <a:rPr lang="en-US" sz="2600" dirty="0"/>
              <a:t>record which </a:t>
            </a:r>
            <a:r>
              <a:rPr lang="en-US" sz="2600" i="1" dirty="0"/>
              <a:t>season</a:t>
            </a:r>
            <a:r>
              <a:rPr lang="en-US" sz="2600" dirty="0"/>
              <a:t> the Northern Hemisphere experiences.</a:t>
            </a:r>
          </a:p>
          <a:p>
            <a:pPr lvl="2"/>
            <a:r>
              <a:rPr lang="en-US" sz="2600" dirty="0"/>
              <a:t>record which </a:t>
            </a:r>
            <a:r>
              <a:rPr lang="en-US" sz="2600" i="1" dirty="0"/>
              <a:t>season</a:t>
            </a:r>
            <a:r>
              <a:rPr lang="en-US" sz="2600" dirty="0"/>
              <a:t> the Southern Hemisphere experiences.</a:t>
            </a:r>
          </a:p>
          <a:p>
            <a:pPr marL="1016000" lvl="2" indent="0">
              <a:buNone/>
            </a:pPr>
            <a:endParaRPr lang="en-US" sz="2600" dirty="0"/>
          </a:p>
          <a:p>
            <a:pPr marL="76200" indent="0">
              <a:buNone/>
            </a:pPr>
            <a:r>
              <a:rPr lang="en-US" sz="2600" dirty="0"/>
              <a:t>Be prepared to share your ideas about the Lesson Focus Question: </a:t>
            </a:r>
            <a:r>
              <a:rPr lang="en-US" sz="2600" i="1" dirty="0"/>
              <a:t>Why is it summer in the United States (Northern Hemisphere) when it is winter in Argentina (Southern Hemisphere)?</a:t>
            </a:r>
            <a:endParaRPr lang="en-US" sz="2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38F048-E87A-0997-C50A-F4E73BF1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69830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8;p2">
            <a:extLst>
              <a:ext uri="{FF2B5EF4-FFF2-40B4-BE49-F238E27FC236}">
                <a16:creationId xmlns:a16="http://schemas.microsoft.com/office/drawing/2014/main" id="{573C2D96-49C8-4827-B86B-2D3878033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Investigation 2: Why does Earth’s tilt matter?</a:t>
            </a:r>
            <a:endParaRPr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FCD901-AA8E-C5E2-D020-3F78843A6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Arial"/>
              <a:buNone/>
            </a:pPr>
            <a:r>
              <a:rPr lang="en-US" sz="2800" dirty="0"/>
              <a:t>Let’s first look at Earth in position 1.</a:t>
            </a:r>
          </a:p>
          <a:p>
            <a:pPr marL="0" indent="0">
              <a:buFont typeface="Arial"/>
              <a:buNone/>
            </a:pPr>
            <a:endParaRPr lang="en-US" sz="1200" dirty="0"/>
          </a:p>
          <a:p>
            <a:pPr marL="511175"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What part of Earth receives more sunlight?</a:t>
            </a:r>
          </a:p>
          <a:p>
            <a:pPr marL="511175"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What season is it in the Northern Hemisphere when Earth is in that position?</a:t>
            </a:r>
          </a:p>
          <a:p>
            <a:pPr marL="511175"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What season is it in the Southern Hemisphere?</a:t>
            </a:r>
          </a:p>
          <a:p>
            <a:pPr marL="511175" lvl="1"/>
            <a:r>
              <a:rPr lang="en-US" sz="2800" dirty="0"/>
              <a:t>During which months of the year is Earth moving between positions 1 and 2?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504FE-CC45-9EA4-691E-76CBCC61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25696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8;p2">
            <a:extLst>
              <a:ext uri="{FF2B5EF4-FFF2-40B4-BE49-F238E27FC236}">
                <a16:creationId xmlns:a16="http://schemas.microsoft.com/office/drawing/2014/main" id="{573C2D96-49C8-4827-B86B-2D3878033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Investigation 2: Why does Earth’s tilt matter?</a:t>
            </a:r>
            <a:endParaRPr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27CD21-6E76-E055-F8F1-2291884EB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Arial"/>
              <a:buNone/>
            </a:pPr>
            <a:r>
              <a:rPr lang="en-US" sz="2800" dirty="0"/>
              <a:t>What about Earth in position 3?</a:t>
            </a:r>
          </a:p>
          <a:p>
            <a:pPr marL="0" indent="0">
              <a:buFont typeface="Arial"/>
              <a:buNone/>
            </a:pPr>
            <a:endParaRPr lang="en-US" sz="2800" dirty="0"/>
          </a:p>
          <a:p>
            <a:pPr marL="511175" lvl="1">
              <a:spcAft>
                <a:spcPts val="1200"/>
              </a:spcAft>
            </a:pPr>
            <a:r>
              <a:rPr lang="en-US" sz="2800" dirty="0"/>
              <a:t>What part of Earth receives more sunlight?</a:t>
            </a:r>
          </a:p>
          <a:p>
            <a:pPr marL="511175" lvl="1">
              <a:spcAft>
                <a:spcPts val="1200"/>
              </a:spcAft>
            </a:pPr>
            <a:r>
              <a:rPr lang="en-US" sz="2800" dirty="0"/>
              <a:t>What season is it in the Northern Hemisphere when Earth is in that position?</a:t>
            </a:r>
          </a:p>
          <a:p>
            <a:pPr marL="511175" lvl="1">
              <a:spcAft>
                <a:spcPts val="1200"/>
              </a:spcAft>
            </a:pPr>
            <a:r>
              <a:rPr lang="en-US" sz="2800" dirty="0"/>
              <a:t>What season is it in the Southern Hemisphere?</a:t>
            </a:r>
          </a:p>
          <a:p>
            <a:pPr marL="511175" lvl="1"/>
            <a:r>
              <a:rPr lang="en-US" sz="2800" dirty="0"/>
              <a:t>During which months of the year is Earth moving between positions 3 and 4?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7DD71-F740-A773-447F-61BAF698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38181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8;p2">
            <a:extLst>
              <a:ext uri="{FF2B5EF4-FFF2-40B4-BE49-F238E27FC236}">
                <a16:creationId xmlns:a16="http://schemas.microsoft.com/office/drawing/2014/main" id="{573C2D96-49C8-4827-B86B-2D3878033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Investigation 2: Why does Earth’s tilt matter?</a:t>
            </a:r>
            <a:endParaRPr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01D687-54FF-B3F8-C521-F71B0973C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seasons do we experience in positions 2 and 4?</a:t>
            </a:r>
          </a:p>
          <a:p>
            <a:r>
              <a:rPr lang="en-US" sz="2800" dirty="0"/>
              <a:t>Describe Earth’s tilt in positions 2 and 4 relative to the Sun.</a:t>
            </a:r>
          </a:p>
          <a:p>
            <a:r>
              <a:rPr lang="en-US" sz="2800" dirty="0"/>
              <a:t>What does that say about the amount of sunlight each hemisphere receives in those positions?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C3540-179E-2C1F-E60E-54C270E6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65208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586D41-935B-4D08-9B4F-97098351F275}"/>
              </a:ext>
            </a:extLst>
          </p:cNvPr>
          <p:cNvSpPr txBox="1">
            <a:spLocks/>
          </p:cNvSpPr>
          <p:nvPr/>
        </p:nvSpPr>
        <p:spPr>
          <a:xfrm>
            <a:off x="628650" y="1981200"/>
            <a:ext cx="78867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/>
              <a:t>Use the Earth-Sun model to explain your answers to these questions:</a:t>
            </a:r>
          </a:p>
          <a:p>
            <a:pPr marL="511175" lvl="1"/>
            <a:r>
              <a:rPr lang="en-US" sz="2800" dirty="0"/>
              <a:t>Is Earth closer to the Sun when it is summer in the United States?</a:t>
            </a:r>
          </a:p>
          <a:p>
            <a:pPr marL="511175" lvl="1"/>
            <a:r>
              <a:rPr lang="en-US" sz="2800" dirty="0"/>
              <a:t>Is Earth closer to the Sun when it is summer in Argentina?</a:t>
            </a:r>
          </a:p>
          <a:p>
            <a:pPr marL="511175" lvl="1"/>
            <a:r>
              <a:rPr lang="en-US" sz="2800" dirty="0"/>
              <a:t>If Earth is not closer to the Sun in the summer, how can you explain why we have higher average temperatures in the summer?</a:t>
            </a:r>
          </a:p>
        </p:txBody>
      </p:sp>
      <p:sp>
        <p:nvSpPr>
          <p:cNvPr id="7" name="Google Shape;308;p2">
            <a:extLst>
              <a:ext uri="{FF2B5EF4-FFF2-40B4-BE49-F238E27FC236}">
                <a16:creationId xmlns:a16="http://schemas.microsoft.com/office/drawing/2014/main" id="{18CDCA48-1A86-4A86-BEF1-D702F8EB0D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685800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 dirty="0"/>
              <a:t>Investigation 2: Why is it summer in the United States when it is winter in Argentina?</a:t>
            </a:r>
            <a:endParaRPr sz="2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A00C31-8746-6361-3280-14DEFB416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093958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8;p2">
            <a:extLst>
              <a:ext uri="{FF2B5EF4-FFF2-40B4-BE49-F238E27FC236}">
                <a16:creationId xmlns:a16="http://schemas.microsoft.com/office/drawing/2014/main" id="{573C2D96-49C8-4827-B86B-2D3878033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Investigation 2: Why is it summer in the United States when it is winter in Argentina?</a:t>
            </a:r>
            <a:endParaRPr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F438A0-9E6A-ED7A-F371-2C4485DC6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It is summer in the United States when it is winter in Argentina because ________________.</a:t>
            </a:r>
          </a:p>
          <a:p>
            <a:r>
              <a:rPr lang="en-US" sz="2800" dirty="0"/>
              <a:t>My evidence from our Earth-Sun model is ____________________________.</a:t>
            </a:r>
          </a:p>
          <a:p>
            <a:r>
              <a:rPr lang="en-US" sz="2800" dirty="0"/>
              <a:t>Record your ideas in your science notebook.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8FB241-8FAD-FFE3-10C2-8D34474F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999369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8;p2">
            <a:extLst>
              <a:ext uri="{FF2B5EF4-FFF2-40B4-BE49-F238E27FC236}">
                <a16:creationId xmlns:a16="http://schemas.microsoft.com/office/drawing/2014/main" id="{4D63A974-63F6-4D47-8954-93C0AC6205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Lesson Summary: Key Science Ideas</a:t>
            </a:r>
            <a:endParaRPr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6B8340-E138-48E0-9C72-AE1214AB8211}"/>
              </a:ext>
            </a:extLst>
          </p:cNvPr>
          <p:cNvSpPr txBox="1">
            <a:spLocks/>
          </p:cNvSpPr>
          <p:nvPr/>
        </p:nvSpPr>
        <p:spPr>
          <a:xfrm>
            <a:off x="165652" y="1841011"/>
            <a:ext cx="324231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600" dirty="0"/>
              <a:t>Earth’s tilt never changes directions. It always points in one direction—toward the North Star.</a:t>
            </a:r>
          </a:p>
          <a:p>
            <a:pPr marL="0" indent="0">
              <a:buFont typeface="Arial"/>
              <a:buNone/>
            </a:pPr>
            <a:r>
              <a:rPr lang="en-US" sz="2600" dirty="0"/>
              <a:t>Earth’s North Pole does not always point toward the Sun. Sometimes, it points away from the Sun.</a:t>
            </a:r>
          </a:p>
        </p:txBody>
      </p:sp>
      <p:pic>
        <p:nvPicPr>
          <p:cNvPr id="9" name="Google Shape;720;p27" descr="Diagram, schematic&#10;&#10;Description automatically generated">
            <a:extLst>
              <a:ext uri="{FF2B5EF4-FFF2-40B4-BE49-F238E27FC236}">
                <a16:creationId xmlns:a16="http://schemas.microsoft.com/office/drawing/2014/main" id="{49145C4C-D191-47A1-BC91-A395DD1E31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096406" y="1313794"/>
            <a:ext cx="4138335" cy="562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3D8BA0-C121-9DDB-534D-3E775DFF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22706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BDD9-7D71-491B-806C-7192A472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-60" baseline="0" dirty="0">
                <a:latin typeface="+mj-lt"/>
                <a:ea typeface="+mj-ea"/>
                <a:cs typeface="+mj-cs"/>
              </a:rPr>
              <a:t>Unit</a:t>
            </a:r>
            <a:br>
              <a:rPr lang="en-US" b="1" kern="1200" spc="-60" baseline="0" dirty="0">
                <a:latin typeface="+mj-lt"/>
                <a:ea typeface="+mj-ea"/>
                <a:cs typeface="+mj-cs"/>
              </a:rPr>
            </a:br>
            <a:r>
              <a:rPr lang="en-US" b="1" kern="1200" spc="-60" baseline="0" dirty="0">
                <a:latin typeface="+mj-lt"/>
                <a:ea typeface="+mj-ea"/>
                <a:cs typeface="+mj-cs"/>
              </a:rPr>
              <a:t>Central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0E584-1F68-4F03-BEDC-DD304BE6083A}"/>
              </a:ext>
            </a:extLst>
          </p:cNvPr>
          <p:cNvSpPr/>
          <p:nvPr/>
        </p:nvSpPr>
        <p:spPr>
          <a:xfrm>
            <a:off x="3268979" y="2005351"/>
            <a:ext cx="5185703" cy="233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" indent="-182880" algn="ctr" defTabSz="914400"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b="1" dirty="0">
                <a:ea typeface="+mn-lt"/>
                <a:cs typeface="+mn-lt"/>
                <a:sym typeface="Calibri"/>
              </a:rPr>
              <a:t>Why are some places on Earth hotter than others at different times of the year? </a:t>
            </a:r>
            <a:endParaRPr lang="en-US" sz="2800" b="1" dirty="0">
              <a:ea typeface="+mn-lt"/>
              <a:cs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4BFA6-597F-DAD2-6808-E5623811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781382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8;p2">
            <a:extLst>
              <a:ext uri="{FF2B5EF4-FFF2-40B4-BE49-F238E27FC236}">
                <a16:creationId xmlns:a16="http://schemas.microsoft.com/office/drawing/2014/main" id="{4D63A974-63F6-4D47-8954-93C0AC6205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Lesson Summary: Key Science Ideas</a:t>
            </a:r>
            <a:endParaRPr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E433EE-C8A1-4CC1-BE77-CC4C208C502F}"/>
              </a:ext>
            </a:extLst>
          </p:cNvPr>
          <p:cNvSpPr txBox="1">
            <a:spLocks/>
          </p:cNvSpPr>
          <p:nvPr/>
        </p:nvSpPr>
        <p:spPr>
          <a:xfrm>
            <a:off x="147874" y="2057400"/>
            <a:ext cx="3191674" cy="511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When the North Pole points toward the Sun, the South Pole points away from the Sun. </a:t>
            </a:r>
          </a:p>
          <a:p>
            <a:pPr marL="0" indent="0">
              <a:buFont typeface="Arial"/>
              <a:buNone/>
            </a:pPr>
            <a:r>
              <a:rPr lang="en-US" dirty="0"/>
              <a:t>When Earth is in position 1, the Northern Hemisphere experiences summer and the Southern Hemisphere experiences winter.</a:t>
            </a:r>
          </a:p>
          <a:p>
            <a:endParaRPr lang="en-US" dirty="0"/>
          </a:p>
        </p:txBody>
      </p:sp>
      <p:pic>
        <p:nvPicPr>
          <p:cNvPr id="7" name="Google Shape;720;p27" descr="Diagram, schematic&#10;&#10;Description automatically generated">
            <a:extLst>
              <a:ext uri="{FF2B5EF4-FFF2-40B4-BE49-F238E27FC236}">
                <a16:creationId xmlns:a16="http://schemas.microsoft.com/office/drawing/2014/main" id="{194BD47E-6D7A-4E1F-834D-50F3BBA020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320642" y="1553385"/>
            <a:ext cx="3734145" cy="56565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A21C76-672A-D1BA-C0EA-3A15D87E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87459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8;p2">
            <a:extLst>
              <a:ext uri="{FF2B5EF4-FFF2-40B4-BE49-F238E27FC236}">
                <a16:creationId xmlns:a16="http://schemas.microsoft.com/office/drawing/2014/main" id="{4D63A974-63F6-4D47-8954-93C0AC6205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Summary: Why is it summer in the United States when it is winter in Argentina?</a:t>
            </a:r>
            <a:endParaRPr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EBF77E-8559-A0C8-4956-6C1FEA85D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Arial"/>
              <a:buNone/>
            </a:pPr>
            <a:r>
              <a:rPr lang="en-US" sz="2800" dirty="0"/>
              <a:t>Find your earlier answer to the Lesson Focus Question in your science notebook.</a:t>
            </a:r>
          </a:p>
          <a:p>
            <a:pPr marL="0" indent="0">
              <a:buFont typeface="Arial"/>
              <a:buNone/>
            </a:pPr>
            <a:endParaRPr lang="en-US" sz="2800" dirty="0"/>
          </a:p>
          <a:p>
            <a:pPr lvl="1"/>
            <a:r>
              <a:rPr lang="en-US" sz="2800" dirty="0"/>
              <a:t>Do you still agree with your earlier ideas?</a:t>
            </a:r>
          </a:p>
          <a:p>
            <a:pPr lvl="1"/>
            <a:r>
              <a:rPr lang="en-US" sz="2800" dirty="0"/>
              <a:t>What would you like to add? Change?</a:t>
            </a:r>
          </a:p>
          <a:p>
            <a:pPr lvl="1"/>
            <a:r>
              <a:rPr lang="en-US" sz="2800" dirty="0"/>
              <a:t>Write a new summary to explain why people in the United States do not experience the same seasons as people in Argentina.</a:t>
            </a:r>
          </a:p>
          <a:p>
            <a:pPr lvl="2"/>
            <a:r>
              <a:rPr lang="en-US" sz="2800" dirty="0"/>
              <a:t>Use evidence from the Earth-Sun model.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3325A0-B2F7-88F3-444A-1BDC342B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551820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Introducing the Driving Question Board (DQB)</a:t>
            </a:r>
            <a:endParaRPr sz="3200" dirty="0"/>
          </a:p>
        </p:txBody>
      </p:sp>
      <p:grpSp>
        <p:nvGrpSpPr>
          <p:cNvPr id="396" name="Google Shape;396;p11"/>
          <p:cNvGrpSpPr/>
          <p:nvPr/>
        </p:nvGrpSpPr>
        <p:grpSpPr>
          <a:xfrm>
            <a:off x="771773" y="1871567"/>
            <a:ext cx="1453019" cy="1565754"/>
            <a:chOff x="739036" y="1503123"/>
            <a:chExt cx="1453019" cy="1565754"/>
          </a:xfrm>
        </p:grpSpPr>
        <p:sp>
          <p:nvSpPr>
            <p:cNvPr id="397" name="Google Shape;397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98" name="Google Shape;398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399" name="Google Shape;399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1" name="Google Shape;401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02" name="Google Shape;402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03" name="Google Shape;403;p11"/>
          <p:cNvGrpSpPr/>
          <p:nvPr/>
        </p:nvGrpSpPr>
        <p:grpSpPr>
          <a:xfrm rot="771833">
            <a:off x="1787050" y="3034684"/>
            <a:ext cx="1453019" cy="1565754"/>
            <a:chOff x="739036" y="1503123"/>
            <a:chExt cx="1453019" cy="1565754"/>
          </a:xfrm>
        </p:grpSpPr>
        <p:sp>
          <p:nvSpPr>
            <p:cNvPr id="404" name="Google Shape;404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05" name="Google Shape;405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06" name="Google Shape;406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8" name="Google Shape;408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09" name="Google Shape;409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10" name="Google Shape;410;p11"/>
          <p:cNvGrpSpPr/>
          <p:nvPr/>
        </p:nvGrpSpPr>
        <p:grpSpPr>
          <a:xfrm>
            <a:off x="6799032" y="4698493"/>
            <a:ext cx="1453019" cy="1565754"/>
            <a:chOff x="739036" y="1503123"/>
            <a:chExt cx="1453019" cy="1565754"/>
          </a:xfrm>
        </p:grpSpPr>
        <p:sp>
          <p:nvSpPr>
            <p:cNvPr id="411" name="Google Shape;411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12" name="Google Shape;412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13" name="Google Shape;413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15" name="Google Shape;415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16" name="Google Shape;416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17" name="Google Shape;417;p11"/>
          <p:cNvGrpSpPr/>
          <p:nvPr/>
        </p:nvGrpSpPr>
        <p:grpSpPr>
          <a:xfrm>
            <a:off x="602673" y="5144890"/>
            <a:ext cx="1453019" cy="1565754"/>
            <a:chOff x="739036" y="1503123"/>
            <a:chExt cx="1453019" cy="1565754"/>
          </a:xfrm>
        </p:grpSpPr>
        <p:sp>
          <p:nvSpPr>
            <p:cNvPr id="418" name="Google Shape;418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19" name="Google Shape;419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20" name="Google Shape;420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1" name="Google Shape;421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2" name="Google Shape;422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23" name="Google Shape;423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24" name="Google Shape;424;p11"/>
          <p:cNvGrpSpPr/>
          <p:nvPr/>
        </p:nvGrpSpPr>
        <p:grpSpPr>
          <a:xfrm rot="-722097">
            <a:off x="5132275" y="2770520"/>
            <a:ext cx="1453019" cy="1565754"/>
            <a:chOff x="739036" y="1503123"/>
            <a:chExt cx="1453019" cy="1565754"/>
          </a:xfrm>
        </p:grpSpPr>
        <p:sp>
          <p:nvSpPr>
            <p:cNvPr id="425" name="Google Shape;425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26" name="Google Shape;426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27" name="Google Shape;427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8" name="Google Shape;428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9" name="Google Shape;429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30" name="Google Shape;430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31" name="Google Shape;431;p11"/>
          <p:cNvGrpSpPr/>
          <p:nvPr/>
        </p:nvGrpSpPr>
        <p:grpSpPr>
          <a:xfrm rot="-652280">
            <a:off x="3389852" y="4190113"/>
            <a:ext cx="1453019" cy="1565754"/>
            <a:chOff x="739036" y="1503123"/>
            <a:chExt cx="1453019" cy="1565754"/>
          </a:xfrm>
        </p:grpSpPr>
        <p:sp>
          <p:nvSpPr>
            <p:cNvPr id="432" name="Google Shape;432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33" name="Google Shape;433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34" name="Google Shape;434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35" name="Google Shape;435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36" name="Google Shape;436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37" name="Google Shape;437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38" name="Google Shape;438;p11"/>
          <p:cNvGrpSpPr/>
          <p:nvPr/>
        </p:nvGrpSpPr>
        <p:grpSpPr>
          <a:xfrm rot="893649">
            <a:off x="3041229" y="1784644"/>
            <a:ext cx="1453019" cy="1565754"/>
            <a:chOff x="739036" y="1503123"/>
            <a:chExt cx="1453019" cy="1565754"/>
          </a:xfrm>
        </p:grpSpPr>
        <p:sp>
          <p:nvSpPr>
            <p:cNvPr id="439" name="Google Shape;439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40" name="Google Shape;440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41" name="Google Shape;441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3" name="Google Shape;443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2.</a:t>
                </a:r>
                <a:endParaRPr/>
              </a:p>
            </p:txBody>
          </p:sp>
          <p:sp>
            <p:nvSpPr>
              <p:cNvPr id="444" name="Google Shape;444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45" name="Google Shape;445;p11"/>
          <p:cNvGrpSpPr/>
          <p:nvPr/>
        </p:nvGrpSpPr>
        <p:grpSpPr>
          <a:xfrm>
            <a:off x="7025341" y="2153282"/>
            <a:ext cx="1453019" cy="1565754"/>
            <a:chOff x="739036" y="1503123"/>
            <a:chExt cx="1453019" cy="1565754"/>
          </a:xfrm>
        </p:grpSpPr>
        <p:sp>
          <p:nvSpPr>
            <p:cNvPr id="446" name="Google Shape;446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47" name="Google Shape;447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48" name="Google Shape;448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9" name="Google Shape;449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0" name="Google Shape;450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</a:t>
                </a:r>
                <a:endParaRPr/>
              </a:p>
            </p:txBody>
          </p:sp>
          <p:sp>
            <p:nvSpPr>
              <p:cNvPr id="451" name="Google Shape;451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52" name="Google Shape;452;p11"/>
          <p:cNvGrpSpPr/>
          <p:nvPr/>
        </p:nvGrpSpPr>
        <p:grpSpPr>
          <a:xfrm rot="-652280">
            <a:off x="7577313" y="3277271"/>
            <a:ext cx="1453019" cy="1565754"/>
            <a:chOff x="739036" y="1503123"/>
            <a:chExt cx="1453019" cy="1565754"/>
          </a:xfrm>
        </p:grpSpPr>
        <p:sp>
          <p:nvSpPr>
            <p:cNvPr id="453" name="Google Shape;453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54" name="Google Shape;454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55" name="Google Shape;455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6" name="Google Shape;456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7" name="Google Shape;457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58" name="Google Shape;458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59" name="Google Shape;459;p11"/>
          <p:cNvGrpSpPr/>
          <p:nvPr/>
        </p:nvGrpSpPr>
        <p:grpSpPr>
          <a:xfrm>
            <a:off x="5706797" y="1499018"/>
            <a:ext cx="1453019" cy="1565754"/>
            <a:chOff x="739036" y="1503123"/>
            <a:chExt cx="1453019" cy="1565754"/>
          </a:xfrm>
        </p:grpSpPr>
        <p:sp>
          <p:nvSpPr>
            <p:cNvPr id="460" name="Google Shape;460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61" name="Google Shape;461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62" name="Google Shape;462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64" name="Google Shape;464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3.</a:t>
                </a:r>
                <a:endParaRPr/>
              </a:p>
            </p:txBody>
          </p:sp>
          <p:sp>
            <p:nvSpPr>
              <p:cNvPr id="465" name="Google Shape;465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66" name="Google Shape;466;p11"/>
          <p:cNvGrpSpPr/>
          <p:nvPr/>
        </p:nvGrpSpPr>
        <p:grpSpPr>
          <a:xfrm>
            <a:off x="4946721" y="5017430"/>
            <a:ext cx="1453019" cy="1565754"/>
            <a:chOff x="739036" y="1503123"/>
            <a:chExt cx="1453019" cy="1565754"/>
          </a:xfrm>
        </p:grpSpPr>
        <p:sp>
          <p:nvSpPr>
            <p:cNvPr id="467" name="Google Shape;467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68" name="Google Shape;468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69" name="Google Shape;469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1" name="Google Shape;471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72" name="Google Shape;472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73" name="Google Shape;473;p11"/>
          <p:cNvGrpSpPr/>
          <p:nvPr/>
        </p:nvGrpSpPr>
        <p:grpSpPr>
          <a:xfrm rot="-684863">
            <a:off x="2498987" y="5224257"/>
            <a:ext cx="1453019" cy="1565754"/>
            <a:chOff x="739036" y="1503123"/>
            <a:chExt cx="1453019" cy="1565754"/>
          </a:xfrm>
        </p:grpSpPr>
        <p:sp>
          <p:nvSpPr>
            <p:cNvPr id="474" name="Google Shape;474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75" name="Google Shape;475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76" name="Google Shape;476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8" name="Google Shape;478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79" name="Google Shape;479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80" name="Google Shape;480;p11"/>
          <p:cNvGrpSpPr/>
          <p:nvPr/>
        </p:nvGrpSpPr>
        <p:grpSpPr>
          <a:xfrm rot="-722097">
            <a:off x="152468" y="2954767"/>
            <a:ext cx="1453019" cy="1565754"/>
            <a:chOff x="739036" y="1503123"/>
            <a:chExt cx="1453019" cy="1565754"/>
          </a:xfrm>
        </p:grpSpPr>
        <p:sp>
          <p:nvSpPr>
            <p:cNvPr id="481" name="Google Shape;481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82" name="Google Shape;482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83" name="Google Shape;483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4" name="Google Shape;484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5" name="Google Shape;485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86" name="Google Shape;486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87" name="Google Shape;487;p11"/>
          <p:cNvGrpSpPr/>
          <p:nvPr/>
        </p:nvGrpSpPr>
        <p:grpSpPr>
          <a:xfrm>
            <a:off x="3672265" y="2559843"/>
            <a:ext cx="1453019" cy="1565754"/>
            <a:chOff x="739036" y="1503123"/>
            <a:chExt cx="1453019" cy="1565754"/>
          </a:xfrm>
        </p:grpSpPr>
        <p:sp>
          <p:nvSpPr>
            <p:cNvPr id="488" name="Google Shape;488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89" name="Google Shape;489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90" name="Google Shape;490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1" name="Google Shape;491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2" name="Google Shape;492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493" name="Google Shape;493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grpSp>
        <p:nvGrpSpPr>
          <p:cNvPr id="494" name="Google Shape;494;p11"/>
          <p:cNvGrpSpPr/>
          <p:nvPr/>
        </p:nvGrpSpPr>
        <p:grpSpPr>
          <a:xfrm rot="771833">
            <a:off x="5778733" y="3872901"/>
            <a:ext cx="1453019" cy="1565754"/>
            <a:chOff x="739036" y="1503123"/>
            <a:chExt cx="1453019" cy="1565754"/>
          </a:xfrm>
        </p:grpSpPr>
        <p:sp>
          <p:nvSpPr>
            <p:cNvPr id="495" name="Google Shape;495;p11"/>
            <p:cNvSpPr/>
            <p:nvPr/>
          </p:nvSpPr>
          <p:spPr>
            <a:xfrm>
              <a:off x="739036" y="1503123"/>
              <a:ext cx="1453019" cy="156575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endParaRPr sz="1800" b="0" i="0" u="none" strike="noStrike" cap="none">
                <a:solidFill>
                  <a:srgbClr val="3184B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96" name="Google Shape;496;p11"/>
            <p:cNvGrpSpPr/>
            <p:nvPr/>
          </p:nvGrpSpPr>
          <p:grpSpPr>
            <a:xfrm>
              <a:off x="820455" y="1644114"/>
              <a:ext cx="1321496" cy="690814"/>
              <a:chOff x="820455" y="1644114"/>
              <a:chExt cx="1321496" cy="690814"/>
            </a:xfrm>
          </p:grpSpPr>
          <p:sp>
            <p:nvSpPr>
              <p:cNvPr id="497" name="Google Shape;497;p11"/>
              <p:cNvSpPr/>
              <p:nvPr/>
            </p:nvSpPr>
            <p:spPr>
              <a:xfrm>
                <a:off x="1127342" y="1828780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8" name="Google Shape;498;p11"/>
              <p:cNvSpPr/>
              <p:nvPr/>
            </p:nvSpPr>
            <p:spPr>
              <a:xfrm>
                <a:off x="958240" y="2150262"/>
                <a:ext cx="1014609" cy="112754"/>
              </a:xfrm>
              <a:custGeom>
                <a:avLst/>
                <a:gdLst/>
                <a:ahLst/>
                <a:cxnLst/>
                <a:rect l="l" t="t" r="r" b="b"/>
                <a:pathLst>
                  <a:path w="1014609" h="112754" extrusionOk="0">
                    <a:moveTo>
                      <a:pt x="0" y="12546"/>
                    </a:moveTo>
                    <a:cubicBezTo>
                      <a:pt x="23821" y="7782"/>
                      <a:pt x="74531" y="-13132"/>
                      <a:pt x="100209" y="12546"/>
                    </a:cubicBezTo>
                    <a:cubicBezTo>
                      <a:pt x="121499" y="33836"/>
                      <a:pt x="150313" y="87702"/>
                      <a:pt x="150313" y="87702"/>
                    </a:cubicBezTo>
                    <a:cubicBezTo>
                      <a:pt x="158664" y="75176"/>
                      <a:pt x="160603" y="53076"/>
                      <a:pt x="175365" y="50124"/>
                    </a:cubicBezTo>
                    <a:cubicBezTo>
                      <a:pt x="190127" y="47172"/>
                      <a:pt x="199478" y="68443"/>
                      <a:pt x="212943" y="75176"/>
                    </a:cubicBezTo>
                    <a:cubicBezTo>
                      <a:pt x="224753" y="81081"/>
                      <a:pt x="237995" y="83527"/>
                      <a:pt x="250521" y="87702"/>
                    </a:cubicBezTo>
                    <a:cubicBezTo>
                      <a:pt x="339959" y="57889"/>
                      <a:pt x="303705" y="77298"/>
                      <a:pt x="363255" y="37598"/>
                    </a:cubicBezTo>
                    <a:cubicBezTo>
                      <a:pt x="375781" y="41773"/>
                      <a:pt x="391497" y="40788"/>
                      <a:pt x="400833" y="50124"/>
                    </a:cubicBezTo>
                    <a:cubicBezTo>
                      <a:pt x="410169" y="59460"/>
                      <a:pt x="400288" y="85835"/>
                      <a:pt x="413359" y="87702"/>
                    </a:cubicBezTo>
                    <a:cubicBezTo>
                      <a:pt x="439501" y="91437"/>
                      <a:pt x="488516" y="62650"/>
                      <a:pt x="488516" y="62650"/>
                    </a:cubicBezTo>
                    <a:cubicBezTo>
                      <a:pt x="551146" y="83527"/>
                      <a:pt x="513568" y="79351"/>
                      <a:pt x="601250" y="50124"/>
                    </a:cubicBezTo>
                    <a:lnTo>
                      <a:pt x="638828" y="37598"/>
                    </a:lnTo>
                    <a:cubicBezTo>
                      <a:pt x="651354" y="41773"/>
                      <a:pt x="665420" y="42800"/>
                      <a:pt x="676406" y="50124"/>
                    </a:cubicBezTo>
                    <a:cubicBezTo>
                      <a:pt x="691145" y="59950"/>
                      <a:pt x="696511" y="84790"/>
                      <a:pt x="713984" y="87702"/>
                    </a:cubicBezTo>
                    <a:cubicBezTo>
                      <a:pt x="728834" y="90177"/>
                      <a:pt x="738097" y="69383"/>
                      <a:pt x="751562" y="62650"/>
                    </a:cubicBezTo>
                    <a:cubicBezTo>
                      <a:pt x="763372" y="56745"/>
                      <a:pt x="776614" y="54299"/>
                      <a:pt x="789140" y="50124"/>
                    </a:cubicBezTo>
                    <a:cubicBezTo>
                      <a:pt x="797491" y="62650"/>
                      <a:pt x="802437" y="78298"/>
                      <a:pt x="814192" y="87702"/>
                    </a:cubicBezTo>
                    <a:cubicBezTo>
                      <a:pt x="827031" y="97973"/>
                      <a:pt x="911281" y="112130"/>
                      <a:pt x="914400" y="112754"/>
                    </a:cubicBezTo>
                    <a:cubicBezTo>
                      <a:pt x="939452" y="108579"/>
                      <a:pt x="966840" y="111586"/>
                      <a:pt x="989557" y="100228"/>
                    </a:cubicBezTo>
                    <a:cubicBezTo>
                      <a:pt x="1003022" y="93496"/>
                      <a:pt x="1014609" y="62650"/>
                      <a:pt x="1014609" y="6265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Open Sans"/>
                  <a:buNone/>
                </a:pPr>
                <a:endParaRPr sz="1800" b="0" i="0" u="none" strike="noStrike" cap="none">
                  <a:solidFill>
                    <a:srgbClr val="27367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9" name="Google Shape;499;p11"/>
              <p:cNvSpPr txBox="1"/>
              <p:nvPr/>
            </p:nvSpPr>
            <p:spPr>
              <a:xfrm>
                <a:off x="820455" y="1644114"/>
                <a:ext cx="4070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</a:t>
                </a:r>
                <a:endParaRPr/>
              </a:p>
            </p:txBody>
          </p:sp>
          <p:sp>
            <p:nvSpPr>
              <p:cNvPr id="500" name="Google Shape;500;p11"/>
              <p:cNvSpPr txBox="1"/>
              <p:nvPr/>
            </p:nvSpPr>
            <p:spPr>
              <a:xfrm>
                <a:off x="1922747" y="1965596"/>
                <a:ext cx="2192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3676"/>
                  </a:buClr>
                  <a:buSzPts val="1800"/>
                  <a:buFont typeface="Open Sans"/>
                  <a:buNone/>
                </a:pPr>
                <a:r>
                  <a:rPr lang="en-US" sz="1800" b="0" i="0" u="none" strike="noStrike" cap="none">
                    <a:solidFill>
                      <a:srgbClr val="27367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?</a:t>
                </a:r>
                <a:endParaRPr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AA4E28-B24A-3894-8E30-3DF02901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883085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8;p2">
            <a:extLst>
              <a:ext uri="{FF2B5EF4-FFF2-40B4-BE49-F238E27FC236}">
                <a16:creationId xmlns:a16="http://schemas.microsoft.com/office/drawing/2014/main" id="{4D63A974-63F6-4D47-8954-93C0AC6205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In the next lesson, you will think about … </a:t>
            </a:r>
            <a:endParaRPr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68E0CD-9F7B-2A15-34D2-07F3C5274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0" u="none" strike="noStrike" cap="none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Does the angle of sunlight and the tilt of Earth changes the angle of sunlight that different places on Earth receive?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927150-C156-5D43-FA7C-825EF45A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690569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DBB-EA83-2E4A-CB5E-88298DB2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D7C705-DF79-7383-09D7-D4157123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Link to Previous Lesson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06C724-0F44-60F6-232F-EFF8415D7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2800" dirty="0"/>
              <a:t>Think-Pair-Share</a:t>
            </a:r>
          </a:p>
          <a:p>
            <a:pPr marL="274637" lvl="1" indent="0">
              <a:buFont typeface="Arial"/>
              <a:buNone/>
            </a:pPr>
            <a:r>
              <a:rPr lang="en-US" sz="2800" dirty="0"/>
              <a:t>What did you learn last time that might help you answer our Unit Central Question?</a:t>
            </a:r>
            <a:endParaRPr lang="en-US" sz="2800" i="1" dirty="0"/>
          </a:p>
          <a:p>
            <a:pPr marL="274637" lvl="1" indent="0">
              <a:buFont typeface="Arial"/>
              <a:buNone/>
            </a:pPr>
            <a:r>
              <a:rPr lang="en-US" sz="2800" b="1" i="1" dirty="0"/>
              <a:t>Why are some places on Earth hotter than others</a:t>
            </a:r>
            <a:r>
              <a:rPr lang="en-US" sz="2800" b="1" dirty="0"/>
              <a:t> </a:t>
            </a:r>
            <a:r>
              <a:rPr lang="en-US" sz="2800" b="1" i="1" dirty="0"/>
              <a:t>at different times of the year?</a:t>
            </a:r>
            <a:endParaRPr lang="en-US" sz="2800" b="1" dirty="0"/>
          </a:p>
          <a:p>
            <a:pPr lvl="1"/>
            <a:endParaRPr lang="en-US" sz="2800" dirty="0"/>
          </a:p>
          <a:p>
            <a:pPr marL="274637" lvl="1" indent="0">
              <a:buFont typeface="Arial"/>
              <a:buNone/>
            </a:pPr>
            <a:r>
              <a:rPr lang="en-US" sz="2800" dirty="0"/>
              <a:t>Use your science notebook and graphs and charts for evidence.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897F19-EF32-C405-305F-81262B45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Link to Previous Lesson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FDFD5F-8F0B-62DF-A8A0-CBE3CD73D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2800" dirty="0"/>
              <a:t>Here’s what we know so far …</a:t>
            </a:r>
          </a:p>
          <a:p>
            <a:pPr marL="461963" lvl="1">
              <a:spcAft>
                <a:spcPts val="600"/>
              </a:spcAft>
            </a:pPr>
            <a:r>
              <a:rPr lang="en-US" sz="2800" dirty="0"/>
              <a:t>Earth is round like a ball, so the Sun’s light hits some places more directly and other places less directly.</a:t>
            </a:r>
          </a:p>
          <a:p>
            <a:pPr marL="461963" lvl="1">
              <a:spcAft>
                <a:spcPts val="600"/>
              </a:spcAft>
            </a:pPr>
            <a:r>
              <a:rPr lang="en-US" sz="2800" dirty="0"/>
              <a:t>The sunlight is more intense (more concentrated) near the equator, so average temperatures are higher.</a:t>
            </a:r>
          </a:p>
          <a:p>
            <a:pPr marL="461963" lvl="1">
              <a:spcAft>
                <a:spcPts val="600"/>
              </a:spcAft>
            </a:pPr>
            <a:r>
              <a:rPr lang="en-US" sz="2800" dirty="0"/>
              <a:t>The sunlight is less intense (more spread out) as we move closer to the poles, so average temperatures are lower in those places.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AFBB40-6ACC-D0ED-3F96-3C58CC2D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860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BDD9-7D71-491B-806C-7192A472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-60" baseline="0" dirty="0">
                <a:latin typeface="+mj-lt"/>
                <a:ea typeface="+mj-ea"/>
                <a:cs typeface="+mj-cs"/>
              </a:rPr>
              <a:t>Lesson </a:t>
            </a:r>
            <a:r>
              <a:rPr lang="en-US" dirty="0"/>
              <a:t>3</a:t>
            </a:r>
            <a:r>
              <a:rPr lang="en-US" b="1" kern="1200" spc="-60" baseline="0" dirty="0">
                <a:latin typeface="+mj-lt"/>
                <a:ea typeface="+mj-ea"/>
                <a:cs typeface="+mj-cs"/>
              </a:rPr>
              <a:t> Focus</a:t>
            </a:r>
            <a:br>
              <a:rPr lang="en-US" b="1" kern="1200" spc="-60" baseline="0" dirty="0">
                <a:latin typeface="+mj-lt"/>
                <a:ea typeface="+mj-ea"/>
                <a:cs typeface="+mj-cs"/>
              </a:rPr>
            </a:br>
            <a:r>
              <a:rPr lang="en-US" b="1" kern="1200" spc="-60" baseline="0" dirty="0">
                <a:latin typeface="+mj-lt"/>
                <a:ea typeface="+mj-ea"/>
                <a:cs typeface="+mj-cs"/>
              </a:rPr>
              <a:t>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0E584-1F68-4F03-BEDC-DD304BE6083A}"/>
              </a:ext>
            </a:extLst>
          </p:cNvPr>
          <p:cNvSpPr/>
          <p:nvPr/>
        </p:nvSpPr>
        <p:spPr>
          <a:xfrm>
            <a:off x="3268979" y="1600200"/>
            <a:ext cx="5185703" cy="2743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" indent="-182880" algn="ctr" defTabSz="914400"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b="1" dirty="0">
                <a:ea typeface="+mn-lt"/>
                <a:cs typeface="+mn-lt"/>
                <a:sym typeface="Calibri"/>
              </a:rPr>
              <a:t>Why is it summer in the United States (North America) when it is winter in Argentina (South America)?</a:t>
            </a:r>
            <a:endParaRPr lang="en-US" sz="2800" b="1" dirty="0">
              <a:ea typeface="+mn-lt"/>
              <a:cs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00F13-9E89-3A9A-7594-E657B7B2A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414214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 dirty="0"/>
              <a:t>What do you think </a:t>
            </a:r>
            <a:r>
              <a:rPr lang="en-US" b="1" i="1" dirty="0"/>
              <a:t>now</a:t>
            </a:r>
            <a:r>
              <a:rPr lang="en-US" b="1" dirty="0"/>
              <a:t> about the focus question?</a:t>
            </a:r>
            <a:endParaRPr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EFC37C-4914-0C70-8C6E-6C7378013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0" u="none" strike="noStrike" cap="none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 think it is summer in the Northern Hemisphere at the same time it is winter in the Southern Hemisphere because </a:t>
            </a:r>
            <a:r>
              <a:rPr lang="en-US" sz="2800" i="0" u="sng" strike="noStrike" cap="none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en-US" sz="2800" i="0" strike="noStrike" cap="none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81675-E34C-251A-C4F6-26D7BCED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189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Investigation 1: What does Earth’s orbit around the Sun look like?</a:t>
            </a:r>
            <a:endParaRPr dirty="0"/>
          </a:p>
        </p:txBody>
      </p:sp>
      <p:sp>
        <p:nvSpPr>
          <p:cNvPr id="713" name="Google Shape;713;p26"/>
          <p:cNvSpPr txBox="1">
            <a:spLocks noGrp="1"/>
          </p:cNvSpPr>
          <p:nvPr>
            <p:ph type="body" idx="4294967295"/>
          </p:nvPr>
        </p:nvSpPr>
        <p:spPr>
          <a:xfrm>
            <a:off x="99613" y="1597787"/>
            <a:ext cx="8911865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buNone/>
            </a:pPr>
            <a:r>
              <a:rPr lang="en-US" sz="2400" dirty="0"/>
              <a:t>What does each of these materials represent in our model of Earth’s relationship to the Sun?</a:t>
            </a: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4293E-1047-48E7-B63C-43807C135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562" y="2633388"/>
            <a:ext cx="1835167" cy="2390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FE513A-4C2A-4135-825C-BC162C3CB1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54248" y="2575179"/>
            <a:ext cx="1867326" cy="1914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1E0593-09F9-499E-A248-BD3DE065D8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3977" y="2781978"/>
            <a:ext cx="1701224" cy="22682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EC5970-4527-40D9-AD85-6DB945CE7C26}"/>
              </a:ext>
            </a:extLst>
          </p:cNvPr>
          <p:cNvSpPr txBox="1"/>
          <p:nvPr/>
        </p:nvSpPr>
        <p:spPr>
          <a:xfrm>
            <a:off x="232135" y="5203851"/>
            <a:ext cx="260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lightbulb and 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00CFBF-3BE7-4E42-9E8A-64EC92F34DC3}"/>
              </a:ext>
            </a:extLst>
          </p:cNvPr>
          <p:cNvSpPr txBox="1"/>
          <p:nvPr/>
        </p:nvSpPr>
        <p:spPr>
          <a:xfrm>
            <a:off x="3592592" y="4406918"/>
            <a:ext cx="159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hula hoop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076CFE-5009-408F-B58D-691617864746}"/>
              </a:ext>
            </a:extLst>
          </p:cNvPr>
          <p:cNvSpPr txBox="1"/>
          <p:nvPr/>
        </p:nvSpPr>
        <p:spPr>
          <a:xfrm>
            <a:off x="6397007" y="5203851"/>
            <a:ext cx="236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Styrofoam ball and stick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62F68C-8CC5-45D7-B9C4-104A88A074EA}"/>
              </a:ext>
            </a:extLst>
          </p:cNvPr>
          <p:cNvSpPr txBox="1"/>
          <p:nvPr/>
        </p:nvSpPr>
        <p:spPr>
          <a:xfrm>
            <a:off x="4057076" y="536313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rubber band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146F3A-8EBD-4E7C-9101-98E8D99453E1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5085776" y="3912362"/>
            <a:ext cx="2188327" cy="145077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085CDFA-CD94-517F-E8C2-A6D7CF24C4F4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6063110" y="3912362"/>
            <a:ext cx="2278005" cy="191244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E7C630-4BC6-B3F0-22F2-36943E622C4E}"/>
              </a:ext>
            </a:extLst>
          </p:cNvPr>
          <p:cNvSpPr txBox="1"/>
          <p:nvPr/>
        </p:nvSpPr>
        <p:spPr>
          <a:xfrm>
            <a:off x="5383658" y="5824805"/>
            <a:ext cx="135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pushpins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AFDCE0F-DB7F-F84F-3354-10F78E91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80053D-68F8-3910-A79C-2B5A3555CBF5}"/>
              </a:ext>
            </a:extLst>
          </p:cNvPr>
          <p:cNvSpPr txBox="1"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7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Investigation 1: What does Earth’s orbit around the Sun look like?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BFDED1-0106-B817-85F7-5742FA5E5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2800" dirty="0"/>
              <a:t>Use these materials to show how you think Earth orbits the Sun during one year.</a:t>
            </a:r>
          </a:p>
          <a:p>
            <a:pPr marL="511175" lvl="1">
              <a:spcAft>
                <a:spcPts val="1200"/>
              </a:spcAft>
            </a:pPr>
            <a:r>
              <a:rPr lang="en-US" sz="2800" dirty="0"/>
              <a:t>Make sure everyone has a chance to work with the materials and is adding ideas.</a:t>
            </a:r>
          </a:p>
          <a:p>
            <a:pPr marL="511175" lvl="1">
              <a:spcAft>
                <a:spcPts val="1200"/>
              </a:spcAft>
            </a:pPr>
            <a:r>
              <a:rPr lang="en-US" sz="2800" dirty="0"/>
              <a:t>Think about the focus question as you work.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3C013-B38B-6953-C30C-E5FC850A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30786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Investigation 1: What does Earth’s orbit around the Sun look like?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83EF25-523C-1484-9A72-6CB8461FD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sz="2800" dirty="0"/>
              <a:t>First, let’s think about our model.</a:t>
            </a:r>
          </a:p>
          <a:p>
            <a:pPr marL="0" indent="0">
              <a:buFont typeface="Arial"/>
              <a:buNone/>
            </a:pPr>
            <a:endParaRPr lang="en-US" sz="2800" dirty="0"/>
          </a:p>
          <a:p>
            <a:pPr marL="511175" lvl="1"/>
            <a:r>
              <a:rPr lang="en-US" sz="2800" dirty="0"/>
              <a:t>How do you think this representation of Earth and the Sun are like the real thing?</a:t>
            </a:r>
          </a:p>
          <a:p>
            <a:pPr marL="130175" lvl="1" indent="0">
              <a:buNone/>
            </a:pPr>
            <a:endParaRPr lang="en-US" sz="2800" dirty="0"/>
          </a:p>
          <a:p>
            <a:pPr marL="511175" lvl="1"/>
            <a:r>
              <a:rPr lang="en-US" sz="2800" dirty="0"/>
              <a:t>In what ways is our representation different from the real Earth and Sun?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05900-62AB-178F-1AEE-B4C3DD4E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9900766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20801</TotalTime>
  <Words>1473</Words>
  <Application>Microsoft Office PowerPoint</Application>
  <PresentationFormat>On-screen Show (4:3)</PresentationFormat>
  <Paragraphs>156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Open Sans</vt:lpstr>
      <vt:lpstr>Wingdings 2</vt:lpstr>
      <vt:lpstr>Frame</vt:lpstr>
      <vt:lpstr>Sun’s Effect on Climate</vt:lpstr>
      <vt:lpstr>Unit Central Question</vt:lpstr>
      <vt:lpstr>Link to Previous Lesson</vt:lpstr>
      <vt:lpstr>Link to Previous Lesson</vt:lpstr>
      <vt:lpstr>Lesson 3 Focus Question</vt:lpstr>
      <vt:lpstr>What do you think now about the focus question?</vt:lpstr>
      <vt:lpstr>Investigation 1: What does Earth’s orbit around the Sun look like?</vt:lpstr>
      <vt:lpstr>Investigation 1: What does Earth’s orbit around the Sun look like?</vt:lpstr>
      <vt:lpstr>Investigation 1: What does Earth’s orbit around the Sun look like?</vt:lpstr>
      <vt:lpstr>Investigation 1: What does Earth’s orbit around the Sun look like?</vt:lpstr>
      <vt:lpstr>Investigation 2: Why does Earth’s tilt matter?</vt:lpstr>
      <vt:lpstr>Investigation 2: Why does Earth’s tilt matter?</vt:lpstr>
      <vt:lpstr>Investigation 2: Why does Earth’s tilt matter?</vt:lpstr>
      <vt:lpstr>Investigation 2: Why does Earth’s tilt matter?</vt:lpstr>
      <vt:lpstr>Investigation 2: Why does Earth’s tilt matter?</vt:lpstr>
      <vt:lpstr>Investigation 2: Why does Earth’s tilt matter?</vt:lpstr>
      <vt:lpstr>Investigation 2: Why is it summer in the United States when it is winter in Argentina?</vt:lpstr>
      <vt:lpstr>Investigation 2: Why is it summer in the United States when it is winter in Argentina?</vt:lpstr>
      <vt:lpstr>Lesson Summary: Key Science Ideas</vt:lpstr>
      <vt:lpstr>Lesson Summary: Key Science Ideas</vt:lpstr>
      <vt:lpstr>Summary: Why is it summer in the United States when it is winter in Argentina?</vt:lpstr>
      <vt:lpstr>Introducing the Driving Question Board (DQB)</vt:lpstr>
      <vt:lpstr>In the next lesson, you will think about …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Ashley Whitaker</cp:lastModifiedBy>
  <cp:revision>577</cp:revision>
  <dcterms:created xsi:type="dcterms:W3CDTF">2021-09-15T21:06:18Z</dcterms:created>
  <dcterms:modified xsi:type="dcterms:W3CDTF">2025-03-27T21:03:35Z</dcterms:modified>
</cp:coreProperties>
</file>